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7.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8.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9.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notesSlides/notesSlide10.xml" ContentType="application/vnd.openxmlformats-officedocument.presentationml.notesSlide+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notesSlides/notesSlide11.xml" ContentType="application/vnd.openxmlformats-officedocument.presentationml.notesSlide+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notesSlides/notesSlide12.xml" ContentType="application/vnd.openxmlformats-officedocument.presentationml.notesSlid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notesSlides/notesSlide13.xml" ContentType="application/vnd.openxmlformats-officedocument.presentationml.notesSlide+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notesSlides/notesSlide14.xml" ContentType="application/vnd.openxmlformats-officedocument.presentationml.notesSlide+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notesSlides/notesSlide15.xml" ContentType="application/vnd.openxmlformats-officedocument.presentationml.notesSlide+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notesSlides/notesSlide16.xml" ContentType="application/vnd.openxmlformats-officedocument.presentationml.notesSlide+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notesSlides/notesSlide17.xml" ContentType="application/vnd.openxmlformats-officedocument.presentationml.notesSlide+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notesSlides/notesSlide18.xml" ContentType="application/vnd.openxmlformats-officedocument.presentationml.notesSlide+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notesSlides/notesSlide19.xml" ContentType="application/vnd.openxmlformats-officedocument.presentationml.notesSlide+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notesSlides/notesSlide20.xml" ContentType="application/vnd.openxmlformats-officedocument.presentationml.notesSlide+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notesSlides/notesSlide21.xml" ContentType="application/vnd.openxmlformats-officedocument.presentationml.notesSlide+xml"/>
  <Override PartName="/ppt/tags/tag534.xml" ContentType="application/vnd.openxmlformats-officedocument.presentationml.tags+xml"/>
  <Override PartName="/ppt/tags/tag535.xml" ContentType="application/vnd.openxmlformats-officedocument.presentationml.tags+xml"/>
  <Override PartName="/ppt/notesSlides/notesSlide22.xml" ContentType="application/vnd.openxmlformats-officedocument.presentationml.notesSlide+xml"/>
  <Override PartName="/ppt/tags/tag536.xml" ContentType="application/vnd.openxmlformats-officedocument.presentationml.tags+xml"/>
  <Override PartName="/ppt/tags/tag537.xml" ContentType="application/vnd.openxmlformats-officedocument.presentationml.tags+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4"/>
  </p:notesMasterIdLst>
  <p:sldIdLst>
    <p:sldId id="256" r:id="rId5"/>
    <p:sldId id="310" r:id="rId6"/>
    <p:sldId id="308" r:id="rId7"/>
    <p:sldId id="278" r:id="rId8"/>
    <p:sldId id="258" r:id="rId9"/>
    <p:sldId id="277" r:id="rId10"/>
    <p:sldId id="301" r:id="rId11"/>
    <p:sldId id="261" r:id="rId12"/>
    <p:sldId id="312" r:id="rId13"/>
    <p:sldId id="311" r:id="rId14"/>
    <p:sldId id="281" r:id="rId15"/>
    <p:sldId id="302" r:id="rId16"/>
    <p:sldId id="303" r:id="rId17"/>
    <p:sldId id="299" r:id="rId18"/>
    <p:sldId id="304" r:id="rId19"/>
    <p:sldId id="282" r:id="rId20"/>
    <p:sldId id="300" r:id="rId21"/>
    <p:sldId id="283" r:id="rId22"/>
    <p:sldId id="296" r:id="rId23"/>
    <p:sldId id="284" r:id="rId24"/>
    <p:sldId id="285" r:id="rId25"/>
    <p:sldId id="297" r:id="rId26"/>
    <p:sldId id="293" r:id="rId27"/>
    <p:sldId id="286" r:id="rId28"/>
    <p:sldId id="298" r:id="rId29"/>
    <p:sldId id="287" r:id="rId30"/>
    <p:sldId id="294" r:id="rId31"/>
    <p:sldId id="307" r:id="rId32"/>
    <p:sldId id="275" r:id="rId33"/>
  </p:sldIdLst>
  <p:sldSz cx="6840538" cy="89995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633" userDrawn="1">
          <p15:clr>
            <a:srgbClr val="A4A3A4"/>
          </p15:clr>
        </p15:guide>
        <p15:guide id="2" pos="1519" userDrawn="1">
          <p15:clr>
            <a:srgbClr val="A4A3A4"/>
          </p15:clr>
        </p15:guide>
        <p15:guide id="3" pos="2721" userDrawn="1">
          <p15:clr>
            <a:srgbClr val="A4A3A4"/>
          </p15:clr>
        </p15:guide>
        <p15:guide id="4" pos="2812" userDrawn="1">
          <p15:clr>
            <a:srgbClr val="A4A3A4"/>
          </p15:clr>
        </p15:guide>
        <p15:guide id="5" orient="horz" pos="283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117F33-858A-DA3D-1D3E-F94F9CCDBFD8}" name="Elizabeth Jutras" initials="EJ" userId="9f4bc3581503866c" providerId="Windows Live"/>
  <p188:author id="{C4E1DD5B-941A-5FDC-6354-11D1AE7F78F6}" name="Marie Mello" initials="MM" userId="eec97d5fabfb4691" providerId="Windows Live"/>
  <p188:author id="{5543A561-9987-37E2-FA49-560C96F7752D}" name="Béatrice Girardin" initials="BG" userId="S::bg@ideesfx.com::5ea42cff-1163-48dc-9f08-25fae76848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1045"/>
    <a:srgbClr val="FFFFFF"/>
    <a:srgbClr val="7F0826"/>
    <a:srgbClr val="F2CED9"/>
    <a:srgbClr val="BD6F85"/>
    <a:srgbClr val="595959"/>
    <a:srgbClr val="272023"/>
    <a:srgbClr val="C2043B"/>
    <a:srgbClr val="FF5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8"/>
    <p:restoredTop sz="94682"/>
  </p:normalViewPr>
  <p:slideViewPr>
    <p:cSldViewPr snapToGrid="0">
      <p:cViewPr varScale="1">
        <p:scale>
          <a:sx n="46" d="100"/>
          <a:sy n="46" d="100"/>
        </p:scale>
        <p:origin x="2140" y="36"/>
      </p:cViewPr>
      <p:guideLst>
        <p:guide pos="1633"/>
        <p:guide pos="1519"/>
        <p:guide pos="2721"/>
        <p:guide pos="2812"/>
        <p:guide orient="horz" pos="2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netorgft1349091.sharepoint.com/sites/IdesFX2/Shared%20Documents/Centre-ville/Atelier%20sur%20l'immobilier%20commercial%20-%207%20juin%202022/4%20-%20Extrant/Donn&#233;es_extran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etorgft1349091.sharepoint.com/sites/IdesFX2/Shared%20Documents/Centre-ville/Atelier%20sur%20l'immobilier%20commercial%20-%207%20juin%202022/4%20-%20Extrant/Donn&#233;es_extran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etorgft1349091.sharepoint.com/sites/IdesFX2/Shared%20Documents/Centre-ville/Atelier%20sur%20l'immobilier%20commercial%20-%207%20juin%202022/4%20-%20Extrant/Donn&#233;es_extran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323204707111383E-2"/>
          <c:y val="6.0065457159613311E-2"/>
          <c:w val="0.90605779069017445"/>
          <c:h val="0.66662295403380178"/>
        </c:manualLayout>
      </c:layout>
      <c:lineChart>
        <c:grouping val="standard"/>
        <c:varyColors val="0"/>
        <c:ser>
          <c:idx val="0"/>
          <c:order val="0"/>
          <c:tx>
            <c:strRef>
              <c:f>Altus!$B$6</c:f>
              <c:strCache>
                <c:ptCount val="1"/>
                <c:pt idx="0">
                  <c:v>Pas de télétravail</c:v>
                </c:pt>
              </c:strCache>
            </c:strRef>
          </c:tx>
          <c:spPr>
            <a:ln w="28575" cap="rnd">
              <a:solidFill>
                <a:srgbClr val="7F0826"/>
              </a:solidFill>
              <a:round/>
            </a:ln>
            <a:effectLst/>
          </c:spPr>
          <c:marker>
            <c:symbol val="none"/>
          </c:marker>
          <c:dLbls>
            <c:dLbl>
              <c:idx val="7"/>
              <c:tx>
                <c:rich>
                  <a:bodyPr/>
                  <a:lstStyle/>
                  <a:p>
                    <a:r>
                      <a:rPr lang="en-US" dirty="0"/>
                      <a:t>25 %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73B-284D-AA03-06312C2DF17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7F0826"/>
                    </a:solidFill>
                    <a:latin typeface="Buenos Aires Bold" pitchFamily="2" charset="77"/>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Altus!$C$5:$J$5</c:f>
              <c:strCache>
                <c:ptCount val="8"/>
                <c:pt idx="0">
                  <c:v>T2 2020</c:v>
                </c:pt>
                <c:pt idx="1">
                  <c:v>T3 2020</c:v>
                </c:pt>
                <c:pt idx="2">
                  <c:v>T4 2020</c:v>
                </c:pt>
                <c:pt idx="3">
                  <c:v>T1 2021</c:v>
                </c:pt>
                <c:pt idx="4">
                  <c:v>T2 2021</c:v>
                </c:pt>
                <c:pt idx="5">
                  <c:v>T3 2021</c:v>
                </c:pt>
                <c:pt idx="6">
                  <c:v>T4 2021</c:v>
                </c:pt>
                <c:pt idx="7">
                  <c:v>T1 2022</c:v>
                </c:pt>
              </c:strCache>
            </c:strRef>
          </c:cat>
          <c:val>
            <c:numRef>
              <c:f>Altus!$C$6:$J$6</c:f>
              <c:numCache>
                <c:formatCode>0%</c:formatCode>
                <c:ptCount val="8"/>
                <c:pt idx="0">
                  <c:v>0.21</c:v>
                </c:pt>
                <c:pt idx="1">
                  <c:v>0.21</c:v>
                </c:pt>
                <c:pt idx="2">
                  <c:v>0.21</c:v>
                </c:pt>
                <c:pt idx="3">
                  <c:v>0.2</c:v>
                </c:pt>
                <c:pt idx="4">
                  <c:v>0.21</c:v>
                </c:pt>
                <c:pt idx="5">
                  <c:v>0.23</c:v>
                </c:pt>
                <c:pt idx="6">
                  <c:v>0.24</c:v>
                </c:pt>
                <c:pt idx="7">
                  <c:v>0.25</c:v>
                </c:pt>
              </c:numCache>
            </c:numRef>
          </c:val>
          <c:smooth val="1"/>
          <c:extLst>
            <c:ext xmlns:c16="http://schemas.microsoft.com/office/drawing/2014/chart" uri="{C3380CC4-5D6E-409C-BE32-E72D297353CC}">
              <c16:uniqueId val="{00000000-10DA-EB46-8916-5AEE220151E7}"/>
            </c:ext>
          </c:extLst>
        </c:ser>
        <c:ser>
          <c:idx val="1"/>
          <c:order val="1"/>
          <c:tx>
            <c:strRef>
              <c:f>Altus!$B$7</c:f>
              <c:strCache>
                <c:ptCount val="1"/>
                <c:pt idx="0">
                  <c:v>Télétravail en partie </c:v>
                </c:pt>
              </c:strCache>
            </c:strRef>
          </c:tx>
          <c:spPr>
            <a:ln w="28575" cap="rnd">
              <a:solidFill>
                <a:srgbClr val="C2043B"/>
              </a:solidFill>
              <a:round/>
            </a:ln>
            <a:effectLst/>
          </c:spPr>
          <c:marker>
            <c:symbol val="none"/>
          </c:marker>
          <c:dLbls>
            <c:dLbl>
              <c:idx val="7"/>
              <c:tx>
                <c:rich>
                  <a:bodyPr/>
                  <a:lstStyle/>
                  <a:p>
                    <a:r>
                      <a:rPr lang="en-US" dirty="0"/>
                      <a:t>41 %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73B-284D-AA03-06312C2DF17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2043B"/>
                    </a:solidFill>
                    <a:latin typeface="Buenos Aires Bold" pitchFamily="2" charset="77"/>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Altus!$C$5:$J$5</c:f>
              <c:strCache>
                <c:ptCount val="8"/>
                <c:pt idx="0">
                  <c:v>T2 2020</c:v>
                </c:pt>
                <c:pt idx="1">
                  <c:v>T3 2020</c:v>
                </c:pt>
                <c:pt idx="2">
                  <c:v>T4 2020</c:v>
                </c:pt>
                <c:pt idx="3">
                  <c:v>T1 2021</c:v>
                </c:pt>
                <c:pt idx="4">
                  <c:v>T2 2021</c:v>
                </c:pt>
                <c:pt idx="5">
                  <c:v>T3 2021</c:v>
                </c:pt>
                <c:pt idx="6">
                  <c:v>T4 2021</c:v>
                </c:pt>
                <c:pt idx="7">
                  <c:v>T1 2022</c:v>
                </c:pt>
              </c:strCache>
            </c:strRef>
          </c:cat>
          <c:val>
            <c:numRef>
              <c:f>Altus!$C$7:$J$7</c:f>
              <c:numCache>
                <c:formatCode>0%</c:formatCode>
                <c:ptCount val="8"/>
                <c:pt idx="0">
                  <c:v>0.22</c:v>
                </c:pt>
                <c:pt idx="1">
                  <c:v>0.26</c:v>
                </c:pt>
                <c:pt idx="2">
                  <c:v>0.28000000000000003</c:v>
                </c:pt>
                <c:pt idx="3">
                  <c:v>0.28999999999999998</c:v>
                </c:pt>
                <c:pt idx="4">
                  <c:v>0.28999999999999998</c:v>
                </c:pt>
                <c:pt idx="5">
                  <c:v>0.3</c:v>
                </c:pt>
                <c:pt idx="6">
                  <c:v>0.35</c:v>
                </c:pt>
                <c:pt idx="7">
                  <c:v>0.41</c:v>
                </c:pt>
              </c:numCache>
            </c:numRef>
          </c:val>
          <c:smooth val="1"/>
          <c:extLst>
            <c:ext xmlns:c16="http://schemas.microsoft.com/office/drawing/2014/chart" uri="{C3380CC4-5D6E-409C-BE32-E72D297353CC}">
              <c16:uniqueId val="{00000001-10DA-EB46-8916-5AEE220151E7}"/>
            </c:ext>
          </c:extLst>
        </c:ser>
        <c:ser>
          <c:idx val="2"/>
          <c:order val="2"/>
          <c:tx>
            <c:strRef>
              <c:f>Altus!$B$8</c:f>
              <c:strCache>
                <c:ptCount val="1"/>
                <c:pt idx="0">
                  <c:v>Télétravail seulement</c:v>
                </c:pt>
              </c:strCache>
            </c:strRef>
          </c:tx>
          <c:spPr>
            <a:ln w="28575" cap="rnd">
              <a:solidFill>
                <a:srgbClr val="BD6F85"/>
              </a:solidFill>
              <a:round/>
            </a:ln>
            <a:effectLst/>
          </c:spPr>
          <c:marker>
            <c:symbol val="none"/>
          </c:marker>
          <c:dLbls>
            <c:dLbl>
              <c:idx val="7"/>
              <c:tx>
                <c:rich>
                  <a:bodyPr/>
                  <a:lstStyle/>
                  <a:p>
                    <a:r>
                      <a:rPr lang="en-US" dirty="0"/>
                      <a:t>34 %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73B-284D-AA03-06312C2DF17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BD6F85"/>
                    </a:solidFill>
                    <a:latin typeface="Buenos Aires Bold" pitchFamily="2" charset="77"/>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Altus!$C$5:$J$5</c:f>
              <c:strCache>
                <c:ptCount val="8"/>
                <c:pt idx="0">
                  <c:v>T2 2020</c:v>
                </c:pt>
                <c:pt idx="1">
                  <c:v>T3 2020</c:v>
                </c:pt>
                <c:pt idx="2">
                  <c:v>T4 2020</c:v>
                </c:pt>
                <c:pt idx="3">
                  <c:v>T1 2021</c:v>
                </c:pt>
                <c:pt idx="4">
                  <c:v>T2 2021</c:v>
                </c:pt>
                <c:pt idx="5">
                  <c:v>T3 2021</c:v>
                </c:pt>
                <c:pt idx="6">
                  <c:v>T4 2021</c:v>
                </c:pt>
                <c:pt idx="7">
                  <c:v>T1 2022</c:v>
                </c:pt>
              </c:strCache>
            </c:strRef>
          </c:cat>
          <c:val>
            <c:numRef>
              <c:f>Altus!$C$8:$J$8</c:f>
              <c:numCache>
                <c:formatCode>0%</c:formatCode>
                <c:ptCount val="8"/>
                <c:pt idx="0">
                  <c:v>0.56000000000000005</c:v>
                </c:pt>
                <c:pt idx="1">
                  <c:v>0.53</c:v>
                </c:pt>
                <c:pt idx="2">
                  <c:v>0.51</c:v>
                </c:pt>
                <c:pt idx="3">
                  <c:v>0.52</c:v>
                </c:pt>
                <c:pt idx="4">
                  <c:v>0.5</c:v>
                </c:pt>
                <c:pt idx="5">
                  <c:v>0.47</c:v>
                </c:pt>
                <c:pt idx="6">
                  <c:v>0.4</c:v>
                </c:pt>
                <c:pt idx="7">
                  <c:v>0.34</c:v>
                </c:pt>
              </c:numCache>
            </c:numRef>
          </c:val>
          <c:smooth val="1"/>
          <c:extLst>
            <c:ext xmlns:c16="http://schemas.microsoft.com/office/drawing/2014/chart" uri="{C3380CC4-5D6E-409C-BE32-E72D297353CC}">
              <c16:uniqueId val="{00000002-10DA-EB46-8916-5AEE220151E7}"/>
            </c:ext>
          </c:extLst>
        </c:ser>
        <c:dLbls>
          <c:showLegendKey val="0"/>
          <c:showVal val="0"/>
          <c:showCatName val="0"/>
          <c:showSerName val="0"/>
          <c:showPercent val="0"/>
          <c:showBubbleSize val="0"/>
        </c:dLbls>
        <c:smooth val="0"/>
        <c:axId val="2093650592"/>
        <c:axId val="2093669968"/>
      </c:lineChart>
      <c:catAx>
        <c:axId val="209365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uenos Aires Light" pitchFamily="2" charset="77"/>
                <a:ea typeface="+mn-ea"/>
                <a:cs typeface="+mn-cs"/>
              </a:defRPr>
            </a:pPr>
            <a:endParaRPr lang="fr-FR"/>
          </a:p>
        </c:txPr>
        <c:crossAx val="2093669968"/>
        <c:crosses val="autoZero"/>
        <c:auto val="1"/>
        <c:lblAlgn val="ctr"/>
        <c:lblOffset val="100"/>
        <c:noMultiLvlLbl val="0"/>
      </c:catAx>
      <c:valAx>
        <c:axId val="2093669968"/>
        <c:scaling>
          <c:orientation val="minMax"/>
          <c:min val="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uenos Aires Light" pitchFamily="2" charset="77"/>
                <a:ea typeface="+mn-ea"/>
                <a:cs typeface="+mn-cs"/>
              </a:defRPr>
            </a:pPr>
            <a:endParaRPr lang="fr-FR"/>
          </a:p>
        </c:txPr>
        <c:crossAx val="2093650592"/>
        <c:crosses val="autoZero"/>
        <c:crossBetween val="between"/>
        <c:majorUnit val="0.1"/>
      </c:valAx>
      <c:spPr>
        <a:noFill/>
        <a:ln>
          <a:noFill/>
        </a:ln>
        <a:effectLst/>
      </c:spPr>
    </c:plotArea>
    <c:legend>
      <c:legendPos val="b"/>
      <c:layout>
        <c:manualLayout>
          <c:xMode val="edge"/>
          <c:yMode val="edge"/>
          <c:x val="8.745720751759016E-2"/>
          <c:y val="0.85371646295762793"/>
          <c:w val="0.82060940230978074"/>
          <c:h val="6.977526270262378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Buenos Aires Light" pitchFamily="2" charset="77"/>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132703913152396E-2"/>
          <c:y val="0"/>
          <c:w val="0.91173459217369524"/>
          <c:h val="0.70324945359599844"/>
        </c:manualLayout>
      </c:layout>
      <c:barChart>
        <c:barDir val="col"/>
        <c:grouping val="clustered"/>
        <c:varyColors val="0"/>
        <c:ser>
          <c:idx val="0"/>
          <c:order val="0"/>
          <c:tx>
            <c:strRef>
              <c:f>Altus!$B$24</c:f>
              <c:strCache>
                <c:ptCount val="1"/>
                <c:pt idx="0">
                  <c:v>Bail initial</c:v>
                </c:pt>
              </c:strCache>
            </c:strRef>
          </c:tx>
          <c:spPr>
            <a:solidFill>
              <a:srgbClr val="7F08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7F0826"/>
                    </a:solidFill>
                    <a:latin typeface="Buenos Aires Bold" pitchFamily="2" charset="77"/>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Altus!$C$23:$E$23</c:f>
              <c:strCache>
                <c:ptCount val="3"/>
                <c:pt idx="0">
                  <c:v>Renouvellement</c:v>
                </c:pt>
                <c:pt idx="1">
                  <c:v>Nouvelle entente</c:v>
                </c:pt>
                <c:pt idx="2">
                  <c:v>Cession de bail</c:v>
                </c:pt>
              </c:strCache>
            </c:strRef>
          </c:cat>
          <c:val>
            <c:numRef>
              <c:f>Altus!$C$24:$E$24</c:f>
              <c:numCache>
                <c:formatCode>#,##0</c:formatCode>
                <c:ptCount val="3"/>
                <c:pt idx="0">
                  <c:v>231200</c:v>
                </c:pt>
                <c:pt idx="1">
                  <c:v>306600</c:v>
                </c:pt>
                <c:pt idx="2">
                  <c:v>193900</c:v>
                </c:pt>
              </c:numCache>
            </c:numRef>
          </c:val>
          <c:extLst>
            <c:ext xmlns:c16="http://schemas.microsoft.com/office/drawing/2014/chart" uri="{C3380CC4-5D6E-409C-BE32-E72D297353CC}">
              <c16:uniqueId val="{00000000-0072-3541-AE05-0D25BFA59E80}"/>
            </c:ext>
          </c:extLst>
        </c:ser>
        <c:ser>
          <c:idx val="1"/>
          <c:order val="1"/>
          <c:tx>
            <c:strRef>
              <c:f>Altus!$B$25</c:f>
              <c:strCache>
                <c:ptCount val="1"/>
                <c:pt idx="0">
                  <c:v>Nouveau bail</c:v>
                </c:pt>
              </c:strCache>
            </c:strRef>
          </c:tx>
          <c:spPr>
            <a:solidFill>
              <a:srgbClr val="BD6F8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BD6F85"/>
                    </a:solidFill>
                    <a:latin typeface="Buenos Aires Bold" pitchFamily="2" charset="77"/>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Altus!$C$23:$E$23</c:f>
              <c:strCache>
                <c:ptCount val="3"/>
                <c:pt idx="0">
                  <c:v>Renouvellement</c:v>
                </c:pt>
                <c:pt idx="1">
                  <c:v>Nouvelle entente</c:v>
                </c:pt>
                <c:pt idx="2">
                  <c:v>Cession de bail</c:v>
                </c:pt>
              </c:strCache>
            </c:strRef>
          </c:cat>
          <c:val>
            <c:numRef>
              <c:f>Altus!$C$25:$E$25</c:f>
              <c:numCache>
                <c:formatCode>#,##0</c:formatCode>
                <c:ptCount val="3"/>
                <c:pt idx="0">
                  <c:v>213300</c:v>
                </c:pt>
                <c:pt idx="1">
                  <c:v>165800</c:v>
                </c:pt>
                <c:pt idx="2">
                  <c:v>10000</c:v>
                </c:pt>
              </c:numCache>
            </c:numRef>
          </c:val>
          <c:extLst>
            <c:ext xmlns:c16="http://schemas.microsoft.com/office/drawing/2014/chart" uri="{C3380CC4-5D6E-409C-BE32-E72D297353CC}">
              <c16:uniqueId val="{00000001-0072-3541-AE05-0D25BFA59E80}"/>
            </c:ext>
          </c:extLst>
        </c:ser>
        <c:dLbls>
          <c:dLblPos val="outEnd"/>
          <c:showLegendKey val="0"/>
          <c:showVal val="1"/>
          <c:showCatName val="0"/>
          <c:showSerName val="0"/>
          <c:showPercent val="0"/>
          <c:showBubbleSize val="0"/>
        </c:dLbls>
        <c:gapWidth val="246"/>
        <c:axId val="2123718736"/>
        <c:axId val="1989358960"/>
      </c:barChart>
      <c:catAx>
        <c:axId val="212371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uenos Aires Light" pitchFamily="2" charset="77"/>
                <a:ea typeface="+mn-ea"/>
                <a:cs typeface="+mn-cs"/>
              </a:defRPr>
            </a:pPr>
            <a:endParaRPr lang="fr-FR"/>
          </a:p>
        </c:txPr>
        <c:crossAx val="1989358960"/>
        <c:crosses val="autoZero"/>
        <c:auto val="1"/>
        <c:lblAlgn val="ctr"/>
        <c:lblOffset val="100"/>
        <c:noMultiLvlLbl val="0"/>
      </c:catAx>
      <c:valAx>
        <c:axId val="1989358960"/>
        <c:scaling>
          <c:orientation val="minMax"/>
        </c:scaling>
        <c:delete val="1"/>
        <c:axPos val="l"/>
        <c:numFmt formatCode="#,##0" sourceLinked="1"/>
        <c:majorTickMark val="none"/>
        <c:minorTickMark val="none"/>
        <c:tickLblPos val="nextTo"/>
        <c:crossAx val="2123718736"/>
        <c:crosses val="autoZero"/>
        <c:crossBetween val="between"/>
        <c:dispUnits>
          <c:builtInUnit val="thousands"/>
        </c:dispUnits>
      </c:valAx>
      <c:spPr>
        <a:noFill/>
        <a:ln>
          <a:noFill/>
        </a:ln>
        <a:effectLst/>
      </c:spPr>
    </c:plotArea>
    <c:legend>
      <c:legendPos val="b"/>
      <c:layout>
        <c:manualLayout>
          <c:xMode val="edge"/>
          <c:yMode val="edge"/>
          <c:x val="0.20790598067606078"/>
          <c:y val="0.89144208484297316"/>
          <c:w val="0.59332820648092199"/>
          <c:h val="5.616363883062210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ontserrat Light" pitchFamily="2" charset="77"/>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33651458676532"/>
          <c:y val="6.8229781493758468E-2"/>
          <c:w val="0.72853189590453105"/>
          <c:h val="0.86354043701248306"/>
        </c:manualLayout>
      </c:layout>
      <c:pieChart>
        <c:varyColors val="1"/>
        <c:ser>
          <c:idx val="0"/>
          <c:order val="0"/>
          <c:tx>
            <c:strRef>
              <c:f>Altus!$B$14</c:f>
              <c:strCache>
                <c:ptCount val="1"/>
                <c:pt idx="0">
                  <c:v>Types d'ententes</c:v>
                </c:pt>
              </c:strCache>
            </c:strRef>
          </c:tx>
          <c:dPt>
            <c:idx val="0"/>
            <c:bubble3D val="0"/>
            <c:spPr>
              <a:solidFill>
                <a:srgbClr val="DB1045"/>
              </a:solidFill>
              <a:ln w="19050">
                <a:solidFill>
                  <a:schemeClr val="lt1"/>
                </a:solidFill>
              </a:ln>
              <a:effectLst/>
            </c:spPr>
            <c:extLst>
              <c:ext xmlns:c16="http://schemas.microsoft.com/office/drawing/2014/chart" uri="{C3380CC4-5D6E-409C-BE32-E72D297353CC}">
                <c16:uniqueId val="{00000001-4838-D148-B59E-0C11F40A3C57}"/>
              </c:ext>
            </c:extLst>
          </c:dPt>
          <c:dPt>
            <c:idx val="1"/>
            <c:bubble3D val="0"/>
            <c:spPr>
              <a:solidFill>
                <a:srgbClr val="595959"/>
              </a:solidFill>
              <a:ln w="19050">
                <a:solidFill>
                  <a:schemeClr val="lt1"/>
                </a:solidFill>
              </a:ln>
              <a:effectLst/>
            </c:spPr>
            <c:extLst>
              <c:ext xmlns:c16="http://schemas.microsoft.com/office/drawing/2014/chart" uri="{C3380CC4-5D6E-409C-BE32-E72D297353CC}">
                <c16:uniqueId val="{00000003-4838-D148-B59E-0C11F40A3C57}"/>
              </c:ext>
            </c:extLst>
          </c:dPt>
          <c:dPt>
            <c:idx val="2"/>
            <c:bubble3D val="0"/>
            <c:spPr>
              <a:solidFill>
                <a:srgbClr val="F2CED9"/>
              </a:solidFill>
              <a:ln w="19050">
                <a:solidFill>
                  <a:schemeClr val="lt1"/>
                </a:solidFill>
              </a:ln>
              <a:effectLst/>
            </c:spPr>
            <c:extLst>
              <c:ext xmlns:c16="http://schemas.microsoft.com/office/drawing/2014/chart" uri="{C3380CC4-5D6E-409C-BE32-E72D297353CC}">
                <c16:uniqueId val="{00000005-4838-D148-B59E-0C11F40A3C57}"/>
              </c:ext>
            </c:extLst>
          </c:dPt>
          <c:dLbls>
            <c:dLbl>
              <c:idx val="0"/>
              <c:layout>
                <c:manualLayout>
                  <c:x val="-0.17625204342982279"/>
                  <c:y val="-0.25413431323895264"/>
                </c:manualLayout>
              </c:layout>
              <c:tx>
                <c:rich>
                  <a:bodyPr rot="0" spcFirstLastPara="1" vertOverflow="ellipsis" vert="horz" wrap="square" lIns="38100" tIns="19050" rIns="38100" bIns="19050" anchor="ctr" anchorCtr="1">
                    <a:noAutofit/>
                  </a:bodyPr>
                  <a:lstStyle/>
                  <a:p>
                    <a:pPr>
                      <a:defRPr sz="1050" b="1" i="0" u="none" strike="noStrike" kern="1200" baseline="0">
                        <a:solidFill>
                          <a:schemeClr val="bg1"/>
                        </a:solidFill>
                        <a:latin typeface="Buenos Aires Bold" pitchFamily="2" charset="77"/>
                        <a:ea typeface="+mn-ea"/>
                        <a:cs typeface="+mn-cs"/>
                      </a:defRPr>
                    </a:pPr>
                    <a:r>
                      <a:rPr lang="en-US" dirty="0"/>
                      <a:t>53 %</a:t>
                    </a:r>
                  </a:p>
                </c:rich>
              </c:tx>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bg1"/>
                      </a:solidFill>
                      <a:latin typeface="Buenos Aires Bold" pitchFamily="2" charset="77"/>
                      <a:ea typeface="+mn-ea"/>
                      <a:cs typeface="+mn-cs"/>
                    </a:defRPr>
                  </a:pPr>
                  <a:endParaRPr lang="fr-FR"/>
                </a:p>
              </c:txPr>
              <c:dLblPos val="bestFit"/>
              <c:showLegendKey val="0"/>
              <c:showVal val="1"/>
              <c:showCatName val="0"/>
              <c:showSerName val="0"/>
              <c:showPercent val="0"/>
              <c:showBubbleSize val="0"/>
              <c:extLst>
                <c:ext xmlns:c15="http://schemas.microsoft.com/office/drawing/2012/chart" uri="{CE6537A1-D6FC-4f65-9D91-7224C49458BB}">
                  <c15:layout>
                    <c:manualLayout>
                      <c:w val="0.23702828834278317"/>
                      <c:h val="0.11449952310928441"/>
                    </c:manualLayout>
                  </c15:layout>
                  <c15:showDataLabelsRange val="0"/>
                </c:ext>
                <c:ext xmlns:c16="http://schemas.microsoft.com/office/drawing/2014/chart" uri="{C3380CC4-5D6E-409C-BE32-E72D297353CC}">
                  <c16:uniqueId val="{00000001-4838-D148-B59E-0C11F40A3C57}"/>
                </c:ext>
              </c:extLst>
            </c:dLbl>
            <c:dLbl>
              <c:idx val="1"/>
              <c:layout>
                <c:manualLayout>
                  <c:x val="0.17553780010183645"/>
                  <c:y val="0.21309963894097966"/>
                </c:manualLayout>
              </c:layout>
              <c:tx>
                <c:rich>
                  <a:bodyPr/>
                  <a:lstStyle/>
                  <a:p>
                    <a:r>
                      <a:rPr lang="en-US" b="1" i="0" dirty="0">
                        <a:solidFill>
                          <a:schemeClr val="bg1"/>
                        </a:solidFill>
                        <a:latin typeface="Montserrat SemiBold" pitchFamily="2" charset="77"/>
                      </a:rPr>
                      <a:t>28 %</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838-D148-B59E-0C11F40A3C57}"/>
                </c:ext>
              </c:extLst>
            </c:dLbl>
            <c:dLbl>
              <c:idx val="2"/>
              <c:layout>
                <c:manualLayout>
                  <c:x val="-0.14367130163129826"/>
                  <c:y val="0.18941893548835059"/>
                </c:manualLayout>
              </c:layout>
              <c:tx>
                <c:rich>
                  <a:bodyPr/>
                  <a:lstStyle/>
                  <a:p>
                    <a:r>
                      <a:rPr lang="en-US" dirty="0"/>
                      <a:t>19 %</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838-D148-B59E-0C11F40A3C57}"/>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Buenos Aires Bold" pitchFamily="2" charset="77"/>
                    <a:ea typeface="+mn-ea"/>
                    <a:cs typeface="+mn-cs"/>
                  </a:defRPr>
                </a:pPr>
                <a:endParaRPr lang="fr-FR"/>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Altus!$B$15:$B$17</c:f>
              <c:strCache>
                <c:ptCount val="3"/>
                <c:pt idx="0">
                  <c:v>Renouvellement</c:v>
                </c:pt>
                <c:pt idx="1">
                  <c:v>Nouvelle entente</c:v>
                </c:pt>
                <c:pt idx="2">
                  <c:v>Cession de bail </c:v>
                </c:pt>
              </c:strCache>
            </c:strRef>
          </c:cat>
          <c:val>
            <c:numRef>
              <c:f>Altus!$C$15:$C$17</c:f>
              <c:numCache>
                <c:formatCode>0%</c:formatCode>
                <c:ptCount val="3"/>
                <c:pt idx="0">
                  <c:v>0.53</c:v>
                </c:pt>
                <c:pt idx="1">
                  <c:v>0.28000000000000003</c:v>
                </c:pt>
                <c:pt idx="2">
                  <c:v>0.19</c:v>
                </c:pt>
              </c:numCache>
            </c:numRef>
          </c:val>
          <c:extLst>
            <c:ext xmlns:c16="http://schemas.microsoft.com/office/drawing/2014/chart" uri="{C3380CC4-5D6E-409C-BE32-E72D297353CC}">
              <c16:uniqueId val="{00000006-4838-D148-B59E-0C11F40A3C57}"/>
            </c:ext>
          </c:extLst>
        </c:ser>
        <c:dLbls>
          <c:showLegendKey val="0"/>
          <c:showVal val="0"/>
          <c:showCatName val="0"/>
          <c:showSerName val="0"/>
          <c:showPercent val="0"/>
          <c:showBubbleSize val="0"/>
          <c:showLeaderLines val="0"/>
        </c:dLbls>
        <c:firstSliceAng val="63"/>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95EA0-0182-4247-B122-103572D07174}" type="datetimeFigureOut">
              <a:rPr lang="fr-CA" smtClean="0"/>
              <a:t>2022-08-16</a:t>
            </a:fld>
            <a:endParaRPr lang="fr-CA"/>
          </a:p>
        </p:txBody>
      </p:sp>
      <p:sp>
        <p:nvSpPr>
          <p:cNvPr id="4" name="Slide Image Placeholder 3"/>
          <p:cNvSpPr>
            <a:spLocks noGrp="1" noRot="1" noChangeAspect="1"/>
          </p:cNvSpPr>
          <p:nvPr>
            <p:ph type="sldImg" idx="2"/>
          </p:nvPr>
        </p:nvSpPr>
        <p:spPr>
          <a:xfrm>
            <a:off x="2255838" y="1143000"/>
            <a:ext cx="2346325"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89180-B31E-B64C-BF26-913251B033BA}" type="slidenum">
              <a:rPr lang="fr-CA" smtClean="0"/>
              <a:t>‹N°›</a:t>
            </a:fld>
            <a:endParaRPr lang="fr-CA"/>
          </a:p>
        </p:txBody>
      </p:sp>
    </p:spTree>
    <p:extLst>
      <p:ext uri="{BB962C8B-B14F-4D97-AF65-F5344CB8AC3E}">
        <p14:creationId xmlns:p14="http://schemas.microsoft.com/office/powerpoint/2010/main" val="100881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CC89180-B31E-B64C-BF26-913251B033BA}" type="slidenum">
              <a:rPr lang="fr-CA" smtClean="0"/>
              <a:t>1</a:t>
            </a:fld>
            <a:endParaRPr lang="fr-CA"/>
          </a:p>
        </p:txBody>
      </p:sp>
    </p:spTree>
    <p:extLst>
      <p:ext uri="{BB962C8B-B14F-4D97-AF65-F5344CB8AC3E}">
        <p14:creationId xmlns:p14="http://schemas.microsoft.com/office/powerpoint/2010/main" val="2863286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6CC89180-B31E-B64C-BF26-913251B033BA}" type="slidenum">
              <a:rPr lang="fr-CA" smtClean="0"/>
              <a:t>16</a:t>
            </a:fld>
            <a:endParaRPr lang="fr-CA"/>
          </a:p>
        </p:txBody>
      </p:sp>
    </p:spTree>
    <p:extLst>
      <p:ext uri="{BB962C8B-B14F-4D97-AF65-F5344CB8AC3E}">
        <p14:creationId xmlns:p14="http://schemas.microsoft.com/office/powerpoint/2010/main" val="1254108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6CC89180-B31E-B64C-BF26-913251B033BA}" type="slidenum">
              <a:rPr lang="fr-CA" smtClean="0"/>
              <a:t>17</a:t>
            </a:fld>
            <a:endParaRPr lang="fr-CA"/>
          </a:p>
        </p:txBody>
      </p:sp>
    </p:spTree>
    <p:extLst>
      <p:ext uri="{BB962C8B-B14F-4D97-AF65-F5344CB8AC3E}">
        <p14:creationId xmlns:p14="http://schemas.microsoft.com/office/powerpoint/2010/main" val="3745562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6CC89180-B31E-B64C-BF26-913251B033BA}" type="slidenum">
              <a:rPr lang="fr-CA" smtClean="0"/>
              <a:t>18</a:t>
            </a:fld>
            <a:endParaRPr lang="fr-CA"/>
          </a:p>
        </p:txBody>
      </p:sp>
    </p:spTree>
    <p:extLst>
      <p:ext uri="{BB962C8B-B14F-4D97-AF65-F5344CB8AC3E}">
        <p14:creationId xmlns:p14="http://schemas.microsoft.com/office/powerpoint/2010/main" val="3119804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6CC89180-B31E-B64C-BF26-913251B033BA}" type="slidenum">
              <a:rPr lang="fr-CA" smtClean="0"/>
              <a:t>19</a:t>
            </a:fld>
            <a:endParaRPr lang="fr-CA"/>
          </a:p>
        </p:txBody>
      </p:sp>
    </p:spTree>
    <p:extLst>
      <p:ext uri="{BB962C8B-B14F-4D97-AF65-F5344CB8AC3E}">
        <p14:creationId xmlns:p14="http://schemas.microsoft.com/office/powerpoint/2010/main" val="569318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6CC89180-B31E-B64C-BF26-913251B033BA}" type="slidenum">
              <a:rPr lang="fr-CA" smtClean="0"/>
              <a:t>20</a:t>
            </a:fld>
            <a:endParaRPr lang="fr-CA"/>
          </a:p>
        </p:txBody>
      </p:sp>
    </p:spTree>
    <p:extLst>
      <p:ext uri="{BB962C8B-B14F-4D97-AF65-F5344CB8AC3E}">
        <p14:creationId xmlns:p14="http://schemas.microsoft.com/office/powerpoint/2010/main" val="34290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6CC89180-B31E-B64C-BF26-913251B033BA}" type="slidenum">
              <a:rPr lang="fr-CA" smtClean="0"/>
              <a:t>21</a:t>
            </a:fld>
            <a:endParaRPr lang="fr-CA"/>
          </a:p>
        </p:txBody>
      </p:sp>
    </p:spTree>
    <p:extLst>
      <p:ext uri="{BB962C8B-B14F-4D97-AF65-F5344CB8AC3E}">
        <p14:creationId xmlns:p14="http://schemas.microsoft.com/office/powerpoint/2010/main" val="2805651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6CC89180-B31E-B64C-BF26-913251B033BA}" type="slidenum">
              <a:rPr lang="fr-CA" smtClean="0"/>
              <a:t>22</a:t>
            </a:fld>
            <a:endParaRPr lang="fr-CA"/>
          </a:p>
        </p:txBody>
      </p:sp>
    </p:spTree>
    <p:extLst>
      <p:ext uri="{BB962C8B-B14F-4D97-AF65-F5344CB8AC3E}">
        <p14:creationId xmlns:p14="http://schemas.microsoft.com/office/powerpoint/2010/main" val="3582963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6CC89180-B31E-B64C-BF26-913251B033BA}" type="slidenum">
              <a:rPr lang="fr-CA" smtClean="0"/>
              <a:t>23</a:t>
            </a:fld>
            <a:endParaRPr lang="fr-CA"/>
          </a:p>
        </p:txBody>
      </p:sp>
    </p:spTree>
    <p:extLst>
      <p:ext uri="{BB962C8B-B14F-4D97-AF65-F5344CB8AC3E}">
        <p14:creationId xmlns:p14="http://schemas.microsoft.com/office/powerpoint/2010/main" val="1450043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6CC89180-B31E-B64C-BF26-913251B033BA}" type="slidenum">
              <a:rPr lang="fr-CA" smtClean="0"/>
              <a:t>24</a:t>
            </a:fld>
            <a:endParaRPr lang="fr-CA"/>
          </a:p>
        </p:txBody>
      </p:sp>
    </p:spTree>
    <p:extLst>
      <p:ext uri="{BB962C8B-B14F-4D97-AF65-F5344CB8AC3E}">
        <p14:creationId xmlns:p14="http://schemas.microsoft.com/office/powerpoint/2010/main" val="3255392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6CC89180-B31E-B64C-BF26-913251B033BA}" type="slidenum">
              <a:rPr lang="fr-CA" smtClean="0"/>
              <a:t>25</a:t>
            </a:fld>
            <a:endParaRPr lang="fr-CA"/>
          </a:p>
        </p:txBody>
      </p:sp>
    </p:spTree>
    <p:extLst>
      <p:ext uri="{BB962C8B-B14F-4D97-AF65-F5344CB8AC3E}">
        <p14:creationId xmlns:p14="http://schemas.microsoft.com/office/powerpoint/2010/main" val="3702482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6CC89180-B31E-B64C-BF26-913251B033BA}" type="slidenum">
              <a:rPr lang="fr-CA" smtClean="0"/>
              <a:t>2</a:t>
            </a:fld>
            <a:endParaRPr lang="fr-CA"/>
          </a:p>
        </p:txBody>
      </p:sp>
    </p:spTree>
    <p:extLst>
      <p:ext uri="{BB962C8B-B14F-4D97-AF65-F5344CB8AC3E}">
        <p14:creationId xmlns:p14="http://schemas.microsoft.com/office/powerpoint/2010/main" val="4025605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6CC89180-B31E-B64C-BF26-913251B033BA}" type="slidenum">
              <a:rPr lang="fr-CA" smtClean="0"/>
              <a:t>26</a:t>
            </a:fld>
            <a:endParaRPr lang="fr-CA"/>
          </a:p>
        </p:txBody>
      </p:sp>
    </p:spTree>
    <p:extLst>
      <p:ext uri="{BB962C8B-B14F-4D97-AF65-F5344CB8AC3E}">
        <p14:creationId xmlns:p14="http://schemas.microsoft.com/office/powerpoint/2010/main" val="1708378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6CC89180-B31E-B64C-BF26-913251B033BA}" type="slidenum">
              <a:rPr lang="fr-CA" smtClean="0"/>
              <a:t>27</a:t>
            </a:fld>
            <a:endParaRPr lang="fr-CA"/>
          </a:p>
        </p:txBody>
      </p:sp>
    </p:spTree>
    <p:extLst>
      <p:ext uri="{BB962C8B-B14F-4D97-AF65-F5344CB8AC3E}">
        <p14:creationId xmlns:p14="http://schemas.microsoft.com/office/powerpoint/2010/main" val="1244978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CC89180-B31E-B64C-BF26-913251B033BA}" type="slidenum">
              <a:rPr lang="fr-CA" smtClean="0"/>
              <a:t>28</a:t>
            </a:fld>
            <a:endParaRPr lang="fr-CA"/>
          </a:p>
        </p:txBody>
      </p:sp>
    </p:spTree>
    <p:extLst>
      <p:ext uri="{BB962C8B-B14F-4D97-AF65-F5344CB8AC3E}">
        <p14:creationId xmlns:p14="http://schemas.microsoft.com/office/powerpoint/2010/main" val="1796484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6CC89180-B31E-B64C-BF26-913251B033BA}" type="slidenum">
              <a:rPr lang="fr-CA" smtClean="0"/>
              <a:t>29</a:t>
            </a:fld>
            <a:endParaRPr lang="fr-CA"/>
          </a:p>
        </p:txBody>
      </p:sp>
    </p:spTree>
    <p:extLst>
      <p:ext uri="{BB962C8B-B14F-4D97-AF65-F5344CB8AC3E}">
        <p14:creationId xmlns:p14="http://schemas.microsoft.com/office/powerpoint/2010/main" val="55216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CC89180-B31E-B64C-BF26-913251B033BA}" type="slidenum">
              <a:rPr lang="fr-CA" smtClean="0"/>
              <a:t>3</a:t>
            </a:fld>
            <a:endParaRPr lang="fr-CA"/>
          </a:p>
        </p:txBody>
      </p:sp>
    </p:spTree>
    <p:extLst>
      <p:ext uri="{BB962C8B-B14F-4D97-AF65-F5344CB8AC3E}">
        <p14:creationId xmlns:p14="http://schemas.microsoft.com/office/powerpoint/2010/main" val="1631000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CC89180-B31E-B64C-BF26-913251B033BA}" type="slidenum">
              <a:rPr lang="fr-CA" smtClean="0"/>
              <a:t>5</a:t>
            </a:fld>
            <a:endParaRPr lang="fr-CA"/>
          </a:p>
        </p:txBody>
      </p:sp>
    </p:spTree>
    <p:extLst>
      <p:ext uri="{BB962C8B-B14F-4D97-AF65-F5344CB8AC3E}">
        <p14:creationId xmlns:p14="http://schemas.microsoft.com/office/powerpoint/2010/main" val="1009393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6CC89180-B31E-B64C-BF26-913251B033BA}" type="slidenum">
              <a:rPr lang="fr-CA" smtClean="0"/>
              <a:t>6</a:t>
            </a:fld>
            <a:endParaRPr lang="fr-CA"/>
          </a:p>
        </p:txBody>
      </p:sp>
    </p:spTree>
    <p:extLst>
      <p:ext uri="{BB962C8B-B14F-4D97-AF65-F5344CB8AC3E}">
        <p14:creationId xmlns:p14="http://schemas.microsoft.com/office/powerpoint/2010/main" val="4108744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6CC89180-B31E-B64C-BF26-913251B033BA}" type="slidenum">
              <a:rPr lang="fr-CA" smtClean="0"/>
              <a:t>7</a:t>
            </a:fld>
            <a:endParaRPr lang="fr-CA"/>
          </a:p>
        </p:txBody>
      </p:sp>
    </p:spTree>
    <p:extLst>
      <p:ext uri="{BB962C8B-B14F-4D97-AF65-F5344CB8AC3E}">
        <p14:creationId xmlns:p14="http://schemas.microsoft.com/office/powerpoint/2010/main" val="4005720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6CC89180-B31E-B64C-BF26-913251B033BA}" type="slidenum">
              <a:rPr lang="fr-CA" smtClean="0"/>
              <a:t>8</a:t>
            </a:fld>
            <a:endParaRPr lang="fr-CA"/>
          </a:p>
        </p:txBody>
      </p:sp>
    </p:spTree>
    <p:extLst>
      <p:ext uri="{BB962C8B-B14F-4D97-AF65-F5344CB8AC3E}">
        <p14:creationId xmlns:p14="http://schemas.microsoft.com/office/powerpoint/2010/main" val="2358139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6CC89180-B31E-B64C-BF26-913251B033BA}" type="slidenum">
              <a:rPr lang="fr-CA" smtClean="0"/>
              <a:t>9</a:t>
            </a:fld>
            <a:endParaRPr lang="fr-CA"/>
          </a:p>
        </p:txBody>
      </p:sp>
    </p:spTree>
    <p:extLst>
      <p:ext uri="{BB962C8B-B14F-4D97-AF65-F5344CB8AC3E}">
        <p14:creationId xmlns:p14="http://schemas.microsoft.com/office/powerpoint/2010/main" val="904972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6CC89180-B31E-B64C-BF26-913251B033BA}" type="slidenum">
              <a:rPr lang="fr-CA" smtClean="0"/>
              <a:t>10</a:t>
            </a:fld>
            <a:endParaRPr lang="fr-CA"/>
          </a:p>
        </p:txBody>
      </p:sp>
    </p:spTree>
    <p:extLst>
      <p:ext uri="{BB962C8B-B14F-4D97-AF65-F5344CB8AC3E}">
        <p14:creationId xmlns:p14="http://schemas.microsoft.com/office/powerpoint/2010/main" val="1614876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0A62168-53DC-3F1E-E389-1FD59EC93524}"/>
              </a:ext>
            </a:extLst>
          </p:cNvPr>
          <p:cNvSpPr txBox="1"/>
          <p:nvPr userDrawn="1"/>
        </p:nvSpPr>
        <p:spPr>
          <a:xfrm>
            <a:off x="497606" y="401132"/>
            <a:ext cx="5034898" cy="307777"/>
          </a:xfrm>
          <a:prstGeom prst="rect">
            <a:avLst/>
          </a:prstGeom>
          <a:noFill/>
        </p:spPr>
        <p:txBody>
          <a:bodyPr wrap="square">
            <a:spAutoFit/>
          </a:bodyPr>
          <a:lstStyle/>
          <a:p>
            <a:r>
              <a:rPr lang="fr-CA" sz="700" b="1" i="0">
                <a:solidFill>
                  <a:srgbClr val="272023"/>
                </a:solidFill>
                <a:effectLst/>
                <a:latin typeface="Buenos Aires SemBd" pitchFamily="2" charset="77"/>
                <a:ea typeface="Calibri" panose="020F0502020204030204" pitchFamily="34" charset="0"/>
                <a:cs typeface="Times New Roman" panose="02020603050405020304" pitchFamily="18" charset="0"/>
              </a:rPr>
              <a:t>Guide sur les pratiques exemplaires et innovantes en immobilier commercial à Montréal</a:t>
            </a:r>
          </a:p>
          <a:p>
            <a:r>
              <a:rPr lang="fr-CA" sz="700" b="0" i="0">
                <a:solidFill>
                  <a:srgbClr val="272023"/>
                </a:solidFill>
                <a:effectLst/>
                <a:latin typeface="Buenos Aires Light" pitchFamily="2" charset="77"/>
                <a:ea typeface="Calibri" panose="020F0502020204030204" pitchFamily="34" charset="0"/>
                <a:cs typeface="Times New Roman" panose="02020603050405020304" pitchFamily="18" charset="0"/>
              </a:rPr>
              <a:t>Échos de l’atelier collaboratif</a:t>
            </a:r>
          </a:p>
        </p:txBody>
      </p:sp>
      <p:sp>
        <p:nvSpPr>
          <p:cNvPr id="5" name="TextBox 4">
            <a:extLst>
              <a:ext uri="{FF2B5EF4-FFF2-40B4-BE49-F238E27FC236}">
                <a16:creationId xmlns:a16="http://schemas.microsoft.com/office/drawing/2014/main" id="{047B8AF5-8A57-0DFF-4C30-DBD1B27A8422}"/>
              </a:ext>
            </a:extLst>
          </p:cNvPr>
          <p:cNvSpPr txBox="1"/>
          <p:nvPr userDrawn="1"/>
        </p:nvSpPr>
        <p:spPr>
          <a:xfrm>
            <a:off x="3102730" y="8632649"/>
            <a:ext cx="656329" cy="230832"/>
          </a:xfrm>
          <a:prstGeom prst="rect">
            <a:avLst/>
          </a:prstGeom>
          <a:noFill/>
        </p:spPr>
        <p:txBody>
          <a:bodyPr wrap="square">
            <a:spAutoFit/>
          </a:bodyPr>
          <a:lstStyle/>
          <a:p>
            <a:pPr algn="ctr"/>
            <a:fld id="{5CA84343-732B-1D46-95B5-A0C41825F9A3}" type="slidenum">
              <a:rPr lang="fr-CA" sz="900" b="0" i="0" smtClean="0">
                <a:solidFill>
                  <a:srgbClr val="272023"/>
                </a:solidFill>
                <a:effectLst/>
                <a:latin typeface="Buenos Aires Light" pitchFamily="2" charset="77"/>
                <a:ea typeface="Calibri" panose="020F0502020204030204" pitchFamily="34" charset="0"/>
                <a:cs typeface="Times New Roman" panose="02020603050405020304" pitchFamily="18" charset="0"/>
              </a:rPr>
              <a:pPr algn="ctr"/>
              <a:t>‹N°›</a:t>
            </a:fld>
            <a:endParaRPr lang="fr-CA" sz="900" b="0" i="0">
              <a:solidFill>
                <a:srgbClr val="272023"/>
              </a:solidFill>
              <a:effectLst/>
              <a:latin typeface="Buenos Aires Light" pitchFamily="2" charset="77"/>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072E0007-361A-B91E-05F3-658E09E9D603}"/>
              </a:ext>
            </a:extLst>
          </p:cNvPr>
          <p:cNvCxnSpPr/>
          <p:nvPr userDrawn="1"/>
        </p:nvCxnSpPr>
        <p:spPr>
          <a:xfrm>
            <a:off x="594924" y="8591550"/>
            <a:ext cx="5688012" cy="0"/>
          </a:xfrm>
          <a:prstGeom prst="line">
            <a:avLst/>
          </a:prstGeom>
          <a:ln>
            <a:solidFill>
              <a:srgbClr val="272023"/>
            </a:solidFill>
          </a:ln>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BBFFE124-3473-A445-91D1-D8665D7F3124}"/>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106863" y="157696"/>
            <a:ext cx="472137" cy="620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719618"/>
      </p:ext>
    </p:extLst>
  </p:cSld>
  <p:clrMapOvr>
    <a:masterClrMapping/>
  </p:clrMapOvr>
  <p:extLst>
    <p:ext uri="{DCECCB84-F9BA-43D5-87BE-67443E8EF086}">
      <p15:sldGuideLst xmlns:p15="http://schemas.microsoft.com/office/powerpoint/2012/main">
        <p15:guide id="1" pos="2155" userDrawn="1">
          <p15:clr>
            <a:srgbClr val="FBAE40"/>
          </p15:clr>
        </p15:guide>
        <p15:guide id="4" orient="horz" pos="657" userDrawn="1">
          <p15:clr>
            <a:srgbClr val="FBAE40"/>
          </p15:clr>
        </p15:guide>
        <p15:guide id="5" orient="horz" pos="5352" userDrawn="1">
          <p15:clr>
            <a:srgbClr val="FBAE40"/>
          </p15:clr>
        </p15:guide>
        <p15:guide id="6" pos="2064" userDrawn="1">
          <p15:clr>
            <a:srgbClr val="FBAE40"/>
          </p15:clr>
        </p15:guide>
        <p15:guide id="7" pos="2245" userDrawn="1">
          <p15:clr>
            <a:srgbClr val="FBAE40"/>
          </p15:clr>
        </p15:guide>
        <p15:guide id="8" pos="363" userDrawn="1">
          <p15:clr>
            <a:srgbClr val="FBAE40"/>
          </p15:clr>
        </p15:guide>
        <p15:guide id="9" pos="39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1178" y="599969"/>
            <a:ext cx="2206252" cy="2099892"/>
          </a:xfrm>
        </p:spPr>
        <p:txBody>
          <a:bodyPr anchor="b"/>
          <a:lstStyle>
            <a:lvl1pPr>
              <a:defRPr sz="2394"/>
            </a:lvl1pPr>
          </a:lstStyle>
          <a:p>
            <a:r>
              <a:rPr lang="en-US"/>
              <a:t>Click to edit Master title style</a:t>
            </a:r>
          </a:p>
        </p:txBody>
      </p:sp>
      <p:sp>
        <p:nvSpPr>
          <p:cNvPr id="3" name="Picture Placeholder 2"/>
          <p:cNvSpPr>
            <a:spLocks noGrp="1" noChangeAspect="1"/>
          </p:cNvSpPr>
          <p:nvPr>
            <p:ph type="pic" idx="1"/>
          </p:nvPr>
        </p:nvSpPr>
        <p:spPr>
          <a:xfrm>
            <a:off x="2908120" y="1295769"/>
            <a:ext cx="3463022" cy="6395505"/>
          </a:xfrm>
        </p:spPr>
        <p:txBody>
          <a:bodyPr anchor="t"/>
          <a:lstStyle>
            <a:lvl1pPr marL="0" indent="0">
              <a:buNone/>
              <a:defRPr sz="2394"/>
            </a:lvl1pPr>
            <a:lvl2pPr marL="342031" indent="0">
              <a:buNone/>
              <a:defRPr sz="2095"/>
            </a:lvl2pPr>
            <a:lvl3pPr marL="684063" indent="0">
              <a:buNone/>
              <a:defRPr sz="1795"/>
            </a:lvl3pPr>
            <a:lvl4pPr marL="1026094" indent="0">
              <a:buNone/>
              <a:defRPr sz="1496"/>
            </a:lvl4pPr>
            <a:lvl5pPr marL="1368125" indent="0">
              <a:buNone/>
              <a:defRPr sz="1496"/>
            </a:lvl5pPr>
            <a:lvl6pPr marL="1710157" indent="0">
              <a:buNone/>
              <a:defRPr sz="1496"/>
            </a:lvl6pPr>
            <a:lvl7pPr marL="2052188" indent="0">
              <a:buNone/>
              <a:defRPr sz="1496"/>
            </a:lvl7pPr>
            <a:lvl8pPr marL="2394219" indent="0">
              <a:buNone/>
              <a:defRPr sz="1496"/>
            </a:lvl8pPr>
            <a:lvl9pPr marL="2736251" indent="0">
              <a:buNone/>
              <a:defRPr sz="1496"/>
            </a:lvl9pPr>
          </a:lstStyle>
          <a:p>
            <a:r>
              <a:rPr lang="en-US"/>
              <a:t>Click icon to add picture</a:t>
            </a:r>
          </a:p>
        </p:txBody>
      </p:sp>
      <p:sp>
        <p:nvSpPr>
          <p:cNvPr id="4" name="Text Placeholder 3"/>
          <p:cNvSpPr>
            <a:spLocks noGrp="1"/>
          </p:cNvSpPr>
          <p:nvPr>
            <p:ph type="body" sz="half" idx="2"/>
          </p:nvPr>
        </p:nvSpPr>
        <p:spPr>
          <a:xfrm>
            <a:off x="471178" y="2699862"/>
            <a:ext cx="2206252" cy="5001827"/>
          </a:xfrm>
        </p:spPr>
        <p:txBody>
          <a:bodyPr/>
          <a:lstStyle>
            <a:lvl1pPr marL="0" indent="0">
              <a:buNone/>
              <a:defRPr sz="1197"/>
            </a:lvl1pPr>
            <a:lvl2pPr marL="342031" indent="0">
              <a:buNone/>
              <a:defRPr sz="1047"/>
            </a:lvl2pPr>
            <a:lvl3pPr marL="684063" indent="0">
              <a:buNone/>
              <a:defRPr sz="898"/>
            </a:lvl3pPr>
            <a:lvl4pPr marL="1026094" indent="0">
              <a:buNone/>
              <a:defRPr sz="748"/>
            </a:lvl4pPr>
            <a:lvl5pPr marL="1368125" indent="0">
              <a:buNone/>
              <a:defRPr sz="748"/>
            </a:lvl5pPr>
            <a:lvl6pPr marL="1710157" indent="0">
              <a:buNone/>
              <a:defRPr sz="748"/>
            </a:lvl6pPr>
            <a:lvl7pPr marL="2052188" indent="0">
              <a:buNone/>
              <a:defRPr sz="748"/>
            </a:lvl7pPr>
            <a:lvl8pPr marL="2394219" indent="0">
              <a:buNone/>
              <a:defRPr sz="748"/>
            </a:lvl8pPr>
            <a:lvl9pPr marL="2736251" indent="0">
              <a:buNone/>
              <a:defRPr sz="748"/>
            </a:lvl9pPr>
          </a:lstStyle>
          <a:p>
            <a:pPr lvl="0"/>
            <a:r>
              <a:rPr lang="en-US"/>
              <a:t>Click to edit Master text styles</a:t>
            </a:r>
          </a:p>
        </p:txBody>
      </p:sp>
      <p:sp>
        <p:nvSpPr>
          <p:cNvPr id="5" name="Date Placeholder 4"/>
          <p:cNvSpPr>
            <a:spLocks noGrp="1"/>
          </p:cNvSpPr>
          <p:nvPr>
            <p:ph type="dt" sz="half" idx="10"/>
          </p:nvPr>
        </p:nvSpPr>
        <p:spPr/>
        <p:txBody>
          <a:bodyPr/>
          <a:lstStyle/>
          <a:p>
            <a:fld id="{7FCF50FA-3BED-FB40-85BC-717DA81A8D75}" type="datetimeFigureOut">
              <a:rPr lang="fr-CA" smtClean="0"/>
              <a:t>2022-08-16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ACC844C-691A-8743-A047-043667D096ED}" type="slidenum">
              <a:rPr lang="fr-CA" smtClean="0"/>
              <a:t>‹N°›</a:t>
            </a:fld>
            <a:endParaRPr lang="fr-CA"/>
          </a:p>
        </p:txBody>
      </p:sp>
    </p:spTree>
    <p:extLst>
      <p:ext uri="{BB962C8B-B14F-4D97-AF65-F5344CB8AC3E}">
        <p14:creationId xmlns:p14="http://schemas.microsoft.com/office/powerpoint/2010/main" val="207332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F50FA-3BED-FB40-85BC-717DA81A8D75}" type="datetimeFigureOut">
              <a:rPr lang="fr-CA" smtClean="0"/>
              <a:t>2022-08-16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ACC844C-691A-8743-A047-043667D096ED}" type="slidenum">
              <a:rPr lang="fr-CA" smtClean="0"/>
              <a:t>‹N°›</a:t>
            </a:fld>
            <a:endParaRPr lang="fr-CA"/>
          </a:p>
        </p:txBody>
      </p:sp>
    </p:spTree>
    <p:extLst>
      <p:ext uri="{BB962C8B-B14F-4D97-AF65-F5344CB8AC3E}">
        <p14:creationId xmlns:p14="http://schemas.microsoft.com/office/powerpoint/2010/main" val="4013736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95260" y="479142"/>
            <a:ext cx="1474991" cy="76266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0288" y="479142"/>
            <a:ext cx="4339466" cy="76266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F50FA-3BED-FB40-85BC-717DA81A8D75}" type="datetimeFigureOut">
              <a:rPr lang="fr-CA" smtClean="0"/>
              <a:t>2022-08-16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ACC844C-691A-8743-A047-043667D096ED}" type="slidenum">
              <a:rPr lang="fr-CA" smtClean="0"/>
              <a:t>‹N°›</a:t>
            </a:fld>
            <a:endParaRPr lang="fr-CA"/>
          </a:p>
        </p:txBody>
      </p:sp>
    </p:spTree>
    <p:extLst>
      <p:ext uri="{BB962C8B-B14F-4D97-AF65-F5344CB8AC3E}">
        <p14:creationId xmlns:p14="http://schemas.microsoft.com/office/powerpoint/2010/main" val="312509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A29D91-571C-FDD1-8E0E-CD97698D84B4}"/>
              </a:ext>
            </a:extLst>
          </p:cNvPr>
          <p:cNvSpPr/>
          <p:nvPr userDrawn="1"/>
        </p:nvSpPr>
        <p:spPr>
          <a:xfrm>
            <a:off x="0" y="0"/>
            <a:ext cx="6840538" cy="8999538"/>
          </a:xfrm>
          <a:prstGeom prst="rect">
            <a:avLst/>
          </a:prstGeom>
          <a:solidFill>
            <a:srgbClr val="DB1045">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47B8AF5-8A57-0DFF-4C30-DBD1B27A8422}"/>
              </a:ext>
            </a:extLst>
          </p:cNvPr>
          <p:cNvSpPr txBox="1"/>
          <p:nvPr userDrawn="1"/>
        </p:nvSpPr>
        <p:spPr>
          <a:xfrm>
            <a:off x="3102730" y="8632649"/>
            <a:ext cx="656329" cy="230832"/>
          </a:xfrm>
          <a:prstGeom prst="rect">
            <a:avLst/>
          </a:prstGeom>
          <a:noFill/>
        </p:spPr>
        <p:txBody>
          <a:bodyPr wrap="square">
            <a:spAutoFit/>
          </a:bodyPr>
          <a:lstStyle/>
          <a:p>
            <a:pPr algn="ctr"/>
            <a:fld id="{5CA84343-732B-1D46-95B5-A0C41825F9A3}" type="slidenum">
              <a:rPr lang="fr-CA" sz="900" b="0" i="0" smtClean="0">
                <a:solidFill>
                  <a:srgbClr val="272023"/>
                </a:solidFill>
                <a:effectLst/>
                <a:latin typeface="Buenos Aires Light" pitchFamily="2" charset="77"/>
                <a:ea typeface="Calibri" panose="020F0502020204030204" pitchFamily="34" charset="0"/>
                <a:cs typeface="Times New Roman" panose="02020603050405020304" pitchFamily="18" charset="0"/>
              </a:rPr>
              <a:pPr algn="ctr"/>
              <a:t>‹N°›</a:t>
            </a:fld>
            <a:endParaRPr lang="fr-CA" sz="900" b="0" i="0">
              <a:solidFill>
                <a:srgbClr val="272023"/>
              </a:solidFill>
              <a:effectLst/>
              <a:latin typeface="Buenos Aires Light" pitchFamily="2" charset="77"/>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8223FAC0-6E03-9C8B-B033-C92DF39ACB1F}"/>
              </a:ext>
            </a:extLst>
          </p:cNvPr>
          <p:cNvCxnSpPr/>
          <p:nvPr userDrawn="1"/>
        </p:nvCxnSpPr>
        <p:spPr>
          <a:xfrm>
            <a:off x="594924" y="8591550"/>
            <a:ext cx="5688012" cy="0"/>
          </a:xfrm>
          <a:prstGeom prst="line">
            <a:avLst/>
          </a:prstGeom>
          <a:ln>
            <a:solidFill>
              <a:srgbClr val="27202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AD5A3E2-90D2-48C8-B4EF-A4FEFEB90887}"/>
              </a:ext>
            </a:extLst>
          </p:cNvPr>
          <p:cNvSpPr txBox="1"/>
          <p:nvPr userDrawn="1"/>
        </p:nvSpPr>
        <p:spPr>
          <a:xfrm>
            <a:off x="497606" y="401132"/>
            <a:ext cx="5034898" cy="307777"/>
          </a:xfrm>
          <a:prstGeom prst="rect">
            <a:avLst/>
          </a:prstGeom>
          <a:noFill/>
        </p:spPr>
        <p:txBody>
          <a:bodyPr wrap="square">
            <a:spAutoFit/>
          </a:bodyPr>
          <a:lstStyle/>
          <a:p>
            <a:r>
              <a:rPr lang="fr-CA" sz="700" b="1" i="0">
                <a:solidFill>
                  <a:srgbClr val="272023"/>
                </a:solidFill>
                <a:effectLst/>
                <a:latin typeface="Buenos Aires SemBd" pitchFamily="2" charset="77"/>
                <a:ea typeface="Calibri" panose="020F0502020204030204" pitchFamily="34" charset="0"/>
                <a:cs typeface="Times New Roman" panose="02020603050405020304" pitchFamily="18" charset="0"/>
              </a:rPr>
              <a:t>Guide sur les pratiques exemplaires et innovantes en immobilier commercial à Montréal</a:t>
            </a:r>
          </a:p>
          <a:p>
            <a:r>
              <a:rPr lang="fr-CA" sz="700" b="0" i="0">
                <a:solidFill>
                  <a:srgbClr val="272023"/>
                </a:solidFill>
                <a:effectLst/>
                <a:latin typeface="Buenos Aires Light" pitchFamily="2" charset="77"/>
                <a:ea typeface="Calibri" panose="020F0502020204030204" pitchFamily="34" charset="0"/>
                <a:cs typeface="Times New Roman" panose="02020603050405020304" pitchFamily="18" charset="0"/>
              </a:rPr>
              <a:t>Échos de l’atelier collaboratif</a:t>
            </a:r>
          </a:p>
        </p:txBody>
      </p:sp>
      <p:pic>
        <p:nvPicPr>
          <p:cNvPr id="10" name="Picture 2">
            <a:extLst>
              <a:ext uri="{FF2B5EF4-FFF2-40B4-BE49-F238E27FC236}">
                <a16:creationId xmlns:a16="http://schemas.microsoft.com/office/drawing/2014/main" id="{F91AD309-98A0-632C-96D0-A5B3A2C2022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106863" y="157696"/>
            <a:ext cx="472137" cy="620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809496"/>
      </p:ext>
    </p:extLst>
  </p:cSld>
  <p:clrMapOvr>
    <a:masterClrMapping/>
  </p:clrMapOvr>
  <p:extLst>
    <p:ext uri="{DCECCB84-F9BA-43D5-87BE-67443E8EF086}">
      <p15:sldGuideLst xmlns:p15="http://schemas.microsoft.com/office/powerpoint/2012/main">
        <p15:guide id="1" pos="2155">
          <p15:clr>
            <a:srgbClr val="FBAE40"/>
          </p15:clr>
        </p15:guide>
        <p15:guide id="4" orient="horz" pos="657">
          <p15:clr>
            <a:srgbClr val="FBAE40"/>
          </p15:clr>
        </p15:guide>
        <p15:guide id="5" orient="horz" pos="5352">
          <p15:clr>
            <a:srgbClr val="FBAE40"/>
          </p15:clr>
        </p15:guide>
        <p15:guide id="6" pos="2064">
          <p15:clr>
            <a:srgbClr val="FBAE40"/>
          </p15:clr>
        </p15:guide>
        <p15:guide id="7" pos="2245">
          <p15:clr>
            <a:srgbClr val="FBAE40"/>
          </p15:clr>
        </p15:guide>
        <p15:guide id="8" pos="363">
          <p15:clr>
            <a:srgbClr val="FBAE40"/>
          </p15:clr>
        </p15:guide>
        <p15:guide id="9" pos="394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Image 4">
            <a:extLst>
              <a:ext uri="{FF2B5EF4-FFF2-40B4-BE49-F238E27FC236}">
                <a16:creationId xmlns:a16="http://schemas.microsoft.com/office/drawing/2014/main" id="{2F932657-5605-27E0-E85B-1861B7A4E7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840538" cy="8999539"/>
          </a:xfrm>
          <a:prstGeom prst="rect">
            <a:avLst/>
          </a:prstGeom>
        </p:spPr>
      </p:pic>
    </p:spTree>
    <p:extLst>
      <p:ext uri="{BB962C8B-B14F-4D97-AF65-F5344CB8AC3E}">
        <p14:creationId xmlns:p14="http://schemas.microsoft.com/office/powerpoint/2010/main" val="307665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725" y="2243638"/>
            <a:ext cx="5899964" cy="3743557"/>
          </a:xfrm>
        </p:spPr>
        <p:txBody>
          <a:bodyPr anchor="b"/>
          <a:lstStyle>
            <a:lvl1pPr>
              <a:defRPr sz="4489"/>
            </a:lvl1pPr>
          </a:lstStyle>
          <a:p>
            <a:r>
              <a:rPr lang="en-US"/>
              <a:t>Click to edit Master title style</a:t>
            </a:r>
          </a:p>
        </p:txBody>
      </p:sp>
      <p:sp>
        <p:nvSpPr>
          <p:cNvPr id="3" name="Text Placeholder 2"/>
          <p:cNvSpPr>
            <a:spLocks noGrp="1"/>
          </p:cNvSpPr>
          <p:nvPr>
            <p:ph type="body" idx="1"/>
          </p:nvPr>
        </p:nvSpPr>
        <p:spPr>
          <a:xfrm>
            <a:off x="466725" y="6022610"/>
            <a:ext cx="5899964" cy="1968648"/>
          </a:xfrm>
        </p:spPr>
        <p:txBody>
          <a:bodyPr/>
          <a:lstStyle>
            <a:lvl1pPr marL="0" indent="0">
              <a:buNone/>
              <a:defRPr sz="1795">
                <a:solidFill>
                  <a:schemeClr val="tx1"/>
                </a:solidFill>
              </a:defRPr>
            </a:lvl1pPr>
            <a:lvl2pPr marL="342031" indent="0">
              <a:buNone/>
              <a:defRPr sz="1496">
                <a:solidFill>
                  <a:schemeClr val="tx1">
                    <a:tint val="75000"/>
                  </a:schemeClr>
                </a:solidFill>
              </a:defRPr>
            </a:lvl2pPr>
            <a:lvl3pPr marL="684063" indent="0">
              <a:buNone/>
              <a:defRPr sz="1347">
                <a:solidFill>
                  <a:schemeClr val="tx1">
                    <a:tint val="75000"/>
                  </a:schemeClr>
                </a:solidFill>
              </a:defRPr>
            </a:lvl3pPr>
            <a:lvl4pPr marL="1026094" indent="0">
              <a:buNone/>
              <a:defRPr sz="1197">
                <a:solidFill>
                  <a:schemeClr val="tx1">
                    <a:tint val="75000"/>
                  </a:schemeClr>
                </a:solidFill>
              </a:defRPr>
            </a:lvl4pPr>
            <a:lvl5pPr marL="1368125" indent="0">
              <a:buNone/>
              <a:defRPr sz="1197">
                <a:solidFill>
                  <a:schemeClr val="tx1">
                    <a:tint val="75000"/>
                  </a:schemeClr>
                </a:solidFill>
              </a:defRPr>
            </a:lvl5pPr>
            <a:lvl6pPr marL="1710157" indent="0">
              <a:buNone/>
              <a:defRPr sz="1197">
                <a:solidFill>
                  <a:schemeClr val="tx1">
                    <a:tint val="75000"/>
                  </a:schemeClr>
                </a:solidFill>
              </a:defRPr>
            </a:lvl6pPr>
            <a:lvl7pPr marL="2052188" indent="0">
              <a:buNone/>
              <a:defRPr sz="1197">
                <a:solidFill>
                  <a:schemeClr val="tx1">
                    <a:tint val="75000"/>
                  </a:schemeClr>
                </a:solidFill>
              </a:defRPr>
            </a:lvl7pPr>
            <a:lvl8pPr marL="2394219" indent="0">
              <a:buNone/>
              <a:defRPr sz="1197">
                <a:solidFill>
                  <a:schemeClr val="tx1">
                    <a:tint val="75000"/>
                  </a:schemeClr>
                </a:solidFill>
              </a:defRPr>
            </a:lvl8pPr>
            <a:lvl9pPr marL="2736251" indent="0">
              <a:buNone/>
              <a:defRPr sz="11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CF50FA-3BED-FB40-85BC-717DA81A8D75}" type="datetimeFigureOut">
              <a:rPr lang="fr-CA" smtClean="0"/>
              <a:t>2022-08-16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ACC844C-691A-8743-A047-043667D096ED}" type="slidenum">
              <a:rPr lang="fr-CA" smtClean="0"/>
              <a:t>‹N°›</a:t>
            </a:fld>
            <a:endParaRPr lang="fr-CA"/>
          </a:p>
        </p:txBody>
      </p:sp>
    </p:spTree>
    <p:extLst>
      <p:ext uri="{BB962C8B-B14F-4D97-AF65-F5344CB8AC3E}">
        <p14:creationId xmlns:p14="http://schemas.microsoft.com/office/powerpoint/2010/main" val="3009841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0287" y="2395710"/>
            <a:ext cx="2907229" cy="5710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63022" y="2395710"/>
            <a:ext cx="2907229" cy="5710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CF50FA-3BED-FB40-85BC-717DA81A8D75}" type="datetimeFigureOut">
              <a:rPr lang="fr-CA" smtClean="0"/>
              <a:t>2022-08-16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ACC844C-691A-8743-A047-043667D096ED}" type="slidenum">
              <a:rPr lang="fr-CA" smtClean="0"/>
              <a:t>‹N°›</a:t>
            </a:fld>
            <a:endParaRPr lang="fr-CA"/>
          </a:p>
        </p:txBody>
      </p:sp>
    </p:spTree>
    <p:extLst>
      <p:ext uri="{BB962C8B-B14F-4D97-AF65-F5344CB8AC3E}">
        <p14:creationId xmlns:p14="http://schemas.microsoft.com/office/powerpoint/2010/main" val="251098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1178" y="479144"/>
            <a:ext cx="5899964" cy="1739495"/>
          </a:xfrm>
        </p:spPr>
        <p:txBody>
          <a:bodyPr/>
          <a:lstStyle/>
          <a:p>
            <a:r>
              <a:rPr lang="en-US"/>
              <a:t>Click to edit Master title style</a:t>
            </a:r>
          </a:p>
        </p:txBody>
      </p:sp>
      <p:sp>
        <p:nvSpPr>
          <p:cNvPr id="3" name="Text Placeholder 2"/>
          <p:cNvSpPr>
            <a:spLocks noGrp="1"/>
          </p:cNvSpPr>
          <p:nvPr>
            <p:ph type="body" idx="1"/>
          </p:nvPr>
        </p:nvSpPr>
        <p:spPr>
          <a:xfrm>
            <a:off x="471179" y="2206137"/>
            <a:ext cx="2893868" cy="1081194"/>
          </a:xfrm>
        </p:spPr>
        <p:txBody>
          <a:bodyPr anchor="b"/>
          <a:lstStyle>
            <a:lvl1pPr marL="0" indent="0">
              <a:buNone/>
              <a:defRPr sz="1795" b="1"/>
            </a:lvl1pPr>
            <a:lvl2pPr marL="342031" indent="0">
              <a:buNone/>
              <a:defRPr sz="1496" b="1"/>
            </a:lvl2pPr>
            <a:lvl3pPr marL="684063" indent="0">
              <a:buNone/>
              <a:defRPr sz="1347" b="1"/>
            </a:lvl3pPr>
            <a:lvl4pPr marL="1026094" indent="0">
              <a:buNone/>
              <a:defRPr sz="1197" b="1"/>
            </a:lvl4pPr>
            <a:lvl5pPr marL="1368125" indent="0">
              <a:buNone/>
              <a:defRPr sz="1197" b="1"/>
            </a:lvl5pPr>
            <a:lvl6pPr marL="1710157" indent="0">
              <a:buNone/>
              <a:defRPr sz="1197" b="1"/>
            </a:lvl6pPr>
            <a:lvl7pPr marL="2052188" indent="0">
              <a:buNone/>
              <a:defRPr sz="1197" b="1"/>
            </a:lvl7pPr>
            <a:lvl8pPr marL="2394219" indent="0">
              <a:buNone/>
              <a:defRPr sz="1197" b="1"/>
            </a:lvl8pPr>
            <a:lvl9pPr marL="2736251" indent="0">
              <a:buNone/>
              <a:defRPr sz="1197" b="1"/>
            </a:lvl9pPr>
          </a:lstStyle>
          <a:p>
            <a:pPr lvl="0"/>
            <a:r>
              <a:rPr lang="en-US"/>
              <a:t>Click to edit Master text styles</a:t>
            </a:r>
          </a:p>
        </p:txBody>
      </p:sp>
      <p:sp>
        <p:nvSpPr>
          <p:cNvPr id="4" name="Content Placeholder 3"/>
          <p:cNvSpPr>
            <a:spLocks noGrp="1"/>
          </p:cNvSpPr>
          <p:nvPr>
            <p:ph sz="half" idx="2"/>
          </p:nvPr>
        </p:nvSpPr>
        <p:spPr>
          <a:xfrm>
            <a:off x="471179" y="3287331"/>
            <a:ext cx="2893868" cy="48351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63023" y="2206137"/>
            <a:ext cx="2908120" cy="1081194"/>
          </a:xfrm>
        </p:spPr>
        <p:txBody>
          <a:bodyPr anchor="b"/>
          <a:lstStyle>
            <a:lvl1pPr marL="0" indent="0">
              <a:buNone/>
              <a:defRPr sz="1795" b="1"/>
            </a:lvl1pPr>
            <a:lvl2pPr marL="342031" indent="0">
              <a:buNone/>
              <a:defRPr sz="1496" b="1"/>
            </a:lvl2pPr>
            <a:lvl3pPr marL="684063" indent="0">
              <a:buNone/>
              <a:defRPr sz="1347" b="1"/>
            </a:lvl3pPr>
            <a:lvl4pPr marL="1026094" indent="0">
              <a:buNone/>
              <a:defRPr sz="1197" b="1"/>
            </a:lvl4pPr>
            <a:lvl5pPr marL="1368125" indent="0">
              <a:buNone/>
              <a:defRPr sz="1197" b="1"/>
            </a:lvl5pPr>
            <a:lvl6pPr marL="1710157" indent="0">
              <a:buNone/>
              <a:defRPr sz="1197" b="1"/>
            </a:lvl6pPr>
            <a:lvl7pPr marL="2052188" indent="0">
              <a:buNone/>
              <a:defRPr sz="1197" b="1"/>
            </a:lvl7pPr>
            <a:lvl8pPr marL="2394219" indent="0">
              <a:buNone/>
              <a:defRPr sz="1197" b="1"/>
            </a:lvl8pPr>
            <a:lvl9pPr marL="2736251" indent="0">
              <a:buNone/>
              <a:defRPr sz="1197" b="1"/>
            </a:lvl9pPr>
          </a:lstStyle>
          <a:p>
            <a:pPr lvl="0"/>
            <a:r>
              <a:rPr lang="en-US"/>
              <a:t>Click to edit Master text styles</a:t>
            </a:r>
          </a:p>
        </p:txBody>
      </p:sp>
      <p:sp>
        <p:nvSpPr>
          <p:cNvPr id="6" name="Content Placeholder 5"/>
          <p:cNvSpPr>
            <a:spLocks noGrp="1"/>
          </p:cNvSpPr>
          <p:nvPr>
            <p:ph sz="quarter" idx="4"/>
          </p:nvPr>
        </p:nvSpPr>
        <p:spPr>
          <a:xfrm>
            <a:off x="3463023" y="3287331"/>
            <a:ext cx="2908120" cy="48351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CF50FA-3BED-FB40-85BC-717DA81A8D75}" type="datetimeFigureOut">
              <a:rPr lang="fr-CA" smtClean="0"/>
              <a:t>2022-08-16</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AACC844C-691A-8743-A047-043667D096ED}" type="slidenum">
              <a:rPr lang="fr-CA" smtClean="0"/>
              <a:t>‹N°›</a:t>
            </a:fld>
            <a:endParaRPr lang="fr-CA"/>
          </a:p>
        </p:txBody>
      </p:sp>
    </p:spTree>
    <p:extLst>
      <p:ext uri="{BB962C8B-B14F-4D97-AF65-F5344CB8AC3E}">
        <p14:creationId xmlns:p14="http://schemas.microsoft.com/office/powerpoint/2010/main" val="412020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CF50FA-3BED-FB40-85BC-717DA81A8D75}" type="datetimeFigureOut">
              <a:rPr lang="fr-CA" smtClean="0"/>
              <a:t>2022-08-16</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AACC844C-691A-8743-A047-043667D096ED}" type="slidenum">
              <a:rPr lang="fr-CA" smtClean="0"/>
              <a:t>‹N°›</a:t>
            </a:fld>
            <a:endParaRPr lang="fr-CA"/>
          </a:p>
        </p:txBody>
      </p:sp>
    </p:spTree>
    <p:extLst>
      <p:ext uri="{BB962C8B-B14F-4D97-AF65-F5344CB8AC3E}">
        <p14:creationId xmlns:p14="http://schemas.microsoft.com/office/powerpoint/2010/main" val="153794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F50FA-3BED-FB40-85BC-717DA81A8D75}" type="datetimeFigureOut">
              <a:rPr lang="fr-CA" smtClean="0"/>
              <a:t>2022-08-16</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AACC844C-691A-8743-A047-043667D096ED}" type="slidenum">
              <a:rPr lang="fr-CA" smtClean="0"/>
              <a:t>‹N°›</a:t>
            </a:fld>
            <a:endParaRPr lang="fr-CA"/>
          </a:p>
        </p:txBody>
      </p:sp>
    </p:spTree>
    <p:extLst>
      <p:ext uri="{BB962C8B-B14F-4D97-AF65-F5344CB8AC3E}">
        <p14:creationId xmlns:p14="http://schemas.microsoft.com/office/powerpoint/2010/main" val="145356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1178" y="599969"/>
            <a:ext cx="2206252" cy="2099892"/>
          </a:xfrm>
        </p:spPr>
        <p:txBody>
          <a:bodyPr anchor="b"/>
          <a:lstStyle>
            <a:lvl1pPr>
              <a:defRPr sz="2394"/>
            </a:lvl1pPr>
          </a:lstStyle>
          <a:p>
            <a:r>
              <a:rPr lang="en-US"/>
              <a:t>Click to edit Master title style</a:t>
            </a:r>
          </a:p>
        </p:txBody>
      </p:sp>
      <p:sp>
        <p:nvSpPr>
          <p:cNvPr id="3" name="Content Placeholder 2"/>
          <p:cNvSpPr>
            <a:spLocks noGrp="1"/>
          </p:cNvSpPr>
          <p:nvPr>
            <p:ph idx="1"/>
          </p:nvPr>
        </p:nvSpPr>
        <p:spPr>
          <a:xfrm>
            <a:off x="2908120" y="1295769"/>
            <a:ext cx="3463022" cy="6395505"/>
          </a:xfrm>
        </p:spPr>
        <p:txBody>
          <a:bodyPr/>
          <a:lstStyle>
            <a:lvl1pPr>
              <a:defRPr sz="2394"/>
            </a:lvl1pPr>
            <a:lvl2pPr>
              <a:defRPr sz="2095"/>
            </a:lvl2pPr>
            <a:lvl3pPr>
              <a:defRPr sz="1795"/>
            </a:lvl3pPr>
            <a:lvl4pPr>
              <a:defRPr sz="1496"/>
            </a:lvl4pPr>
            <a:lvl5pPr>
              <a:defRPr sz="1496"/>
            </a:lvl5pPr>
            <a:lvl6pPr>
              <a:defRPr sz="1496"/>
            </a:lvl6pPr>
            <a:lvl7pPr>
              <a:defRPr sz="1496"/>
            </a:lvl7pPr>
            <a:lvl8pPr>
              <a:defRPr sz="1496"/>
            </a:lvl8pPr>
            <a:lvl9pPr>
              <a:defRPr sz="14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178" y="2699862"/>
            <a:ext cx="2206252" cy="5001827"/>
          </a:xfrm>
        </p:spPr>
        <p:txBody>
          <a:bodyPr/>
          <a:lstStyle>
            <a:lvl1pPr marL="0" indent="0">
              <a:buNone/>
              <a:defRPr sz="1197"/>
            </a:lvl1pPr>
            <a:lvl2pPr marL="342031" indent="0">
              <a:buNone/>
              <a:defRPr sz="1047"/>
            </a:lvl2pPr>
            <a:lvl3pPr marL="684063" indent="0">
              <a:buNone/>
              <a:defRPr sz="898"/>
            </a:lvl3pPr>
            <a:lvl4pPr marL="1026094" indent="0">
              <a:buNone/>
              <a:defRPr sz="748"/>
            </a:lvl4pPr>
            <a:lvl5pPr marL="1368125" indent="0">
              <a:buNone/>
              <a:defRPr sz="748"/>
            </a:lvl5pPr>
            <a:lvl6pPr marL="1710157" indent="0">
              <a:buNone/>
              <a:defRPr sz="748"/>
            </a:lvl6pPr>
            <a:lvl7pPr marL="2052188" indent="0">
              <a:buNone/>
              <a:defRPr sz="748"/>
            </a:lvl7pPr>
            <a:lvl8pPr marL="2394219" indent="0">
              <a:buNone/>
              <a:defRPr sz="748"/>
            </a:lvl8pPr>
            <a:lvl9pPr marL="2736251" indent="0">
              <a:buNone/>
              <a:defRPr sz="748"/>
            </a:lvl9pPr>
          </a:lstStyle>
          <a:p>
            <a:pPr lvl="0"/>
            <a:r>
              <a:rPr lang="en-US"/>
              <a:t>Click to edit Master text styles</a:t>
            </a:r>
          </a:p>
        </p:txBody>
      </p:sp>
      <p:sp>
        <p:nvSpPr>
          <p:cNvPr id="5" name="Date Placeholder 4"/>
          <p:cNvSpPr>
            <a:spLocks noGrp="1"/>
          </p:cNvSpPr>
          <p:nvPr>
            <p:ph type="dt" sz="half" idx="10"/>
          </p:nvPr>
        </p:nvSpPr>
        <p:spPr/>
        <p:txBody>
          <a:bodyPr/>
          <a:lstStyle/>
          <a:p>
            <a:fld id="{7FCF50FA-3BED-FB40-85BC-717DA81A8D75}" type="datetimeFigureOut">
              <a:rPr lang="fr-CA" smtClean="0"/>
              <a:t>2022-08-16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ACC844C-691A-8743-A047-043667D096ED}" type="slidenum">
              <a:rPr lang="fr-CA" smtClean="0"/>
              <a:t>‹N°›</a:t>
            </a:fld>
            <a:endParaRPr lang="fr-CA"/>
          </a:p>
        </p:txBody>
      </p:sp>
    </p:spTree>
    <p:extLst>
      <p:ext uri="{BB962C8B-B14F-4D97-AF65-F5344CB8AC3E}">
        <p14:creationId xmlns:p14="http://schemas.microsoft.com/office/powerpoint/2010/main" val="39884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0287" y="479144"/>
            <a:ext cx="5899964" cy="173949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0287" y="2395710"/>
            <a:ext cx="5899964" cy="57101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0287" y="8341240"/>
            <a:ext cx="1539121" cy="479142"/>
          </a:xfrm>
          <a:prstGeom prst="rect">
            <a:avLst/>
          </a:prstGeom>
        </p:spPr>
        <p:txBody>
          <a:bodyPr vert="horz" lIns="91440" tIns="45720" rIns="91440" bIns="45720" rtlCol="0" anchor="ctr"/>
          <a:lstStyle>
            <a:lvl1pPr algn="l">
              <a:defRPr sz="898">
                <a:solidFill>
                  <a:schemeClr val="tx1">
                    <a:tint val="75000"/>
                  </a:schemeClr>
                </a:solidFill>
              </a:defRPr>
            </a:lvl1pPr>
          </a:lstStyle>
          <a:p>
            <a:fld id="{7FCF50FA-3BED-FB40-85BC-717DA81A8D75}" type="datetimeFigureOut">
              <a:rPr lang="fr-CA" smtClean="0"/>
              <a:t>2022-08-16</a:t>
            </a:fld>
            <a:endParaRPr lang="fr-CA"/>
          </a:p>
        </p:txBody>
      </p:sp>
      <p:sp>
        <p:nvSpPr>
          <p:cNvPr id="5" name="Footer Placeholder 4"/>
          <p:cNvSpPr>
            <a:spLocks noGrp="1"/>
          </p:cNvSpPr>
          <p:nvPr>
            <p:ph type="ftr" sz="quarter" idx="3"/>
          </p:nvPr>
        </p:nvSpPr>
        <p:spPr>
          <a:xfrm>
            <a:off x="2265928" y="8341240"/>
            <a:ext cx="2308682" cy="479142"/>
          </a:xfrm>
          <a:prstGeom prst="rect">
            <a:avLst/>
          </a:prstGeom>
        </p:spPr>
        <p:txBody>
          <a:bodyPr vert="horz" lIns="91440" tIns="45720" rIns="91440" bIns="45720" rtlCol="0" anchor="ctr"/>
          <a:lstStyle>
            <a:lvl1pPr algn="ctr">
              <a:defRPr sz="898">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4831130" y="8341240"/>
            <a:ext cx="1539121" cy="479142"/>
          </a:xfrm>
          <a:prstGeom prst="rect">
            <a:avLst/>
          </a:prstGeom>
        </p:spPr>
        <p:txBody>
          <a:bodyPr vert="horz" lIns="91440" tIns="45720" rIns="91440" bIns="45720" rtlCol="0" anchor="ctr"/>
          <a:lstStyle>
            <a:lvl1pPr algn="r">
              <a:defRPr sz="898">
                <a:solidFill>
                  <a:schemeClr val="tx1">
                    <a:tint val="75000"/>
                  </a:schemeClr>
                </a:solidFill>
              </a:defRPr>
            </a:lvl1pPr>
          </a:lstStyle>
          <a:p>
            <a:fld id="{AACC844C-691A-8743-A047-043667D096ED}" type="slidenum">
              <a:rPr lang="fr-CA" smtClean="0"/>
              <a:t>‹N°›</a:t>
            </a:fld>
            <a:endParaRPr lang="fr-CA"/>
          </a:p>
        </p:txBody>
      </p:sp>
    </p:spTree>
    <p:extLst>
      <p:ext uri="{BB962C8B-B14F-4D97-AF65-F5344CB8AC3E}">
        <p14:creationId xmlns:p14="http://schemas.microsoft.com/office/powerpoint/2010/main" val="1022229967"/>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684063" rtl="0" eaLnBrk="1" latinLnBrk="0" hangingPunct="1">
        <a:lnSpc>
          <a:spcPct val="90000"/>
        </a:lnSpc>
        <a:spcBef>
          <a:spcPct val="0"/>
        </a:spcBef>
        <a:buNone/>
        <a:defRPr sz="3292" kern="1200">
          <a:solidFill>
            <a:schemeClr val="tx1"/>
          </a:solidFill>
          <a:latin typeface="+mj-lt"/>
          <a:ea typeface="+mj-ea"/>
          <a:cs typeface="+mj-cs"/>
        </a:defRPr>
      </a:lvl1pPr>
    </p:titleStyle>
    <p:bodyStyle>
      <a:lvl1pPr marL="171016" indent="-171016" algn="l" defTabSz="684063" rtl="0" eaLnBrk="1" latinLnBrk="0" hangingPunct="1">
        <a:lnSpc>
          <a:spcPct val="90000"/>
        </a:lnSpc>
        <a:spcBef>
          <a:spcPts val="748"/>
        </a:spcBef>
        <a:buFont typeface="Arial" panose="020B0604020202020204" pitchFamily="34" charset="0"/>
        <a:buChar char="•"/>
        <a:defRPr sz="2095" kern="1200">
          <a:solidFill>
            <a:schemeClr val="tx1"/>
          </a:solidFill>
          <a:latin typeface="+mn-lt"/>
          <a:ea typeface="+mn-ea"/>
          <a:cs typeface="+mn-cs"/>
        </a:defRPr>
      </a:lvl1pPr>
      <a:lvl2pPr marL="513047" indent="-171016" algn="l" defTabSz="684063" rtl="0" eaLnBrk="1" latinLnBrk="0" hangingPunct="1">
        <a:lnSpc>
          <a:spcPct val="90000"/>
        </a:lnSpc>
        <a:spcBef>
          <a:spcPts val="374"/>
        </a:spcBef>
        <a:buFont typeface="Arial" panose="020B0604020202020204" pitchFamily="34" charset="0"/>
        <a:buChar char="•"/>
        <a:defRPr sz="1795" kern="1200">
          <a:solidFill>
            <a:schemeClr val="tx1"/>
          </a:solidFill>
          <a:latin typeface="+mn-lt"/>
          <a:ea typeface="+mn-ea"/>
          <a:cs typeface="+mn-cs"/>
        </a:defRPr>
      </a:lvl2pPr>
      <a:lvl3pPr marL="855078" indent="-171016" algn="l" defTabSz="684063" rtl="0" eaLnBrk="1" latinLnBrk="0" hangingPunct="1">
        <a:lnSpc>
          <a:spcPct val="90000"/>
        </a:lnSpc>
        <a:spcBef>
          <a:spcPts val="374"/>
        </a:spcBef>
        <a:buFont typeface="Arial" panose="020B0604020202020204" pitchFamily="34" charset="0"/>
        <a:buChar char="•"/>
        <a:defRPr sz="1496" kern="1200">
          <a:solidFill>
            <a:schemeClr val="tx1"/>
          </a:solidFill>
          <a:latin typeface="+mn-lt"/>
          <a:ea typeface="+mn-ea"/>
          <a:cs typeface="+mn-cs"/>
        </a:defRPr>
      </a:lvl3pPr>
      <a:lvl4pPr marL="1197110"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4pPr>
      <a:lvl5pPr marL="1539141"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5pPr>
      <a:lvl6pPr marL="1881172"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6pPr>
      <a:lvl7pPr marL="2223204"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7pPr>
      <a:lvl8pPr marL="2565235"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8pPr>
      <a:lvl9pPr marL="2907266" indent="-171016" algn="l" defTabSz="684063" rtl="0" eaLnBrk="1" latinLnBrk="0" hangingPunct="1">
        <a:lnSpc>
          <a:spcPct val="90000"/>
        </a:lnSpc>
        <a:spcBef>
          <a:spcPts val="374"/>
        </a:spcBef>
        <a:buFont typeface="Arial" panose="020B0604020202020204" pitchFamily="34" charset="0"/>
        <a:buChar char="•"/>
        <a:defRPr sz="1347" kern="1200">
          <a:solidFill>
            <a:schemeClr val="tx1"/>
          </a:solidFill>
          <a:latin typeface="+mn-lt"/>
          <a:ea typeface="+mn-ea"/>
          <a:cs typeface="+mn-cs"/>
        </a:defRPr>
      </a:lvl9pPr>
    </p:bodyStyle>
    <p:otherStyle>
      <a:defPPr>
        <a:defRPr lang="en-US"/>
      </a:defPPr>
      <a:lvl1pPr marL="0" algn="l" defTabSz="684063" rtl="0" eaLnBrk="1" latinLnBrk="0" hangingPunct="1">
        <a:defRPr sz="1347" kern="1200">
          <a:solidFill>
            <a:schemeClr val="tx1"/>
          </a:solidFill>
          <a:latin typeface="+mn-lt"/>
          <a:ea typeface="+mn-ea"/>
          <a:cs typeface="+mn-cs"/>
        </a:defRPr>
      </a:lvl1pPr>
      <a:lvl2pPr marL="342031" algn="l" defTabSz="684063" rtl="0" eaLnBrk="1" latinLnBrk="0" hangingPunct="1">
        <a:defRPr sz="1347" kern="1200">
          <a:solidFill>
            <a:schemeClr val="tx1"/>
          </a:solidFill>
          <a:latin typeface="+mn-lt"/>
          <a:ea typeface="+mn-ea"/>
          <a:cs typeface="+mn-cs"/>
        </a:defRPr>
      </a:lvl2pPr>
      <a:lvl3pPr marL="684063" algn="l" defTabSz="684063" rtl="0" eaLnBrk="1" latinLnBrk="0" hangingPunct="1">
        <a:defRPr sz="1347" kern="1200">
          <a:solidFill>
            <a:schemeClr val="tx1"/>
          </a:solidFill>
          <a:latin typeface="+mn-lt"/>
          <a:ea typeface="+mn-ea"/>
          <a:cs typeface="+mn-cs"/>
        </a:defRPr>
      </a:lvl3pPr>
      <a:lvl4pPr marL="1026094" algn="l" defTabSz="684063" rtl="0" eaLnBrk="1" latinLnBrk="0" hangingPunct="1">
        <a:defRPr sz="1347" kern="1200">
          <a:solidFill>
            <a:schemeClr val="tx1"/>
          </a:solidFill>
          <a:latin typeface="+mn-lt"/>
          <a:ea typeface="+mn-ea"/>
          <a:cs typeface="+mn-cs"/>
        </a:defRPr>
      </a:lvl4pPr>
      <a:lvl5pPr marL="1368125" algn="l" defTabSz="684063" rtl="0" eaLnBrk="1" latinLnBrk="0" hangingPunct="1">
        <a:defRPr sz="1347" kern="1200">
          <a:solidFill>
            <a:schemeClr val="tx1"/>
          </a:solidFill>
          <a:latin typeface="+mn-lt"/>
          <a:ea typeface="+mn-ea"/>
          <a:cs typeface="+mn-cs"/>
        </a:defRPr>
      </a:lvl5pPr>
      <a:lvl6pPr marL="1710157" algn="l" defTabSz="684063" rtl="0" eaLnBrk="1" latinLnBrk="0" hangingPunct="1">
        <a:defRPr sz="1347" kern="1200">
          <a:solidFill>
            <a:schemeClr val="tx1"/>
          </a:solidFill>
          <a:latin typeface="+mn-lt"/>
          <a:ea typeface="+mn-ea"/>
          <a:cs typeface="+mn-cs"/>
        </a:defRPr>
      </a:lvl6pPr>
      <a:lvl7pPr marL="2052188" algn="l" defTabSz="684063" rtl="0" eaLnBrk="1" latinLnBrk="0" hangingPunct="1">
        <a:defRPr sz="1347" kern="1200">
          <a:solidFill>
            <a:schemeClr val="tx1"/>
          </a:solidFill>
          <a:latin typeface="+mn-lt"/>
          <a:ea typeface="+mn-ea"/>
          <a:cs typeface="+mn-cs"/>
        </a:defRPr>
      </a:lvl7pPr>
      <a:lvl8pPr marL="2394219" algn="l" defTabSz="684063" rtl="0" eaLnBrk="1" latinLnBrk="0" hangingPunct="1">
        <a:defRPr sz="1347" kern="1200">
          <a:solidFill>
            <a:schemeClr val="tx1"/>
          </a:solidFill>
          <a:latin typeface="+mn-lt"/>
          <a:ea typeface="+mn-ea"/>
          <a:cs typeface="+mn-cs"/>
        </a:defRPr>
      </a:lvl8pPr>
      <a:lvl9pPr marL="2736251" algn="l" defTabSz="684063" rtl="0" eaLnBrk="1" latinLnBrk="0" hangingPunct="1">
        <a:defRPr sz="13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microsoft.com/office/2007/relationships/hdphoto" Target="../media/hdphoto1.wdp"/><Relationship Id="rId5" Type="http://schemas.openxmlformats.org/officeDocument/2006/relationships/tags" Target="../tags/tag5.xml"/><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18" Type="http://schemas.openxmlformats.org/officeDocument/2006/relationships/slideLayout" Target="../slideLayouts/slideLayout2.xml"/><Relationship Id="rId3" Type="http://schemas.openxmlformats.org/officeDocument/2006/relationships/tags" Target="../tags/tag115.xml"/><Relationship Id="rId21" Type="http://schemas.openxmlformats.org/officeDocument/2006/relationships/image" Target="../media/image14.png"/><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tags" Target="../tags/tag129.xml"/><Relationship Id="rId2" Type="http://schemas.openxmlformats.org/officeDocument/2006/relationships/tags" Target="../tags/tag114.xml"/><Relationship Id="rId16" Type="http://schemas.openxmlformats.org/officeDocument/2006/relationships/tags" Target="../tags/tag128.xml"/><Relationship Id="rId20" Type="http://schemas.openxmlformats.org/officeDocument/2006/relationships/image" Target="../media/image13.png"/><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tags" Target="../tags/tag127.xml"/><Relationship Id="rId10" Type="http://schemas.openxmlformats.org/officeDocument/2006/relationships/tags" Target="../tags/tag122.xml"/><Relationship Id="rId19" Type="http://schemas.openxmlformats.org/officeDocument/2006/relationships/notesSlide" Target="../notesSlides/notesSlide9.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 Id="rId22"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image" Target="../media/image17.png"/><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image" Target="../media/image16.jpe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slideLayout" Target="../slideLayouts/slideLayout1.xml"/><Relationship Id="rId5" Type="http://schemas.openxmlformats.org/officeDocument/2006/relationships/tags" Target="../tags/tag134.xm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s>
</file>

<file path=ppt/slides/_rels/slide12.xml.rels><?xml version="1.0" encoding="UTF-8" standalone="yes"?>
<Relationships xmlns="http://schemas.openxmlformats.org/package/2006/relationships"><Relationship Id="rId13" Type="http://schemas.openxmlformats.org/officeDocument/2006/relationships/tags" Target="../tags/tag152.xml"/><Relationship Id="rId18" Type="http://schemas.openxmlformats.org/officeDocument/2006/relationships/tags" Target="../tags/tag157.xml"/><Relationship Id="rId26" Type="http://schemas.openxmlformats.org/officeDocument/2006/relationships/tags" Target="../tags/tag165.xml"/><Relationship Id="rId39" Type="http://schemas.openxmlformats.org/officeDocument/2006/relationships/tags" Target="../tags/tag178.xml"/><Relationship Id="rId21" Type="http://schemas.openxmlformats.org/officeDocument/2006/relationships/tags" Target="../tags/tag160.xml"/><Relationship Id="rId34" Type="http://schemas.openxmlformats.org/officeDocument/2006/relationships/tags" Target="../tags/tag173.xml"/><Relationship Id="rId42" Type="http://schemas.openxmlformats.org/officeDocument/2006/relationships/tags" Target="../tags/tag181.xml"/><Relationship Id="rId47" Type="http://schemas.openxmlformats.org/officeDocument/2006/relationships/image" Target="../media/image20.jpeg"/><Relationship Id="rId7" Type="http://schemas.openxmlformats.org/officeDocument/2006/relationships/tags" Target="../tags/tag146.xml"/><Relationship Id="rId2" Type="http://schemas.openxmlformats.org/officeDocument/2006/relationships/tags" Target="../tags/tag141.xml"/><Relationship Id="rId16" Type="http://schemas.openxmlformats.org/officeDocument/2006/relationships/tags" Target="../tags/tag155.xml"/><Relationship Id="rId29" Type="http://schemas.openxmlformats.org/officeDocument/2006/relationships/tags" Target="../tags/tag168.xml"/><Relationship Id="rId11" Type="http://schemas.openxmlformats.org/officeDocument/2006/relationships/tags" Target="../tags/tag150.xml"/><Relationship Id="rId24" Type="http://schemas.openxmlformats.org/officeDocument/2006/relationships/tags" Target="../tags/tag163.xml"/><Relationship Id="rId32" Type="http://schemas.openxmlformats.org/officeDocument/2006/relationships/tags" Target="../tags/tag171.xml"/><Relationship Id="rId37" Type="http://schemas.openxmlformats.org/officeDocument/2006/relationships/tags" Target="../tags/tag176.xml"/><Relationship Id="rId40" Type="http://schemas.openxmlformats.org/officeDocument/2006/relationships/tags" Target="../tags/tag179.xml"/><Relationship Id="rId45" Type="http://schemas.openxmlformats.org/officeDocument/2006/relationships/image" Target="../media/image18.png"/><Relationship Id="rId5" Type="http://schemas.openxmlformats.org/officeDocument/2006/relationships/tags" Target="../tags/tag144.xml"/><Relationship Id="rId15" Type="http://schemas.openxmlformats.org/officeDocument/2006/relationships/tags" Target="../tags/tag154.xml"/><Relationship Id="rId23" Type="http://schemas.openxmlformats.org/officeDocument/2006/relationships/tags" Target="../tags/tag162.xml"/><Relationship Id="rId28" Type="http://schemas.openxmlformats.org/officeDocument/2006/relationships/tags" Target="../tags/tag167.xml"/><Relationship Id="rId36" Type="http://schemas.openxmlformats.org/officeDocument/2006/relationships/tags" Target="../tags/tag175.xml"/><Relationship Id="rId49" Type="http://schemas.openxmlformats.org/officeDocument/2006/relationships/image" Target="../media/image22.png"/><Relationship Id="rId10" Type="http://schemas.openxmlformats.org/officeDocument/2006/relationships/tags" Target="../tags/tag149.xml"/><Relationship Id="rId19" Type="http://schemas.openxmlformats.org/officeDocument/2006/relationships/tags" Target="../tags/tag158.xml"/><Relationship Id="rId31" Type="http://schemas.openxmlformats.org/officeDocument/2006/relationships/tags" Target="../tags/tag170.xml"/><Relationship Id="rId44" Type="http://schemas.openxmlformats.org/officeDocument/2006/relationships/slideLayout" Target="../slideLayouts/slideLayout1.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 Id="rId22" Type="http://schemas.openxmlformats.org/officeDocument/2006/relationships/tags" Target="../tags/tag161.xml"/><Relationship Id="rId27" Type="http://schemas.openxmlformats.org/officeDocument/2006/relationships/tags" Target="../tags/tag166.xml"/><Relationship Id="rId30" Type="http://schemas.openxmlformats.org/officeDocument/2006/relationships/tags" Target="../tags/tag169.xml"/><Relationship Id="rId35" Type="http://schemas.openxmlformats.org/officeDocument/2006/relationships/tags" Target="../tags/tag174.xml"/><Relationship Id="rId43" Type="http://schemas.openxmlformats.org/officeDocument/2006/relationships/tags" Target="../tags/tag182.xml"/><Relationship Id="rId48" Type="http://schemas.openxmlformats.org/officeDocument/2006/relationships/image" Target="../media/image21.png"/><Relationship Id="rId8" Type="http://schemas.openxmlformats.org/officeDocument/2006/relationships/tags" Target="../tags/tag147.xml"/><Relationship Id="rId3" Type="http://schemas.openxmlformats.org/officeDocument/2006/relationships/tags" Target="../tags/tag142.xml"/><Relationship Id="rId12" Type="http://schemas.openxmlformats.org/officeDocument/2006/relationships/tags" Target="../tags/tag151.xml"/><Relationship Id="rId17" Type="http://schemas.openxmlformats.org/officeDocument/2006/relationships/tags" Target="../tags/tag156.xml"/><Relationship Id="rId25" Type="http://schemas.openxmlformats.org/officeDocument/2006/relationships/tags" Target="../tags/tag164.xml"/><Relationship Id="rId33" Type="http://schemas.openxmlformats.org/officeDocument/2006/relationships/tags" Target="../tags/tag172.xml"/><Relationship Id="rId38" Type="http://schemas.openxmlformats.org/officeDocument/2006/relationships/tags" Target="../tags/tag177.xml"/><Relationship Id="rId46" Type="http://schemas.openxmlformats.org/officeDocument/2006/relationships/image" Target="../media/image19.png"/><Relationship Id="rId20" Type="http://schemas.openxmlformats.org/officeDocument/2006/relationships/tags" Target="../tags/tag159.xml"/><Relationship Id="rId41" Type="http://schemas.openxmlformats.org/officeDocument/2006/relationships/tags" Target="../tags/tag180.xml"/><Relationship Id="rId1" Type="http://schemas.openxmlformats.org/officeDocument/2006/relationships/tags" Target="../tags/tag140.xml"/><Relationship Id="rId6" Type="http://schemas.openxmlformats.org/officeDocument/2006/relationships/tags" Target="../tags/tag145.xml"/></Relationships>
</file>

<file path=ppt/slides/_rels/slide13.xml.rels><?xml version="1.0" encoding="UTF-8" standalone="yes"?>
<Relationships xmlns="http://schemas.openxmlformats.org/package/2006/relationships"><Relationship Id="rId13" Type="http://schemas.openxmlformats.org/officeDocument/2006/relationships/tags" Target="../tags/tag195.xml"/><Relationship Id="rId18" Type="http://schemas.openxmlformats.org/officeDocument/2006/relationships/tags" Target="../tags/tag200.xml"/><Relationship Id="rId26" Type="http://schemas.openxmlformats.org/officeDocument/2006/relationships/tags" Target="../tags/tag208.xml"/><Relationship Id="rId3" Type="http://schemas.openxmlformats.org/officeDocument/2006/relationships/tags" Target="../tags/tag185.xml"/><Relationship Id="rId21" Type="http://schemas.openxmlformats.org/officeDocument/2006/relationships/tags" Target="../tags/tag203.xml"/><Relationship Id="rId34" Type="http://schemas.openxmlformats.org/officeDocument/2006/relationships/image" Target="../media/image21.png"/><Relationship Id="rId7" Type="http://schemas.openxmlformats.org/officeDocument/2006/relationships/tags" Target="../tags/tag189.xml"/><Relationship Id="rId12" Type="http://schemas.openxmlformats.org/officeDocument/2006/relationships/tags" Target="../tags/tag194.xml"/><Relationship Id="rId17" Type="http://schemas.openxmlformats.org/officeDocument/2006/relationships/tags" Target="../tags/tag199.xml"/><Relationship Id="rId25" Type="http://schemas.openxmlformats.org/officeDocument/2006/relationships/tags" Target="../tags/tag207.xml"/><Relationship Id="rId33" Type="http://schemas.openxmlformats.org/officeDocument/2006/relationships/image" Target="../media/image22.png"/><Relationship Id="rId2" Type="http://schemas.openxmlformats.org/officeDocument/2006/relationships/tags" Target="../tags/tag184.xml"/><Relationship Id="rId16" Type="http://schemas.openxmlformats.org/officeDocument/2006/relationships/tags" Target="../tags/tag198.xml"/><Relationship Id="rId20" Type="http://schemas.openxmlformats.org/officeDocument/2006/relationships/tags" Target="../tags/tag202.xml"/><Relationship Id="rId29" Type="http://schemas.openxmlformats.org/officeDocument/2006/relationships/slideLayout" Target="../slideLayouts/slideLayout1.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tags" Target="../tags/tag193.xml"/><Relationship Id="rId24" Type="http://schemas.openxmlformats.org/officeDocument/2006/relationships/tags" Target="../tags/tag206.xml"/><Relationship Id="rId32" Type="http://schemas.openxmlformats.org/officeDocument/2006/relationships/image" Target="../media/image23.jpeg"/><Relationship Id="rId5" Type="http://schemas.openxmlformats.org/officeDocument/2006/relationships/tags" Target="../tags/tag187.xml"/><Relationship Id="rId15" Type="http://schemas.openxmlformats.org/officeDocument/2006/relationships/tags" Target="../tags/tag197.xml"/><Relationship Id="rId23" Type="http://schemas.openxmlformats.org/officeDocument/2006/relationships/tags" Target="../tags/tag205.xml"/><Relationship Id="rId28" Type="http://schemas.openxmlformats.org/officeDocument/2006/relationships/tags" Target="../tags/tag210.xml"/><Relationship Id="rId10" Type="http://schemas.openxmlformats.org/officeDocument/2006/relationships/tags" Target="../tags/tag192.xml"/><Relationship Id="rId19" Type="http://schemas.openxmlformats.org/officeDocument/2006/relationships/tags" Target="../tags/tag201.xml"/><Relationship Id="rId31" Type="http://schemas.openxmlformats.org/officeDocument/2006/relationships/image" Target="../media/image19.png"/><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tags" Target="../tags/tag196.xml"/><Relationship Id="rId22" Type="http://schemas.openxmlformats.org/officeDocument/2006/relationships/tags" Target="../tags/tag204.xml"/><Relationship Id="rId27" Type="http://schemas.openxmlformats.org/officeDocument/2006/relationships/tags" Target="../tags/tag209.xml"/><Relationship Id="rId30" Type="http://schemas.openxmlformats.org/officeDocument/2006/relationships/image" Target="../media/image18.png"/><Relationship Id="rId8" Type="http://schemas.openxmlformats.org/officeDocument/2006/relationships/tags" Target="../tags/tag190.xml"/></Relationships>
</file>

<file path=ppt/slides/_rels/slide14.xml.rels><?xml version="1.0" encoding="UTF-8" standalone="yes"?>
<Relationships xmlns="http://schemas.openxmlformats.org/package/2006/relationships"><Relationship Id="rId3" Type="http://schemas.openxmlformats.org/officeDocument/2006/relationships/tags" Target="../tags/tag213.xml"/><Relationship Id="rId7" Type="http://schemas.openxmlformats.org/officeDocument/2006/relationships/slideLayout" Target="../slideLayouts/slideLayout1.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s>
</file>

<file path=ppt/slides/_rels/slide15.xml.rels><?xml version="1.0" encoding="UTF-8" standalone="yes"?>
<Relationships xmlns="http://schemas.openxmlformats.org/package/2006/relationships"><Relationship Id="rId13" Type="http://schemas.openxmlformats.org/officeDocument/2006/relationships/tags" Target="../tags/tag229.xml"/><Relationship Id="rId18" Type="http://schemas.openxmlformats.org/officeDocument/2006/relationships/tags" Target="../tags/tag234.xml"/><Relationship Id="rId26" Type="http://schemas.openxmlformats.org/officeDocument/2006/relationships/tags" Target="../tags/tag242.xml"/><Relationship Id="rId39" Type="http://schemas.openxmlformats.org/officeDocument/2006/relationships/tags" Target="../tags/tag255.xml"/><Relationship Id="rId21" Type="http://schemas.openxmlformats.org/officeDocument/2006/relationships/tags" Target="../tags/tag237.xml"/><Relationship Id="rId34" Type="http://schemas.openxmlformats.org/officeDocument/2006/relationships/tags" Target="../tags/tag250.xml"/><Relationship Id="rId42" Type="http://schemas.openxmlformats.org/officeDocument/2006/relationships/tags" Target="../tags/tag258.xml"/><Relationship Id="rId47" Type="http://schemas.openxmlformats.org/officeDocument/2006/relationships/tags" Target="../tags/tag263.xml"/><Relationship Id="rId50" Type="http://schemas.openxmlformats.org/officeDocument/2006/relationships/slideLayout" Target="../slideLayouts/slideLayout1.xml"/><Relationship Id="rId7" Type="http://schemas.openxmlformats.org/officeDocument/2006/relationships/tags" Target="../tags/tag223.xml"/><Relationship Id="rId2" Type="http://schemas.openxmlformats.org/officeDocument/2006/relationships/tags" Target="../tags/tag218.xml"/><Relationship Id="rId16" Type="http://schemas.openxmlformats.org/officeDocument/2006/relationships/tags" Target="../tags/tag232.xml"/><Relationship Id="rId29" Type="http://schemas.openxmlformats.org/officeDocument/2006/relationships/tags" Target="../tags/tag245.xml"/><Relationship Id="rId11" Type="http://schemas.openxmlformats.org/officeDocument/2006/relationships/tags" Target="../tags/tag227.xml"/><Relationship Id="rId24" Type="http://schemas.openxmlformats.org/officeDocument/2006/relationships/tags" Target="../tags/tag240.xml"/><Relationship Id="rId32" Type="http://schemas.openxmlformats.org/officeDocument/2006/relationships/tags" Target="../tags/tag248.xml"/><Relationship Id="rId37" Type="http://schemas.openxmlformats.org/officeDocument/2006/relationships/tags" Target="../tags/tag253.xml"/><Relationship Id="rId40" Type="http://schemas.openxmlformats.org/officeDocument/2006/relationships/tags" Target="../tags/tag256.xml"/><Relationship Id="rId45" Type="http://schemas.openxmlformats.org/officeDocument/2006/relationships/tags" Target="../tags/tag261.xml"/><Relationship Id="rId5" Type="http://schemas.openxmlformats.org/officeDocument/2006/relationships/tags" Target="../tags/tag221.xml"/><Relationship Id="rId15" Type="http://schemas.openxmlformats.org/officeDocument/2006/relationships/tags" Target="../tags/tag231.xml"/><Relationship Id="rId23" Type="http://schemas.openxmlformats.org/officeDocument/2006/relationships/tags" Target="../tags/tag239.xml"/><Relationship Id="rId28" Type="http://schemas.openxmlformats.org/officeDocument/2006/relationships/tags" Target="../tags/tag244.xml"/><Relationship Id="rId36" Type="http://schemas.openxmlformats.org/officeDocument/2006/relationships/tags" Target="../tags/tag252.xml"/><Relationship Id="rId49" Type="http://schemas.openxmlformats.org/officeDocument/2006/relationships/tags" Target="../tags/tag265.xml"/><Relationship Id="rId10" Type="http://schemas.openxmlformats.org/officeDocument/2006/relationships/tags" Target="../tags/tag226.xml"/><Relationship Id="rId19" Type="http://schemas.openxmlformats.org/officeDocument/2006/relationships/tags" Target="../tags/tag235.xml"/><Relationship Id="rId31" Type="http://schemas.openxmlformats.org/officeDocument/2006/relationships/tags" Target="../tags/tag247.xml"/><Relationship Id="rId44" Type="http://schemas.openxmlformats.org/officeDocument/2006/relationships/tags" Target="../tags/tag260.xml"/><Relationship Id="rId4" Type="http://schemas.openxmlformats.org/officeDocument/2006/relationships/tags" Target="../tags/tag220.xml"/><Relationship Id="rId9" Type="http://schemas.openxmlformats.org/officeDocument/2006/relationships/tags" Target="../tags/tag225.xml"/><Relationship Id="rId14" Type="http://schemas.openxmlformats.org/officeDocument/2006/relationships/tags" Target="../tags/tag230.xml"/><Relationship Id="rId22" Type="http://schemas.openxmlformats.org/officeDocument/2006/relationships/tags" Target="../tags/tag238.xml"/><Relationship Id="rId27" Type="http://schemas.openxmlformats.org/officeDocument/2006/relationships/tags" Target="../tags/tag243.xml"/><Relationship Id="rId30" Type="http://schemas.openxmlformats.org/officeDocument/2006/relationships/tags" Target="../tags/tag246.xml"/><Relationship Id="rId35" Type="http://schemas.openxmlformats.org/officeDocument/2006/relationships/tags" Target="../tags/tag251.xml"/><Relationship Id="rId43" Type="http://schemas.openxmlformats.org/officeDocument/2006/relationships/tags" Target="../tags/tag259.xml"/><Relationship Id="rId48" Type="http://schemas.openxmlformats.org/officeDocument/2006/relationships/tags" Target="../tags/tag264.xml"/><Relationship Id="rId8" Type="http://schemas.openxmlformats.org/officeDocument/2006/relationships/tags" Target="../tags/tag224.xml"/><Relationship Id="rId3" Type="http://schemas.openxmlformats.org/officeDocument/2006/relationships/tags" Target="../tags/tag219.xml"/><Relationship Id="rId12" Type="http://schemas.openxmlformats.org/officeDocument/2006/relationships/tags" Target="../tags/tag228.xml"/><Relationship Id="rId17" Type="http://schemas.openxmlformats.org/officeDocument/2006/relationships/tags" Target="../tags/tag233.xml"/><Relationship Id="rId25" Type="http://schemas.openxmlformats.org/officeDocument/2006/relationships/tags" Target="../tags/tag241.xml"/><Relationship Id="rId33" Type="http://schemas.openxmlformats.org/officeDocument/2006/relationships/tags" Target="../tags/tag249.xml"/><Relationship Id="rId38" Type="http://schemas.openxmlformats.org/officeDocument/2006/relationships/tags" Target="../tags/tag254.xml"/><Relationship Id="rId46" Type="http://schemas.openxmlformats.org/officeDocument/2006/relationships/tags" Target="../tags/tag262.xml"/><Relationship Id="rId20" Type="http://schemas.openxmlformats.org/officeDocument/2006/relationships/tags" Target="../tags/tag236.xml"/><Relationship Id="rId41" Type="http://schemas.openxmlformats.org/officeDocument/2006/relationships/tags" Target="../tags/tag257.xml"/><Relationship Id="rId1" Type="http://schemas.openxmlformats.org/officeDocument/2006/relationships/tags" Target="../tags/tag217.xml"/><Relationship Id="rId6" Type="http://schemas.openxmlformats.org/officeDocument/2006/relationships/tags" Target="../tags/tag222.xml"/></Relationships>
</file>

<file path=ppt/slides/_rels/slide16.xml.rels><?xml version="1.0" encoding="UTF-8" standalone="yes"?>
<Relationships xmlns="http://schemas.openxmlformats.org/package/2006/relationships"><Relationship Id="rId8" Type="http://schemas.openxmlformats.org/officeDocument/2006/relationships/tags" Target="../tags/tag273.xml"/><Relationship Id="rId13" Type="http://schemas.openxmlformats.org/officeDocument/2006/relationships/tags" Target="../tags/tag278.xml"/><Relationship Id="rId18" Type="http://schemas.openxmlformats.org/officeDocument/2006/relationships/tags" Target="../tags/tag283.xml"/><Relationship Id="rId26" Type="http://schemas.openxmlformats.org/officeDocument/2006/relationships/image" Target="../media/image25.jpeg"/><Relationship Id="rId3" Type="http://schemas.openxmlformats.org/officeDocument/2006/relationships/tags" Target="../tags/tag268.xml"/><Relationship Id="rId21" Type="http://schemas.openxmlformats.org/officeDocument/2006/relationships/tags" Target="../tags/tag286.xml"/><Relationship Id="rId7" Type="http://schemas.openxmlformats.org/officeDocument/2006/relationships/tags" Target="../tags/tag272.xml"/><Relationship Id="rId12" Type="http://schemas.openxmlformats.org/officeDocument/2006/relationships/tags" Target="../tags/tag277.xml"/><Relationship Id="rId17" Type="http://schemas.openxmlformats.org/officeDocument/2006/relationships/tags" Target="../tags/tag282.xml"/><Relationship Id="rId25" Type="http://schemas.openxmlformats.org/officeDocument/2006/relationships/image" Target="../media/image24.png"/><Relationship Id="rId2" Type="http://schemas.openxmlformats.org/officeDocument/2006/relationships/tags" Target="../tags/tag267.xml"/><Relationship Id="rId16" Type="http://schemas.openxmlformats.org/officeDocument/2006/relationships/tags" Target="../tags/tag281.xml"/><Relationship Id="rId20" Type="http://schemas.openxmlformats.org/officeDocument/2006/relationships/tags" Target="../tags/tag285.xml"/><Relationship Id="rId1" Type="http://schemas.openxmlformats.org/officeDocument/2006/relationships/tags" Target="../tags/tag266.xml"/><Relationship Id="rId6" Type="http://schemas.openxmlformats.org/officeDocument/2006/relationships/tags" Target="../tags/tag271.xml"/><Relationship Id="rId11" Type="http://schemas.openxmlformats.org/officeDocument/2006/relationships/tags" Target="../tags/tag276.xml"/><Relationship Id="rId24" Type="http://schemas.openxmlformats.org/officeDocument/2006/relationships/notesSlide" Target="../notesSlides/notesSlide10.xml"/><Relationship Id="rId5" Type="http://schemas.openxmlformats.org/officeDocument/2006/relationships/tags" Target="../tags/tag270.xml"/><Relationship Id="rId15" Type="http://schemas.openxmlformats.org/officeDocument/2006/relationships/tags" Target="../tags/tag280.xml"/><Relationship Id="rId23" Type="http://schemas.openxmlformats.org/officeDocument/2006/relationships/slideLayout" Target="../slideLayouts/slideLayout2.xml"/><Relationship Id="rId10" Type="http://schemas.openxmlformats.org/officeDocument/2006/relationships/tags" Target="../tags/tag275.xml"/><Relationship Id="rId19" Type="http://schemas.openxmlformats.org/officeDocument/2006/relationships/tags" Target="../tags/tag284.xml"/><Relationship Id="rId4" Type="http://schemas.openxmlformats.org/officeDocument/2006/relationships/tags" Target="../tags/tag269.xml"/><Relationship Id="rId9" Type="http://schemas.openxmlformats.org/officeDocument/2006/relationships/tags" Target="../tags/tag274.xml"/><Relationship Id="rId14" Type="http://schemas.openxmlformats.org/officeDocument/2006/relationships/tags" Target="../tags/tag279.xml"/><Relationship Id="rId22" Type="http://schemas.openxmlformats.org/officeDocument/2006/relationships/tags" Target="../tags/tag287.xml"/><Relationship Id="rId27"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tags" Target="../tags/tag295.xml"/><Relationship Id="rId13" Type="http://schemas.openxmlformats.org/officeDocument/2006/relationships/tags" Target="../tags/tag300.xml"/><Relationship Id="rId18" Type="http://schemas.openxmlformats.org/officeDocument/2006/relationships/tags" Target="../tags/tag305.xml"/><Relationship Id="rId26" Type="http://schemas.openxmlformats.org/officeDocument/2006/relationships/image" Target="../media/image24.png"/><Relationship Id="rId3" Type="http://schemas.openxmlformats.org/officeDocument/2006/relationships/tags" Target="../tags/tag290.xml"/><Relationship Id="rId21" Type="http://schemas.openxmlformats.org/officeDocument/2006/relationships/tags" Target="../tags/tag308.xml"/><Relationship Id="rId7" Type="http://schemas.openxmlformats.org/officeDocument/2006/relationships/tags" Target="../tags/tag294.xml"/><Relationship Id="rId12" Type="http://schemas.openxmlformats.org/officeDocument/2006/relationships/tags" Target="../tags/tag299.xml"/><Relationship Id="rId17" Type="http://schemas.openxmlformats.org/officeDocument/2006/relationships/tags" Target="../tags/tag304.xml"/><Relationship Id="rId25" Type="http://schemas.openxmlformats.org/officeDocument/2006/relationships/image" Target="../media/image26.png"/><Relationship Id="rId2" Type="http://schemas.openxmlformats.org/officeDocument/2006/relationships/tags" Target="../tags/tag289.xml"/><Relationship Id="rId16" Type="http://schemas.openxmlformats.org/officeDocument/2006/relationships/tags" Target="../tags/tag303.xml"/><Relationship Id="rId20" Type="http://schemas.openxmlformats.org/officeDocument/2006/relationships/tags" Target="../tags/tag307.xml"/><Relationship Id="rId1" Type="http://schemas.openxmlformats.org/officeDocument/2006/relationships/tags" Target="../tags/tag288.xml"/><Relationship Id="rId6" Type="http://schemas.openxmlformats.org/officeDocument/2006/relationships/tags" Target="../tags/tag293.xml"/><Relationship Id="rId11" Type="http://schemas.openxmlformats.org/officeDocument/2006/relationships/tags" Target="../tags/tag298.xml"/><Relationship Id="rId24" Type="http://schemas.openxmlformats.org/officeDocument/2006/relationships/image" Target="../media/image27.jpeg"/><Relationship Id="rId5" Type="http://schemas.openxmlformats.org/officeDocument/2006/relationships/tags" Target="../tags/tag292.xml"/><Relationship Id="rId15" Type="http://schemas.openxmlformats.org/officeDocument/2006/relationships/tags" Target="../tags/tag302.xml"/><Relationship Id="rId23" Type="http://schemas.openxmlformats.org/officeDocument/2006/relationships/notesSlide" Target="../notesSlides/notesSlide11.xml"/><Relationship Id="rId10" Type="http://schemas.openxmlformats.org/officeDocument/2006/relationships/tags" Target="../tags/tag297.xml"/><Relationship Id="rId19" Type="http://schemas.openxmlformats.org/officeDocument/2006/relationships/tags" Target="../tags/tag306.xml"/><Relationship Id="rId4" Type="http://schemas.openxmlformats.org/officeDocument/2006/relationships/tags" Target="../tags/tag291.xml"/><Relationship Id="rId9" Type="http://schemas.openxmlformats.org/officeDocument/2006/relationships/tags" Target="../tags/tag296.xml"/><Relationship Id="rId14" Type="http://schemas.openxmlformats.org/officeDocument/2006/relationships/tags" Target="../tags/tag301.xml"/><Relationship Id="rId2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316.xml"/><Relationship Id="rId13" Type="http://schemas.openxmlformats.org/officeDocument/2006/relationships/tags" Target="../tags/tag321.xml"/><Relationship Id="rId18" Type="http://schemas.openxmlformats.org/officeDocument/2006/relationships/tags" Target="../tags/tag326.xml"/><Relationship Id="rId3" Type="http://schemas.openxmlformats.org/officeDocument/2006/relationships/tags" Target="../tags/tag311.xml"/><Relationship Id="rId21" Type="http://schemas.openxmlformats.org/officeDocument/2006/relationships/slideLayout" Target="../slideLayouts/slideLayout2.xml"/><Relationship Id="rId7" Type="http://schemas.openxmlformats.org/officeDocument/2006/relationships/tags" Target="../tags/tag315.xml"/><Relationship Id="rId12" Type="http://schemas.openxmlformats.org/officeDocument/2006/relationships/tags" Target="../tags/tag320.xml"/><Relationship Id="rId17" Type="http://schemas.openxmlformats.org/officeDocument/2006/relationships/tags" Target="../tags/tag325.xml"/><Relationship Id="rId25" Type="http://schemas.openxmlformats.org/officeDocument/2006/relationships/image" Target="../media/image24.png"/><Relationship Id="rId2" Type="http://schemas.openxmlformats.org/officeDocument/2006/relationships/tags" Target="../tags/tag310.xml"/><Relationship Id="rId16" Type="http://schemas.openxmlformats.org/officeDocument/2006/relationships/tags" Target="../tags/tag324.xml"/><Relationship Id="rId20" Type="http://schemas.openxmlformats.org/officeDocument/2006/relationships/tags" Target="../tags/tag328.xml"/><Relationship Id="rId1" Type="http://schemas.openxmlformats.org/officeDocument/2006/relationships/tags" Target="../tags/tag309.xml"/><Relationship Id="rId6" Type="http://schemas.openxmlformats.org/officeDocument/2006/relationships/tags" Target="../tags/tag314.xml"/><Relationship Id="rId11" Type="http://schemas.openxmlformats.org/officeDocument/2006/relationships/tags" Target="../tags/tag319.xml"/><Relationship Id="rId24" Type="http://schemas.openxmlformats.org/officeDocument/2006/relationships/image" Target="../media/image26.png"/><Relationship Id="rId5" Type="http://schemas.openxmlformats.org/officeDocument/2006/relationships/tags" Target="../tags/tag313.xml"/><Relationship Id="rId15" Type="http://schemas.openxmlformats.org/officeDocument/2006/relationships/tags" Target="../tags/tag323.xml"/><Relationship Id="rId23" Type="http://schemas.openxmlformats.org/officeDocument/2006/relationships/image" Target="../media/image28.jpeg"/><Relationship Id="rId10" Type="http://schemas.openxmlformats.org/officeDocument/2006/relationships/tags" Target="../tags/tag318.xml"/><Relationship Id="rId19" Type="http://schemas.openxmlformats.org/officeDocument/2006/relationships/tags" Target="../tags/tag327.xml"/><Relationship Id="rId4" Type="http://schemas.openxmlformats.org/officeDocument/2006/relationships/tags" Target="../tags/tag312.xml"/><Relationship Id="rId9" Type="http://schemas.openxmlformats.org/officeDocument/2006/relationships/tags" Target="../tags/tag317.xml"/><Relationship Id="rId14" Type="http://schemas.openxmlformats.org/officeDocument/2006/relationships/tags" Target="../tags/tag322.xml"/><Relationship Id="rId2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8" Type="http://schemas.openxmlformats.org/officeDocument/2006/relationships/tags" Target="../tags/tag336.xml"/><Relationship Id="rId13" Type="http://schemas.openxmlformats.org/officeDocument/2006/relationships/tags" Target="../tags/tag341.xml"/><Relationship Id="rId18" Type="http://schemas.openxmlformats.org/officeDocument/2006/relationships/tags" Target="../tags/tag346.xml"/><Relationship Id="rId26" Type="http://schemas.openxmlformats.org/officeDocument/2006/relationships/image" Target="../media/image29.jpeg"/><Relationship Id="rId3" Type="http://schemas.openxmlformats.org/officeDocument/2006/relationships/tags" Target="../tags/tag331.xml"/><Relationship Id="rId21" Type="http://schemas.openxmlformats.org/officeDocument/2006/relationships/tags" Target="../tags/tag349.xml"/><Relationship Id="rId7" Type="http://schemas.openxmlformats.org/officeDocument/2006/relationships/tags" Target="../tags/tag335.xml"/><Relationship Id="rId12" Type="http://schemas.openxmlformats.org/officeDocument/2006/relationships/tags" Target="../tags/tag340.xml"/><Relationship Id="rId17" Type="http://schemas.openxmlformats.org/officeDocument/2006/relationships/tags" Target="../tags/tag345.xml"/><Relationship Id="rId25" Type="http://schemas.openxmlformats.org/officeDocument/2006/relationships/notesSlide" Target="../notesSlides/notesSlide13.xml"/><Relationship Id="rId2" Type="http://schemas.openxmlformats.org/officeDocument/2006/relationships/tags" Target="../tags/tag330.xml"/><Relationship Id="rId16" Type="http://schemas.openxmlformats.org/officeDocument/2006/relationships/tags" Target="../tags/tag344.xml"/><Relationship Id="rId20" Type="http://schemas.openxmlformats.org/officeDocument/2006/relationships/tags" Target="../tags/tag348.xml"/><Relationship Id="rId1" Type="http://schemas.openxmlformats.org/officeDocument/2006/relationships/tags" Target="../tags/tag329.xml"/><Relationship Id="rId6" Type="http://schemas.openxmlformats.org/officeDocument/2006/relationships/tags" Target="../tags/tag334.xml"/><Relationship Id="rId11" Type="http://schemas.openxmlformats.org/officeDocument/2006/relationships/tags" Target="../tags/tag339.xml"/><Relationship Id="rId24" Type="http://schemas.openxmlformats.org/officeDocument/2006/relationships/slideLayout" Target="../slideLayouts/slideLayout2.xml"/><Relationship Id="rId5" Type="http://schemas.openxmlformats.org/officeDocument/2006/relationships/tags" Target="../tags/tag333.xml"/><Relationship Id="rId15" Type="http://schemas.openxmlformats.org/officeDocument/2006/relationships/tags" Target="../tags/tag343.xml"/><Relationship Id="rId23" Type="http://schemas.openxmlformats.org/officeDocument/2006/relationships/tags" Target="../tags/tag351.xml"/><Relationship Id="rId28" Type="http://schemas.openxmlformats.org/officeDocument/2006/relationships/image" Target="../media/image24.png"/><Relationship Id="rId10" Type="http://schemas.openxmlformats.org/officeDocument/2006/relationships/tags" Target="../tags/tag338.xml"/><Relationship Id="rId19" Type="http://schemas.openxmlformats.org/officeDocument/2006/relationships/tags" Target="../tags/tag347.xml"/><Relationship Id="rId4" Type="http://schemas.openxmlformats.org/officeDocument/2006/relationships/tags" Target="../tags/tag332.xml"/><Relationship Id="rId9" Type="http://schemas.openxmlformats.org/officeDocument/2006/relationships/tags" Target="../tags/tag337.xml"/><Relationship Id="rId14" Type="http://schemas.openxmlformats.org/officeDocument/2006/relationships/tags" Target="../tags/tag342.xml"/><Relationship Id="rId22" Type="http://schemas.openxmlformats.org/officeDocument/2006/relationships/tags" Target="../tags/tag350.xml"/><Relationship Id="rId27"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notesSlide" Target="../notesSlides/notesSlide2.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slideLayout" Target="../slideLayouts/slideLayout1.xml"/><Relationship Id="rId2" Type="http://schemas.openxmlformats.org/officeDocument/2006/relationships/tags" Target="../tags/tag8.xml"/><Relationship Id="rId16" Type="http://schemas.openxmlformats.org/officeDocument/2006/relationships/tags" Target="../tags/tag22.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tags" Target="../tags/tag21.xml"/><Relationship Id="rId10" Type="http://schemas.openxmlformats.org/officeDocument/2006/relationships/tags" Target="../tags/tag16.xml"/><Relationship Id="rId19" Type="http://schemas.openxmlformats.org/officeDocument/2006/relationships/image" Target="../media/image5.jpeg"/><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s>
</file>

<file path=ppt/slides/_rels/slide20.xml.rels><?xml version="1.0" encoding="UTF-8" standalone="yes"?>
<Relationships xmlns="http://schemas.openxmlformats.org/package/2006/relationships"><Relationship Id="rId8" Type="http://schemas.openxmlformats.org/officeDocument/2006/relationships/tags" Target="../tags/tag359.xml"/><Relationship Id="rId13" Type="http://schemas.openxmlformats.org/officeDocument/2006/relationships/tags" Target="../tags/tag364.xml"/><Relationship Id="rId18" Type="http://schemas.openxmlformats.org/officeDocument/2006/relationships/tags" Target="../tags/tag369.xml"/><Relationship Id="rId26" Type="http://schemas.openxmlformats.org/officeDocument/2006/relationships/image" Target="../media/image30.jpeg"/><Relationship Id="rId3" Type="http://schemas.openxmlformats.org/officeDocument/2006/relationships/tags" Target="../tags/tag354.xml"/><Relationship Id="rId21" Type="http://schemas.openxmlformats.org/officeDocument/2006/relationships/tags" Target="../tags/tag372.xml"/><Relationship Id="rId7" Type="http://schemas.openxmlformats.org/officeDocument/2006/relationships/tags" Target="../tags/tag358.xml"/><Relationship Id="rId12" Type="http://schemas.openxmlformats.org/officeDocument/2006/relationships/tags" Target="../tags/tag363.xml"/><Relationship Id="rId17" Type="http://schemas.openxmlformats.org/officeDocument/2006/relationships/tags" Target="../tags/tag368.xml"/><Relationship Id="rId25" Type="http://schemas.openxmlformats.org/officeDocument/2006/relationships/notesSlide" Target="../notesSlides/notesSlide14.xml"/><Relationship Id="rId2" Type="http://schemas.openxmlformats.org/officeDocument/2006/relationships/tags" Target="../tags/tag353.xml"/><Relationship Id="rId16" Type="http://schemas.openxmlformats.org/officeDocument/2006/relationships/tags" Target="../tags/tag367.xml"/><Relationship Id="rId20" Type="http://schemas.openxmlformats.org/officeDocument/2006/relationships/tags" Target="../tags/tag371.xml"/><Relationship Id="rId29" Type="http://schemas.openxmlformats.org/officeDocument/2006/relationships/image" Target="../media/image24.png"/><Relationship Id="rId1" Type="http://schemas.openxmlformats.org/officeDocument/2006/relationships/tags" Target="../tags/tag352.xml"/><Relationship Id="rId6" Type="http://schemas.openxmlformats.org/officeDocument/2006/relationships/tags" Target="../tags/tag357.xml"/><Relationship Id="rId11" Type="http://schemas.openxmlformats.org/officeDocument/2006/relationships/tags" Target="../tags/tag362.xml"/><Relationship Id="rId24" Type="http://schemas.openxmlformats.org/officeDocument/2006/relationships/slideLayout" Target="../slideLayouts/slideLayout2.xml"/><Relationship Id="rId5" Type="http://schemas.openxmlformats.org/officeDocument/2006/relationships/tags" Target="../tags/tag356.xml"/><Relationship Id="rId15" Type="http://schemas.openxmlformats.org/officeDocument/2006/relationships/tags" Target="../tags/tag366.xml"/><Relationship Id="rId23" Type="http://schemas.openxmlformats.org/officeDocument/2006/relationships/tags" Target="../tags/tag374.xml"/><Relationship Id="rId28" Type="http://schemas.openxmlformats.org/officeDocument/2006/relationships/image" Target="../media/image26.png"/><Relationship Id="rId10" Type="http://schemas.openxmlformats.org/officeDocument/2006/relationships/tags" Target="../tags/tag361.xml"/><Relationship Id="rId19" Type="http://schemas.openxmlformats.org/officeDocument/2006/relationships/tags" Target="../tags/tag370.xml"/><Relationship Id="rId4" Type="http://schemas.openxmlformats.org/officeDocument/2006/relationships/tags" Target="../tags/tag355.xml"/><Relationship Id="rId9" Type="http://schemas.openxmlformats.org/officeDocument/2006/relationships/tags" Target="../tags/tag360.xml"/><Relationship Id="rId14" Type="http://schemas.openxmlformats.org/officeDocument/2006/relationships/tags" Target="../tags/tag365.xml"/><Relationship Id="rId22" Type="http://schemas.openxmlformats.org/officeDocument/2006/relationships/tags" Target="../tags/tag373.xml"/><Relationship Id="rId27" Type="http://schemas.openxmlformats.org/officeDocument/2006/relationships/image" Target="../media/image31.jpeg"/></Relationships>
</file>

<file path=ppt/slides/_rels/slide21.xml.rels><?xml version="1.0" encoding="UTF-8" standalone="yes"?>
<Relationships xmlns="http://schemas.openxmlformats.org/package/2006/relationships"><Relationship Id="rId8" Type="http://schemas.openxmlformats.org/officeDocument/2006/relationships/tags" Target="../tags/tag382.xml"/><Relationship Id="rId13" Type="http://schemas.openxmlformats.org/officeDocument/2006/relationships/tags" Target="../tags/tag387.xml"/><Relationship Id="rId18" Type="http://schemas.openxmlformats.org/officeDocument/2006/relationships/tags" Target="../tags/tag392.xml"/><Relationship Id="rId26" Type="http://schemas.openxmlformats.org/officeDocument/2006/relationships/image" Target="../media/image26.png"/><Relationship Id="rId3" Type="http://schemas.openxmlformats.org/officeDocument/2006/relationships/tags" Target="../tags/tag377.xml"/><Relationship Id="rId21" Type="http://schemas.openxmlformats.org/officeDocument/2006/relationships/tags" Target="../tags/tag395.xml"/><Relationship Id="rId7" Type="http://schemas.openxmlformats.org/officeDocument/2006/relationships/tags" Target="../tags/tag381.xml"/><Relationship Id="rId12" Type="http://schemas.openxmlformats.org/officeDocument/2006/relationships/tags" Target="../tags/tag386.xml"/><Relationship Id="rId17" Type="http://schemas.openxmlformats.org/officeDocument/2006/relationships/tags" Target="../tags/tag391.xml"/><Relationship Id="rId25" Type="http://schemas.openxmlformats.org/officeDocument/2006/relationships/image" Target="../media/image32.jpeg"/><Relationship Id="rId2" Type="http://schemas.openxmlformats.org/officeDocument/2006/relationships/tags" Target="../tags/tag376.xml"/><Relationship Id="rId16" Type="http://schemas.openxmlformats.org/officeDocument/2006/relationships/tags" Target="../tags/tag390.xml"/><Relationship Id="rId20" Type="http://schemas.openxmlformats.org/officeDocument/2006/relationships/tags" Target="../tags/tag394.xml"/><Relationship Id="rId1" Type="http://schemas.openxmlformats.org/officeDocument/2006/relationships/tags" Target="../tags/tag375.xml"/><Relationship Id="rId6" Type="http://schemas.openxmlformats.org/officeDocument/2006/relationships/tags" Target="../tags/tag380.xml"/><Relationship Id="rId11" Type="http://schemas.openxmlformats.org/officeDocument/2006/relationships/tags" Target="../tags/tag385.xml"/><Relationship Id="rId24" Type="http://schemas.openxmlformats.org/officeDocument/2006/relationships/notesSlide" Target="../notesSlides/notesSlide15.xml"/><Relationship Id="rId5" Type="http://schemas.openxmlformats.org/officeDocument/2006/relationships/tags" Target="../tags/tag379.xml"/><Relationship Id="rId15" Type="http://schemas.openxmlformats.org/officeDocument/2006/relationships/tags" Target="../tags/tag389.xml"/><Relationship Id="rId23" Type="http://schemas.openxmlformats.org/officeDocument/2006/relationships/slideLayout" Target="../slideLayouts/slideLayout2.xml"/><Relationship Id="rId10" Type="http://schemas.openxmlformats.org/officeDocument/2006/relationships/tags" Target="../tags/tag384.xml"/><Relationship Id="rId19" Type="http://schemas.openxmlformats.org/officeDocument/2006/relationships/tags" Target="../tags/tag393.xml"/><Relationship Id="rId4" Type="http://schemas.openxmlformats.org/officeDocument/2006/relationships/tags" Target="../tags/tag378.xml"/><Relationship Id="rId9" Type="http://schemas.openxmlformats.org/officeDocument/2006/relationships/tags" Target="../tags/tag383.xml"/><Relationship Id="rId14" Type="http://schemas.openxmlformats.org/officeDocument/2006/relationships/tags" Target="../tags/tag388.xml"/><Relationship Id="rId22" Type="http://schemas.openxmlformats.org/officeDocument/2006/relationships/tags" Target="../tags/tag396.xml"/><Relationship Id="rId27"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tags" Target="../tags/tag404.xml"/><Relationship Id="rId13" Type="http://schemas.openxmlformats.org/officeDocument/2006/relationships/tags" Target="../tags/tag409.xml"/><Relationship Id="rId18" Type="http://schemas.openxmlformats.org/officeDocument/2006/relationships/tags" Target="../tags/tag414.xml"/><Relationship Id="rId26" Type="http://schemas.openxmlformats.org/officeDocument/2006/relationships/image" Target="../media/image33.jpeg"/><Relationship Id="rId3" Type="http://schemas.openxmlformats.org/officeDocument/2006/relationships/tags" Target="../tags/tag399.xml"/><Relationship Id="rId21" Type="http://schemas.openxmlformats.org/officeDocument/2006/relationships/tags" Target="../tags/tag417.xml"/><Relationship Id="rId7" Type="http://schemas.openxmlformats.org/officeDocument/2006/relationships/tags" Target="../tags/tag403.xml"/><Relationship Id="rId12" Type="http://schemas.openxmlformats.org/officeDocument/2006/relationships/tags" Target="../tags/tag408.xml"/><Relationship Id="rId17" Type="http://schemas.openxmlformats.org/officeDocument/2006/relationships/tags" Target="../tags/tag413.xml"/><Relationship Id="rId25" Type="http://schemas.openxmlformats.org/officeDocument/2006/relationships/notesSlide" Target="../notesSlides/notesSlide16.xml"/><Relationship Id="rId2" Type="http://schemas.openxmlformats.org/officeDocument/2006/relationships/tags" Target="../tags/tag398.xml"/><Relationship Id="rId16" Type="http://schemas.openxmlformats.org/officeDocument/2006/relationships/tags" Target="../tags/tag412.xml"/><Relationship Id="rId20" Type="http://schemas.openxmlformats.org/officeDocument/2006/relationships/tags" Target="../tags/tag416.xml"/><Relationship Id="rId1" Type="http://schemas.openxmlformats.org/officeDocument/2006/relationships/tags" Target="../tags/tag397.xml"/><Relationship Id="rId6" Type="http://schemas.openxmlformats.org/officeDocument/2006/relationships/tags" Target="../tags/tag402.xml"/><Relationship Id="rId11" Type="http://schemas.openxmlformats.org/officeDocument/2006/relationships/tags" Target="../tags/tag407.xml"/><Relationship Id="rId24" Type="http://schemas.openxmlformats.org/officeDocument/2006/relationships/slideLayout" Target="../slideLayouts/slideLayout2.xml"/><Relationship Id="rId5" Type="http://schemas.openxmlformats.org/officeDocument/2006/relationships/tags" Target="../tags/tag401.xml"/><Relationship Id="rId15" Type="http://schemas.openxmlformats.org/officeDocument/2006/relationships/tags" Target="../tags/tag411.xml"/><Relationship Id="rId23" Type="http://schemas.openxmlformats.org/officeDocument/2006/relationships/tags" Target="../tags/tag419.xml"/><Relationship Id="rId28" Type="http://schemas.openxmlformats.org/officeDocument/2006/relationships/image" Target="../media/image24.png"/><Relationship Id="rId10" Type="http://schemas.openxmlformats.org/officeDocument/2006/relationships/tags" Target="../tags/tag406.xml"/><Relationship Id="rId19" Type="http://schemas.openxmlformats.org/officeDocument/2006/relationships/tags" Target="../tags/tag415.xml"/><Relationship Id="rId4" Type="http://schemas.openxmlformats.org/officeDocument/2006/relationships/tags" Target="../tags/tag400.xml"/><Relationship Id="rId9" Type="http://schemas.openxmlformats.org/officeDocument/2006/relationships/tags" Target="../tags/tag405.xml"/><Relationship Id="rId14" Type="http://schemas.openxmlformats.org/officeDocument/2006/relationships/tags" Target="../tags/tag410.xml"/><Relationship Id="rId22" Type="http://schemas.openxmlformats.org/officeDocument/2006/relationships/tags" Target="../tags/tag418.xml"/><Relationship Id="rId27"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tags" Target="../tags/tag427.xml"/><Relationship Id="rId13" Type="http://schemas.openxmlformats.org/officeDocument/2006/relationships/tags" Target="../tags/tag432.xml"/><Relationship Id="rId18" Type="http://schemas.openxmlformats.org/officeDocument/2006/relationships/tags" Target="../tags/tag437.xml"/><Relationship Id="rId26" Type="http://schemas.openxmlformats.org/officeDocument/2006/relationships/image" Target="../media/image34.jpeg"/><Relationship Id="rId3" Type="http://schemas.openxmlformats.org/officeDocument/2006/relationships/tags" Target="../tags/tag422.xml"/><Relationship Id="rId21" Type="http://schemas.openxmlformats.org/officeDocument/2006/relationships/tags" Target="../tags/tag440.xml"/><Relationship Id="rId7" Type="http://schemas.openxmlformats.org/officeDocument/2006/relationships/tags" Target="../tags/tag426.xml"/><Relationship Id="rId12" Type="http://schemas.openxmlformats.org/officeDocument/2006/relationships/tags" Target="../tags/tag431.xml"/><Relationship Id="rId17" Type="http://schemas.openxmlformats.org/officeDocument/2006/relationships/tags" Target="../tags/tag436.xml"/><Relationship Id="rId25" Type="http://schemas.openxmlformats.org/officeDocument/2006/relationships/notesSlide" Target="../notesSlides/notesSlide17.xml"/><Relationship Id="rId2" Type="http://schemas.openxmlformats.org/officeDocument/2006/relationships/tags" Target="../tags/tag421.xml"/><Relationship Id="rId16" Type="http://schemas.openxmlformats.org/officeDocument/2006/relationships/tags" Target="../tags/tag435.xml"/><Relationship Id="rId20" Type="http://schemas.openxmlformats.org/officeDocument/2006/relationships/tags" Target="../tags/tag439.xml"/><Relationship Id="rId1" Type="http://schemas.openxmlformats.org/officeDocument/2006/relationships/tags" Target="../tags/tag420.xml"/><Relationship Id="rId6" Type="http://schemas.openxmlformats.org/officeDocument/2006/relationships/tags" Target="../tags/tag425.xml"/><Relationship Id="rId11" Type="http://schemas.openxmlformats.org/officeDocument/2006/relationships/tags" Target="../tags/tag430.xml"/><Relationship Id="rId24" Type="http://schemas.openxmlformats.org/officeDocument/2006/relationships/slideLayout" Target="../slideLayouts/slideLayout2.xml"/><Relationship Id="rId5" Type="http://schemas.openxmlformats.org/officeDocument/2006/relationships/tags" Target="../tags/tag424.xml"/><Relationship Id="rId15" Type="http://schemas.openxmlformats.org/officeDocument/2006/relationships/tags" Target="../tags/tag434.xml"/><Relationship Id="rId23" Type="http://schemas.openxmlformats.org/officeDocument/2006/relationships/tags" Target="../tags/tag442.xml"/><Relationship Id="rId28" Type="http://schemas.openxmlformats.org/officeDocument/2006/relationships/image" Target="../media/image24.png"/><Relationship Id="rId10" Type="http://schemas.openxmlformats.org/officeDocument/2006/relationships/tags" Target="../tags/tag429.xml"/><Relationship Id="rId19" Type="http://schemas.openxmlformats.org/officeDocument/2006/relationships/tags" Target="../tags/tag438.xml"/><Relationship Id="rId4" Type="http://schemas.openxmlformats.org/officeDocument/2006/relationships/tags" Target="../tags/tag423.xml"/><Relationship Id="rId9" Type="http://schemas.openxmlformats.org/officeDocument/2006/relationships/tags" Target="../tags/tag428.xml"/><Relationship Id="rId14" Type="http://schemas.openxmlformats.org/officeDocument/2006/relationships/tags" Target="../tags/tag433.xml"/><Relationship Id="rId22" Type="http://schemas.openxmlformats.org/officeDocument/2006/relationships/tags" Target="../tags/tag441.xml"/><Relationship Id="rId27"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tags" Target="../tags/tag450.xml"/><Relationship Id="rId13" Type="http://schemas.openxmlformats.org/officeDocument/2006/relationships/tags" Target="../tags/tag455.xml"/><Relationship Id="rId18" Type="http://schemas.openxmlformats.org/officeDocument/2006/relationships/tags" Target="../tags/tag460.xml"/><Relationship Id="rId26" Type="http://schemas.openxmlformats.org/officeDocument/2006/relationships/image" Target="../media/image35.jpeg"/><Relationship Id="rId3" Type="http://schemas.openxmlformats.org/officeDocument/2006/relationships/tags" Target="../tags/tag445.xml"/><Relationship Id="rId21" Type="http://schemas.openxmlformats.org/officeDocument/2006/relationships/tags" Target="../tags/tag463.xml"/><Relationship Id="rId7" Type="http://schemas.openxmlformats.org/officeDocument/2006/relationships/tags" Target="../tags/tag449.xml"/><Relationship Id="rId12" Type="http://schemas.openxmlformats.org/officeDocument/2006/relationships/tags" Target="../tags/tag454.xml"/><Relationship Id="rId17" Type="http://schemas.openxmlformats.org/officeDocument/2006/relationships/tags" Target="../tags/tag459.xml"/><Relationship Id="rId25" Type="http://schemas.openxmlformats.org/officeDocument/2006/relationships/notesSlide" Target="../notesSlides/notesSlide18.xml"/><Relationship Id="rId2" Type="http://schemas.openxmlformats.org/officeDocument/2006/relationships/tags" Target="../tags/tag444.xml"/><Relationship Id="rId16" Type="http://schemas.openxmlformats.org/officeDocument/2006/relationships/tags" Target="../tags/tag458.xml"/><Relationship Id="rId20" Type="http://schemas.openxmlformats.org/officeDocument/2006/relationships/tags" Target="../tags/tag462.xml"/><Relationship Id="rId1" Type="http://schemas.openxmlformats.org/officeDocument/2006/relationships/tags" Target="../tags/tag443.xml"/><Relationship Id="rId6" Type="http://schemas.openxmlformats.org/officeDocument/2006/relationships/tags" Target="../tags/tag448.xml"/><Relationship Id="rId11" Type="http://schemas.openxmlformats.org/officeDocument/2006/relationships/tags" Target="../tags/tag453.xml"/><Relationship Id="rId24" Type="http://schemas.openxmlformats.org/officeDocument/2006/relationships/slideLayout" Target="../slideLayouts/slideLayout2.xml"/><Relationship Id="rId5" Type="http://schemas.openxmlformats.org/officeDocument/2006/relationships/tags" Target="../tags/tag447.xml"/><Relationship Id="rId15" Type="http://schemas.openxmlformats.org/officeDocument/2006/relationships/tags" Target="../tags/tag457.xml"/><Relationship Id="rId23" Type="http://schemas.openxmlformats.org/officeDocument/2006/relationships/tags" Target="../tags/tag465.xml"/><Relationship Id="rId28" Type="http://schemas.openxmlformats.org/officeDocument/2006/relationships/image" Target="../media/image24.png"/><Relationship Id="rId10" Type="http://schemas.openxmlformats.org/officeDocument/2006/relationships/tags" Target="../tags/tag452.xml"/><Relationship Id="rId19" Type="http://schemas.openxmlformats.org/officeDocument/2006/relationships/tags" Target="../tags/tag461.xml"/><Relationship Id="rId4" Type="http://schemas.openxmlformats.org/officeDocument/2006/relationships/tags" Target="../tags/tag446.xml"/><Relationship Id="rId9" Type="http://schemas.openxmlformats.org/officeDocument/2006/relationships/tags" Target="../tags/tag451.xml"/><Relationship Id="rId14" Type="http://schemas.openxmlformats.org/officeDocument/2006/relationships/tags" Target="../tags/tag456.xml"/><Relationship Id="rId22" Type="http://schemas.openxmlformats.org/officeDocument/2006/relationships/tags" Target="../tags/tag464.xml"/><Relationship Id="rId27"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tags" Target="../tags/tag473.xml"/><Relationship Id="rId13" Type="http://schemas.openxmlformats.org/officeDocument/2006/relationships/tags" Target="../tags/tag478.xml"/><Relationship Id="rId18" Type="http://schemas.openxmlformats.org/officeDocument/2006/relationships/tags" Target="../tags/tag483.xml"/><Relationship Id="rId26" Type="http://schemas.openxmlformats.org/officeDocument/2006/relationships/image" Target="../media/image36.jpeg"/><Relationship Id="rId3" Type="http://schemas.openxmlformats.org/officeDocument/2006/relationships/tags" Target="../tags/tag468.xml"/><Relationship Id="rId21" Type="http://schemas.openxmlformats.org/officeDocument/2006/relationships/tags" Target="../tags/tag486.xml"/><Relationship Id="rId7" Type="http://schemas.openxmlformats.org/officeDocument/2006/relationships/tags" Target="../tags/tag472.xml"/><Relationship Id="rId12" Type="http://schemas.openxmlformats.org/officeDocument/2006/relationships/tags" Target="../tags/tag477.xml"/><Relationship Id="rId17" Type="http://schemas.openxmlformats.org/officeDocument/2006/relationships/tags" Target="../tags/tag482.xml"/><Relationship Id="rId25" Type="http://schemas.openxmlformats.org/officeDocument/2006/relationships/notesSlide" Target="../notesSlides/notesSlide19.xml"/><Relationship Id="rId2" Type="http://schemas.openxmlformats.org/officeDocument/2006/relationships/tags" Target="../tags/tag467.xml"/><Relationship Id="rId16" Type="http://schemas.openxmlformats.org/officeDocument/2006/relationships/tags" Target="../tags/tag481.xml"/><Relationship Id="rId20" Type="http://schemas.openxmlformats.org/officeDocument/2006/relationships/tags" Target="../tags/tag485.xml"/><Relationship Id="rId1" Type="http://schemas.openxmlformats.org/officeDocument/2006/relationships/tags" Target="../tags/tag466.xml"/><Relationship Id="rId6" Type="http://schemas.openxmlformats.org/officeDocument/2006/relationships/tags" Target="../tags/tag471.xml"/><Relationship Id="rId11" Type="http://schemas.openxmlformats.org/officeDocument/2006/relationships/tags" Target="../tags/tag476.xml"/><Relationship Id="rId24" Type="http://schemas.openxmlformats.org/officeDocument/2006/relationships/slideLayout" Target="../slideLayouts/slideLayout2.xml"/><Relationship Id="rId5" Type="http://schemas.openxmlformats.org/officeDocument/2006/relationships/tags" Target="../tags/tag470.xml"/><Relationship Id="rId15" Type="http://schemas.openxmlformats.org/officeDocument/2006/relationships/tags" Target="../tags/tag480.xml"/><Relationship Id="rId23" Type="http://schemas.openxmlformats.org/officeDocument/2006/relationships/tags" Target="../tags/tag488.xml"/><Relationship Id="rId28" Type="http://schemas.openxmlformats.org/officeDocument/2006/relationships/image" Target="../media/image24.png"/><Relationship Id="rId10" Type="http://schemas.openxmlformats.org/officeDocument/2006/relationships/tags" Target="../tags/tag475.xml"/><Relationship Id="rId19" Type="http://schemas.openxmlformats.org/officeDocument/2006/relationships/tags" Target="../tags/tag484.xml"/><Relationship Id="rId4" Type="http://schemas.openxmlformats.org/officeDocument/2006/relationships/tags" Target="../tags/tag469.xml"/><Relationship Id="rId9" Type="http://schemas.openxmlformats.org/officeDocument/2006/relationships/tags" Target="../tags/tag474.xml"/><Relationship Id="rId14" Type="http://schemas.openxmlformats.org/officeDocument/2006/relationships/tags" Target="../tags/tag479.xml"/><Relationship Id="rId22" Type="http://schemas.openxmlformats.org/officeDocument/2006/relationships/tags" Target="../tags/tag487.xml"/><Relationship Id="rId27"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tags" Target="../tags/tag496.xml"/><Relationship Id="rId13" Type="http://schemas.openxmlformats.org/officeDocument/2006/relationships/tags" Target="../tags/tag501.xml"/><Relationship Id="rId18" Type="http://schemas.openxmlformats.org/officeDocument/2006/relationships/tags" Target="../tags/tag506.xml"/><Relationship Id="rId26" Type="http://schemas.openxmlformats.org/officeDocument/2006/relationships/image" Target="../media/image37.jpeg"/><Relationship Id="rId3" Type="http://schemas.openxmlformats.org/officeDocument/2006/relationships/tags" Target="../tags/tag491.xml"/><Relationship Id="rId21" Type="http://schemas.openxmlformats.org/officeDocument/2006/relationships/tags" Target="../tags/tag509.xml"/><Relationship Id="rId7" Type="http://schemas.openxmlformats.org/officeDocument/2006/relationships/tags" Target="../tags/tag495.xml"/><Relationship Id="rId12" Type="http://schemas.openxmlformats.org/officeDocument/2006/relationships/tags" Target="../tags/tag500.xml"/><Relationship Id="rId17" Type="http://schemas.openxmlformats.org/officeDocument/2006/relationships/tags" Target="../tags/tag505.xml"/><Relationship Id="rId25" Type="http://schemas.openxmlformats.org/officeDocument/2006/relationships/notesSlide" Target="../notesSlides/notesSlide20.xml"/><Relationship Id="rId2" Type="http://schemas.openxmlformats.org/officeDocument/2006/relationships/tags" Target="../tags/tag490.xml"/><Relationship Id="rId16" Type="http://schemas.openxmlformats.org/officeDocument/2006/relationships/tags" Target="../tags/tag504.xml"/><Relationship Id="rId20" Type="http://schemas.openxmlformats.org/officeDocument/2006/relationships/tags" Target="../tags/tag508.xml"/><Relationship Id="rId1" Type="http://schemas.openxmlformats.org/officeDocument/2006/relationships/tags" Target="../tags/tag489.xml"/><Relationship Id="rId6" Type="http://schemas.openxmlformats.org/officeDocument/2006/relationships/tags" Target="../tags/tag494.xml"/><Relationship Id="rId11" Type="http://schemas.openxmlformats.org/officeDocument/2006/relationships/tags" Target="../tags/tag499.xml"/><Relationship Id="rId24" Type="http://schemas.openxmlformats.org/officeDocument/2006/relationships/slideLayout" Target="../slideLayouts/slideLayout2.xml"/><Relationship Id="rId5" Type="http://schemas.openxmlformats.org/officeDocument/2006/relationships/tags" Target="../tags/tag493.xml"/><Relationship Id="rId15" Type="http://schemas.openxmlformats.org/officeDocument/2006/relationships/tags" Target="../tags/tag503.xml"/><Relationship Id="rId23" Type="http://schemas.openxmlformats.org/officeDocument/2006/relationships/tags" Target="../tags/tag511.xml"/><Relationship Id="rId28" Type="http://schemas.openxmlformats.org/officeDocument/2006/relationships/image" Target="../media/image24.png"/><Relationship Id="rId10" Type="http://schemas.openxmlformats.org/officeDocument/2006/relationships/tags" Target="../tags/tag498.xml"/><Relationship Id="rId19" Type="http://schemas.openxmlformats.org/officeDocument/2006/relationships/tags" Target="../tags/tag507.xml"/><Relationship Id="rId4" Type="http://schemas.openxmlformats.org/officeDocument/2006/relationships/tags" Target="../tags/tag492.xml"/><Relationship Id="rId9" Type="http://schemas.openxmlformats.org/officeDocument/2006/relationships/tags" Target="../tags/tag497.xml"/><Relationship Id="rId14" Type="http://schemas.openxmlformats.org/officeDocument/2006/relationships/tags" Target="../tags/tag502.xml"/><Relationship Id="rId22" Type="http://schemas.openxmlformats.org/officeDocument/2006/relationships/tags" Target="../tags/tag510.xml"/><Relationship Id="rId27"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tags" Target="../tags/tag519.xml"/><Relationship Id="rId13" Type="http://schemas.openxmlformats.org/officeDocument/2006/relationships/tags" Target="../tags/tag524.xml"/><Relationship Id="rId18" Type="http://schemas.openxmlformats.org/officeDocument/2006/relationships/tags" Target="../tags/tag529.xml"/><Relationship Id="rId26" Type="http://schemas.openxmlformats.org/officeDocument/2006/relationships/image" Target="../media/image26.png"/><Relationship Id="rId3" Type="http://schemas.openxmlformats.org/officeDocument/2006/relationships/tags" Target="../tags/tag514.xml"/><Relationship Id="rId21" Type="http://schemas.openxmlformats.org/officeDocument/2006/relationships/tags" Target="../tags/tag532.xml"/><Relationship Id="rId7" Type="http://schemas.openxmlformats.org/officeDocument/2006/relationships/tags" Target="../tags/tag518.xml"/><Relationship Id="rId12" Type="http://schemas.openxmlformats.org/officeDocument/2006/relationships/tags" Target="../tags/tag523.xml"/><Relationship Id="rId17" Type="http://schemas.openxmlformats.org/officeDocument/2006/relationships/tags" Target="../tags/tag528.xml"/><Relationship Id="rId25" Type="http://schemas.openxmlformats.org/officeDocument/2006/relationships/image" Target="../media/image38.jpeg"/><Relationship Id="rId2" Type="http://schemas.openxmlformats.org/officeDocument/2006/relationships/tags" Target="../tags/tag513.xml"/><Relationship Id="rId16" Type="http://schemas.openxmlformats.org/officeDocument/2006/relationships/tags" Target="../tags/tag527.xml"/><Relationship Id="rId20" Type="http://schemas.openxmlformats.org/officeDocument/2006/relationships/tags" Target="../tags/tag531.xml"/><Relationship Id="rId1" Type="http://schemas.openxmlformats.org/officeDocument/2006/relationships/tags" Target="../tags/tag512.xml"/><Relationship Id="rId6" Type="http://schemas.openxmlformats.org/officeDocument/2006/relationships/tags" Target="../tags/tag517.xml"/><Relationship Id="rId11" Type="http://schemas.openxmlformats.org/officeDocument/2006/relationships/tags" Target="../tags/tag522.xml"/><Relationship Id="rId24" Type="http://schemas.openxmlformats.org/officeDocument/2006/relationships/notesSlide" Target="../notesSlides/notesSlide21.xml"/><Relationship Id="rId5" Type="http://schemas.openxmlformats.org/officeDocument/2006/relationships/tags" Target="../tags/tag516.xml"/><Relationship Id="rId15" Type="http://schemas.openxmlformats.org/officeDocument/2006/relationships/tags" Target="../tags/tag526.xml"/><Relationship Id="rId23" Type="http://schemas.openxmlformats.org/officeDocument/2006/relationships/slideLayout" Target="../slideLayouts/slideLayout2.xml"/><Relationship Id="rId10" Type="http://schemas.openxmlformats.org/officeDocument/2006/relationships/tags" Target="../tags/tag521.xml"/><Relationship Id="rId19" Type="http://schemas.openxmlformats.org/officeDocument/2006/relationships/tags" Target="../tags/tag530.xml"/><Relationship Id="rId4" Type="http://schemas.openxmlformats.org/officeDocument/2006/relationships/tags" Target="../tags/tag515.xml"/><Relationship Id="rId9" Type="http://schemas.openxmlformats.org/officeDocument/2006/relationships/tags" Target="../tags/tag520.xml"/><Relationship Id="rId14" Type="http://schemas.openxmlformats.org/officeDocument/2006/relationships/tags" Target="../tags/tag525.xml"/><Relationship Id="rId22" Type="http://schemas.openxmlformats.org/officeDocument/2006/relationships/tags" Target="../tags/tag533.xml"/><Relationship Id="rId27"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35.xml"/><Relationship Id="rId1" Type="http://schemas.openxmlformats.org/officeDocument/2006/relationships/tags" Target="../tags/tag534.xml"/><Relationship Id="rId4"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3.wdp"/><Relationship Id="rId2" Type="http://schemas.openxmlformats.org/officeDocument/2006/relationships/tags" Target="../tags/tag537.xml"/><Relationship Id="rId1" Type="http://schemas.openxmlformats.org/officeDocument/2006/relationships/tags" Target="../tags/tag536.xml"/><Relationship Id="rId6" Type="http://schemas.openxmlformats.org/officeDocument/2006/relationships/image" Target="../media/image4.png"/><Relationship Id="rId5" Type="http://schemas.openxmlformats.org/officeDocument/2006/relationships/image" Target="../media/image39.png"/><Relationship Id="rId4"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33.xml"/><Relationship Id="rId7"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3" Type="http://schemas.openxmlformats.org/officeDocument/2006/relationships/tags" Target="../tags/tag39.xml"/><Relationship Id="rId21" Type="http://schemas.openxmlformats.org/officeDocument/2006/relationships/tags" Target="../tags/tag57.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chart" Target="../charts/chart1.xml"/><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tags" Target="../tags/tag56.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notesSlide" Target="../notesSlides/notesSlide5.xml"/><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slideLayout" Target="../slideLayouts/slideLayout1.xml"/><Relationship Id="rId10" Type="http://schemas.openxmlformats.org/officeDocument/2006/relationships/tags" Target="../tags/tag46.xml"/><Relationship Id="rId19" Type="http://schemas.openxmlformats.org/officeDocument/2006/relationships/tags" Target="../tags/tag55.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tags" Target="../tags/tag58.xml"/></Relationships>
</file>

<file path=ppt/slides/_rels/slide7.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18" Type="http://schemas.openxmlformats.org/officeDocument/2006/relationships/tags" Target="../tags/tag76.xml"/><Relationship Id="rId26" Type="http://schemas.openxmlformats.org/officeDocument/2006/relationships/image" Target="../media/image7.png"/><Relationship Id="rId3" Type="http://schemas.openxmlformats.org/officeDocument/2006/relationships/tags" Target="../tags/tag61.xml"/><Relationship Id="rId21" Type="http://schemas.openxmlformats.org/officeDocument/2006/relationships/tags" Target="../tags/tag79.xml"/><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tags" Target="../tags/tag75.xml"/><Relationship Id="rId25" Type="http://schemas.openxmlformats.org/officeDocument/2006/relationships/notesSlide" Target="../notesSlides/notesSlide6.xml"/><Relationship Id="rId2" Type="http://schemas.openxmlformats.org/officeDocument/2006/relationships/tags" Target="../tags/tag60.xml"/><Relationship Id="rId16" Type="http://schemas.openxmlformats.org/officeDocument/2006/relationships/tags" Target="../tags/tag74.xml"/><Relationship Id="rId20" Type="http://schemas.openxmlformats.org/officeDocument/2006/relationships/tags" Target="../tags/tag78.xml"/><Relationship Id="rId29" Type="http://schemas.openxmlformats.org/officeDocument/2006/relationships/chart" Target="../charts/chart3.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24" Type="http://schemas.openxmlformats.org/officeDocument/2006/relationships/slideLayout" Target="../slideLayouts/slideLayout1.xml"/><Relationship Id="rId5" Type="http://schemas.openxmlformats.org/officeDocument/2006/relationships/tags" Target="../tags/tag63.xml"/><Relationship Id="rId15" Type="http://schemas.openxmlformats.org/officeDocument/2006/relationships/tags" Target="../tags/tag73.xml"/><Relationship Id="rId23" Type="http://schemas.openxmlformats.org/officeDocument/2006/relationships/tags" Target="../tags/tag81.xml"/><Relationship Id="rId28" Type="http://schemas.openxmlformats.org/officeDocument/2006/relationships/chart" Target="../charts/chart2.xml"/><Relationship Id="rId10" Type="http://schemas.openxmlformats.org/officeDocument/2006/relationships/tags" Target="../tags/tag68.xml"/><Relationship Id="rId19" Type="http://schemas.openxmlformats.org/officeDocument/2006/relationships/tags" Target="../tags/tag77.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 Id="rId22" Type="http://schemas.openxmlformats.org/officeDocument/2006/relationships/tags" Target="../tags/tag80.xml"/><Relationship Id="rId27"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tags" Target="../tags/tag89.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image" Target="../media/image8.jpeg"/><Relationship Id="rId5" Type="http://schemas.openxmlformats.org/officeDocument/2006/relationships/tags" Target="../tags/tag86.xml"/><Relationship Id="rId10" Type="http://schemas.openxmlformats.org/officeDocument/2006/relationships/notesSlide" Target="../notesSlides/notesSlide7.xml"/><Relationship Id="rId4" Type="http://schemas.openxmlformats.org/officeDocument/2006/relationships/tags" Target="../tags/tag85.xml"/><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18" Type="http://schemas.openxmlformats.org/officeDocument/2006/relationships/tags" Target="../tags/tag107.xml"/><Relationship Id="rId26" Type="http://schemas.openxmlformats.org/officeDocument/2006/relationships/image" Target="../media/image9.png"/><Relationship Id="rId3" Type="http://schemas.openxmlformats.org/officeDocument/2006/relationships/tags" Target="../tags/tag92.xml"/><Relationship Id="rId21" Type="http://schemas.openxmlformats.org/officeDocument/2006/relationships/tags" Target="../tags/tag110.xml"/><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tags" Target="../tags/tag106.xml"/><Relationship Id="rId25" Type="http://schemas.openxmlformats.org/officeDocument/2006/relationships/notesSlide" Target="../notesSlides/notesSlide8.xml"/><Relationship Id="rId2" Type="http://schemas.openxmlformats.org/officeDocument/2006/relationships/tags" Target="../tags/tag91.xml"/><Relationship Id="rId16" Type="http://schemas.openxmlformats.org/officeDocument/2006/relationships/tags" Target="../tags/tag105.xml"/><Relationship Id="rId20" Type="http://schemas.openxmlformats.org/officeDocument/2006/relationships/tags" Target="../tags/tag109.xml"/><Relationship Id="rId29" Type="http://schemas.openxmlformats.org/officeDocument/2006/relationships/image" Target="../media/image12.png"/><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24" Type="http://schemas.openxmlformats.org/officeDocument/2006/relationships/slideLayout" Target="../slideLayouts/slideLayout2.xml"/><Relationship Id="rId5" Type="http://schemas.openxmlformats.org/officeDocument/2006/relationships/tags" Target="../tags/tag94.xml"/><Relationship Id="rId15" Type="http://schemas.openxmlformats.org/officeDocument/2006/relationships/tags" Target="../tags/tag104.xml"/><Relationship Id="rId23" Type="http://schemas.openxmlformats.org/officeDocument/2006/relationships/tags" Target="../tags/tag112.xml"/><Relationship Id="rId28" Type="http://schemas.openxmlformats.org/officeDocument/2006/relationships/image" Target="../media/image11.png"/><Relationship Id="rId10" Type="http://schemas.openxmlformats.org/officeDocument/2006/relationships/tags" Target="../tags/tag99.xml"/><Relationship Id="rId19" Type="http://schemas.openxmlformats.org/officeDocument/2006/relationships/tags" Target="../tags/tag108.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tags" Target="../tags/tag103.xml"/><Relationship Id="rId22" Type="http://schemas.openxmlformats.org/officeDocument/2006/relationships/tags" Target="../tags/tag111.xml"/><Relationship Id="rId27"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5">
            <a:extLst>
              <a:ext uri="{FF2B5EF4-FFF2-40B4-BE49-F238E27FC236}">
                <a16:creationId xmlns:a16="http://schemas.microsoft.com/office/drawing/2014/main" id="{32572A72-DF6D-7BB6-BF76-7DD7D6AC9ECE}"/>
              </a:ext>
            </a:extLst>
          </p:cNvPr>
          <p:cNvSpPr txBox="1"/>
          <p:nvPr>
            <p:custDataLst>
              <p:tags r:id="rId1"/>
            </p:custDataLst>
          </p:nvPr>
        </p:nvSpPr>
        <p:spPr>
          <a:xfrm>
            <a:off x="824755" y="2256773"/>
            <a:ext cx="4769221" cy="2308324"/>
          </a:xfrm>
          <a:prstGeom prst="rect">
            <a:avLst/>
          </a:prstGeom>
          <a:noFill/>
        </p:spPr>
        <p:txBody>
          <a:bodyPr wrap="square" rtlCol="0">
            <a:spAutoFit/>
          </a:bodyPr>
          <a:lstStyle/>
          <a:p>
            <a:pPr>
              <a:lnSpc>
                <a:spcPct val="90000"/>
              </a:lnSpc>
            </a:pPr>
            <a:r>
              <a:rPr lang="fr-CA" sz="3200" b="1" dirty="0">
                <a:solidFill>
                  <a:schemeClr val="bg1"/>
                </a:solidFill>
                <a:latin typeface="Buenos Aires Bold" pitchFamily="2" charset="77"/>
              </a:rPr>
              <a:t>Guide sur les pratiques exemplaires et innovantes en immobilier commercial </a:t>
            </a:r>
          </a:p>
          <a:p>
            <a:pPr>
              <a:lnSpc>
                <a:spcPct val="90000"/>
              </a:lnSpc>
            </a:pPr>
            <a:r>
              <a:rPr lang="fr-CA" sz="3200" b="1" dirty="0">
                <a:solidFill>
                  <a:schemeClr val="bg1"/>
                </a:solidFill>
                <a:latin typeface="Buenos Aires Bold" pitchFamily="2" charset="77"/>
              </a:rPr>
              <a:t>à Montréal</a:t>
            </a:r>
          </a:p>
        </p:txBody>
      </p:sp>
      <p:sp>
        <p:nvSpPr>
          <p:cNvPr id="6" name="ZoneTexte 6">
            <a:extLst>
              <a:ext uri="{FF2B5EF4-FFF2-40B4-BE49-F238E27FC236}">
                <a16:creationId xmlns:a16="http://schemas.microsoft.com/office/drawing/2014/main" id="{682EA870-B0B6-8002-B17D-71FC8B0C00E0}"/>
              </a:ext>
            </a:extLst>
          </p:cNvPr>
          <p:cNvSpPr txBox="1"/>
          <p:nvPr>
            <p:custDataLst>
              <p:tags r:id="rId2"/>
            </p:custDataLst>
          </p:nvPr>
        </p:nvSpPr>
        <p:spPr>
          <a:xfrm>
            <a:off x="824754" y="5711277"/>
            <a:ext cx="4913893" cy="584775"/>
          </a:xfrm>
          <a:prstGeom prst="rect">
            <a:avLst/>
          </a:prstGeom>
          <a:noFill/>
        </p:spPr>
        <p:txBody>
          <a:bodyPr wrap="square" rtlCol="0">
            <a:spAutoFit/>
          </a:bodyPr>
          <a:lstStyle/>
          <a:p>
            <a:pPr>
              <a:buClr>
                <a:srgbClr val="007D72"/>
              </a:buClr>
            </a:pPr>
            <a:r>
              <a:rPr lang="fr-FR" sz="1600" i="1" dirty="0">
                <a:solidFill>
                  <a:schemeClr val="bg1"/>
                </a:solidFill>
                <a:latin typeface="Buenos Aires Light Italic" pitchFamily="2" charset="77"/>
              </a:rPr>
              <a:t>Synthèse de l’atelier collaboratif sur les innovations et les nouveaux modèles d’affaires en immobilier commercial</a:t>
            </a:r>
          </a:p>
        </p:txBody>
      </p:sp>
      <p:pic>
        <p:nvPicPr>
          <p:cNvPr id="13" name="Image 2">
            <a:extLst>
              <a:ext uri="{FF2B5EF4-FFF2-40B4-BE49-F238E27FC236}">
                <a16:creationId xmlns:a16="http://schemas.microsoft.com/office/drawing/2014/main" id="{6E3361EA-6168-39F4-8CEF-01B2DCC2CB37}"/>
              </a:ext>
            </a:extLst>
          </p:cNvPr>
          <p:cNvPicPr>
            <a:picLocks noChangeAspect="1"/>
          </p:cNvPicPr>
          <p:nvPr>
            <p:custDataLst>
              <p:tags r:id="rId3"/>
            </p:custDataLst>
          </p:nvPr>
        </p:nvPicPr>
        <p:blipFill>
          <a:blip r:embed="rId9" cstate="screen">
            <a:extLst>
              <a:ext uri="{28A0092B-C50C-407E-A947-70E740481C1C}">
                <a14:useLocalDpi xmlns:a14="http://schemas.microsoft.com/office/drawing/2010/main"/>
              </a:ext>
            </a:extLst>
          </a:blip>
          <a:stretch>
            <a:fillRect/>
          </a:stretch>
        </p:blipFill>
        <p:spPr>
          <a:xfrm>
            <a:off x="4770816" y="8137218"/>
            <a:ext cx="1810512" cy="744683"/>
          </a:xfrm>
          <a:prstGeom prst="rect">
            <a:avLst/>
          </a:prstGeom>
        </p:spPr>
      </p:pic>
      <p:cxnSp>
        <p:nvCxnSpPr>
          <p:cNvPr id="3" name="Straight Connector 2">
            <a:extLst>
              <a:ext uri="{FF2B5EF4-FFF2-40B4-BE49-F238E27FC236}">
                <a16:creationId xmlns:a16="http://schemas.microsoft.com/office/drawing/2014/main" id="{6D2F4A3C-9060-FD4F-EF48-319C6ACEF560}"/>
              </a:ext>
            </a:extLst>
          </p:cNvPr>
          <p:cNvCxnSpPr>
            <a:cxnSpLocks/>
          </p:cNvCxnSpPr>
          <p:nvPr>
            <p:custDataLst>
              <p:tags r:id="rId4"/>
            </p:custDataLst>
          </p:nvPr>
        </p:nvCxnSpPr>
        <p:spPr>
          <a:xfrm>
            <a:off x="942108" y="5457059"/>
            <a:ext cx="992038" cy="0"/>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8BAC377B-205C-2445-DE17-2B53DB7FF6AB}"/>
              </a:ext>
            </a:extLst>
          </p:cNvPr>
          <p:cNvPicPr>
            <a:picLocks noChangeAspect="1" noChangeArrowheads="1"/>
          </p:cNvPicPr>
          <p:nvPr/>
        </p:nvPicPr>
        <p:blipFill rotWithShape="1">
          <a:blip r:embed="rId10">
            <a:lum bright="70000" contrast="-70000"/>
            <a:extLst>
              <a:ext uri="{BEBA8EAE-BF5A-486C-A8C5-ECC9F3942E4B}">
                <a14:imgProps xmlns:a14="http://schemas.microsoft.com/office/drawing/2010/main">
                  <a14:imgLayer r:embed="rId11">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bwMode="auto">
          <a:xfrm>
            <a:off x="3086100" y="8003638"/>
            <a:ext cx="1684716" cy="101184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6">
            <a:extLst>
              <a:ext uri="{FF2B5EF4-FFF2-40B4-BE49-F238E27FC236}">
                <a16:creationId xmlns:a16="http://schemas.microsoft.com/office/drawing/2014/main" id="{1AAC4378-730E-E769-ABE9-38288BDE42AD}"/>
              </a:ext>
            </a:extLst>
          </p:cNvPr>
          <p:cNvSpPr txBox="1"/>
          <p:nvPr>
            <p:custDataLst>
              <p:tags r:id="rId5"/>
            </p:custDataLst>
          </p:nvPr>
        </p:nvSpPr>
        <p:spPr>
          <a:xfrm>
            <a:off x="824754" y="7375014"/>
            <a:ext cx="4913893" cy="246221"/>
          </a:xfrm>
          <a:prstGeom prst="rect">
            <a:avLst/>
          </a:prstGeom>
          <a:noFill/>
        </p:spPr>
        <p:txBody>
          <a:bodyPr wrap="square" rtlCol="0">
            <a:spAutoFit/>
          </a:bodyPr>
          <a:lstStyle/>
          <a:p>
            <a:pPr>
              <a:buClr>
                <a:srgbClr val="007D72"/>
              </a:buClr>
            </a:pPr>
            <a:r>
              <a:rPr lang="fr-FR" sz="1000" i="1" dirty="0">
                <a:solidFill>
                  <a:schemeClr val="bg1"/>
                </a:solidFill>
                <a:latin typeface="Buenos Aires Light Italic" pitchFamily="2" charset="77"/>
              </a:rPr>
              <a:t>17 août 2022</a:t>
            </a:r>
          </a:p>
        </p:txBody>
      </p:sp>
      <p:sp>
        <p:nvSpPr>
          <p:cNvPr id="4" name="ZoneTexte 6">
            <a:extLst>
              <a:ext uri="{FF2B5EF4-FFF2-40B4-BE49-F238E27FC236}">
                <a16:creationId xmlns:a16="http://schemas.microsoft.com/office/drawing/2014/main" id="{E246896C-8ADE-093A-4ED9-4DB38DDFB71A}"/>
              </a:ext>
            </a:extLst>
          </p:cNvPr>
          <p:cNvSpPr txBox="1"/>
          <p:nvPr>
            <p:custDataLst>
              <p:tags r:id="rId6"/>
            </p:custDataLst>
          </p:nvPr>
        </p:nvSpPr>
        <p:spPr>
          <a:xfrm>
            <a:off x="4901210" y="8080296"/>
            <a:ext cx="1807609" cy="200055"/>
          </a:xfrm>
          <a:prstGeom prst="rect">
            <a:avLst/>
          </a:prstGeom>
          <a:noFill/>
        </p:spPr>
        <p:txBody>
          <a:bodyPr wrap="square" rtlCol="0">
            <a:spAutoFit/>
          </a:bodyPr>
          <a:lstStyle/>
          <a:p>
            <a:pPr>
              <a:buClr>
                <a:srgbClr val="007D72"/>
              </a:buClr>
            </a:pPr>
            <a:r>
              <a:rPr lang="fr-CA" sz="700" dirty="0">
                <a:solidFill>
                  <a:schemeClr val="bg1"/>
                </a:solidFill>
                <a:latin typeface="Arial" panose="020B0604020202020204" pitchFamily="34" charset="0"/>
                <a:cs typeface="Arial" panose="020B0604020202020204" pitchFamily="34" charset="0"/>
              </a:rPr>
              <a:t>Avec la participation financière de :</a:t>
            </a:r>
            <a:endParaRPr lang="fr-FR" sz="7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543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BB409CE-7670-5903-182F-821CE3911043}"/>
              </a:ext>
            </a:extLst>
          </p:cNvPr>
          <p:cNvPicPr>
            <a:picLocks noChangeAspect="1"/>
          </p:cNvPicPr>
          <p:nvPr/>
        </p:nvPicPr>
        <p:blipFill rotWithShape="1">
          <a:blip r:embed="rId20"/>
          <a:srcRect l="19780" t="25667" r="18559" b="24300"/>
          <a:stretch/>
        </p:blipFill>
        <p:spPr>
          <a:xfrm>
            <a:off x="4044595" y="6003347"/>
            <a:ext cx="2182266" cy="994366"/>
          </a:xfrm>
          <a:prstGeom prst="rect">
            <a:avLst/>
          </a:prstGeom>
        </p:spPr>
      </p:pic>
      <p:pic>
        <p:nvPicPr>
          <p:cNvPr id="5" name="Picture 53" descr="A picture containing shape&#10;&#10;Description automatically generated">
            <a:extLst>
              <a:ext uri="{FF2B5EF4-FFF2-40B4-BE49-F238E27FC236}">
                <a16:creationId xmlns:a16="http://schemas.microsoft.com/office/drawing/2014/main" id="{F5E27DD3-47AC-E728-D1D0-0B41CFCEE69D}"/>
              </a:ext>
            </a:extLst>
          </p:cNvPr>
          <p:cNvPicPr>
            <a:picLocks noChangeAspect="1"/>
          </p:cNvPicPr>
          <p:nvPr>
            <p:custDataLst>
              <p:tags r:id="rId1"/>
            </p:custDataLst>
          </p:nvPr>
        </p:nvPicPr>
        <p:blipFill>
          <a:blip r:embed="rId21" cstate="screen">
            <a:extLst>
              <a:ext uri="{28A0092B-C50C-407E-A947-70E740481C1C}">
                <a14:useLocalDpi xmlns:a14="http://schemas.microsoft.com/office/drawing/2010/main"/>
              </a:ext>
            </a:extLst>
          </a:blip>
          <a:stretch>
            <a:fillRect/>
          </a:stretch>
        </p:blipFill>
        <p:spPr>
          <a:xfrm>
            <a:off x="652776" y="3467120"/>
            <a:ext cx="377504" cy="502298"/>
          </a:xfrm>
          <a:prstGeom prst="rect">
            <a:avLst/>
          </a:prstGeom>
        </p:spPr>
      </p:pic>
      <p:sp>
        <p:nvSpPr>
          <p:cNvPr id="8" name="TextBox 56">
            <a:extLst>
              <a:ext uri="{FF2B5EF4-FFF2-40B4-BE49-F238E27FC236}">
                <a16:creationId xmlns:a16="http://schemas.microsoft.com/office/drawing/2014/main" id="{19265915-38C9-C966-B257-60BF3B3099B1}"/>
              </a:ext>
            </a:extLst>
          </p:cNvPr>
          <p:cNvSpPr txBox="1"/>
          <p:nvPr>
            <p:custDataLst>
              <p:tags r:id="rId2"/>
            </p:custDataLst>
          </p:nvPr>
        </p:nvSpPr>
        <p:spPr>
          <a:xfrm>
            <a:off x="1177854" y="6146587"/>
            <a:ext cx="2748211" cy="707886"/>
          </a:xfrm>
          <a:prstGeom prst="rect">
            <a:avLst/>
          </a:prstGeom>
          <a:noFill/>
        </p:spPr>
        <p:txBody>
          <a:bodyPr wrap="square">
            <a:spAutoFit/>
          </a:bodyPr>
          <a:lstStyle/>
          <a:p>
            <a:pPr algn="just"/>
            <a:r>
              <a:rPr lang="fr-CA" sz="1000" dirty="0">
                <a:solidFill>
                  <a:srgbClr val="272023"/>
                </a:solidFill>
                <a:latin typeface="Buenos Aires Light" pitchFamily="2" charset="77"/>
                <a:ea typeface="Calibri" panose="020F0502020204030204" pitchFamily="34" charset="0"/>
                <a:cs typeface="Times New Roman" panose="02020603050405020304" pitchFamily="18" charset="0"/>
              </a:rPr>
              <a:t>La Chambre a lancé une </a:t>
            </a:r>
            <a:r>
              <a:rPr lang="fr-CA" sz="1000" dirty="0">
                <a:solidFill>
                  <a:srgbClr val="DB1045"/>
                </a:solidFill>
                <a:latin typeface="Buenos Aires Light" pitchFamily="2" charset="77"/>
                <a:ea typeface="Calibri" panose="020F0502020204030204" pitchFamily="34" charset="0"/>
                <a:cs typeface="Times New Roman" panose="02020603050405020304" pitchFamily="18" charset="0"/>
              </a:rPr>
              <a:t>interface numérique</a:t>
            </a:r>
            <a:r>
              <a:rPr lang="fr-CA" sz="1000" dirty="0">
                <a:solidFill>
                  <a:srgbClr val="C2043B"/>
                </a:solidFill>
                <a:latin typeface="Buenos Aires Light" pitchFamily="2" charset="77"/>
                <a:ea typeface="Calibri" panose="020F0502020204030204" pitchFamily="34" charset="0"/>
                <a:cs typeface="Times New Roman" panose="02020603050405020304" pitchFamily="18" charset="0"/>
              </a:rPr>
              <a:t> </a:t>
            </a:r>
            <a:r>
              <a:rPr lang="fr-CA" sz="1000" dirty="0">
                <a:solidFill>
                  <a:srgbClr val="272023"/>
                </a:solidFill>
                <a:latin typeface="Buenos Aires Light" pitchFamily="2" charset="77"/>
                <a:ea typeface="Calibri" panose="020F0502020204030204" pitchFamily="34" charset="0"/>
                <a:cs typeface="Times New Roman" panose="02020603050405020304" pitchFamily="18" charset="0"/>
              </a:rPr>
              <a:t>qui facilite la collaboration et les partenariats des organisations établies ou souhaitant s’établir au centre-ville.</a:t>
            </a:r>
          </a:p>
        </p:txBody>
      </p:sp>
      <p:pic>
        <p:nvPicPr>
          <p:cNvPr id="10" name="Picture 58" descr="A picture containing text, clock&#10;&#10;Description automatically generated">
            <a:extLst>
              <a:ext uri="{FF2B5EF4-FFF2-40B4-BE49-F238E27FC236}">
                <a16:creationId xmlns:a16="http://schemas.microsoft.com/office/drawing/2014/main" id="{0014C9E8-4881-DB93-175A-98AC06E6F8D8}"/>
              </a:ext>
            </a:extLst>
          </p:cNvPr>
          <p:cNvPicPr>
            <a:picLocks noChangeAspect="1"/>
          </p:cNvPicPr>
          <p:nvPr>
            <p:custDataLst>
              <p:tags r:id="rId3"/>
            </p:custDataLst>
          </p:nvPr>
        </p:nvPicPr>
        <p:blipFill>
          <a:blip r:embed="rId22" cstate="screen">
            <a:extLst>
              <a:ext uri="{28A0092B-C50C-407E-A947-70E740481C1C}">
                <a14:useLocalDpi xmlns:a14="http://schemas.microsoft.com/office/drawing/2010/main"/>
              </a:ext>
            </a:extLst>
          </a:blip>
          <a:stretch>
            <a:fillRect/>
          </a:stretch>
        </p:blipFill>
        <p:spPr>
          <a:xfrm>
            <a:off x="652776" y="6185743"/>
            <a:ext cx="410592" cy="314787"/>
          </a:xfrm>
          <a:prstGeom prst="rect">
            <a:avLst/>
          </a:prstGeom>
        </p:spPr>
      </p:pic>
      <p:sp>
        <p:nvSpPr>
          <p:cNvPr id="13" name="TextBox 61">
            <a:extLst>
              <a:ext uri="{FF2B5EF4-FFF2-40B4-BE49-F238E27FC236}">
                <a16:creationId xmlns:a16="http://schemas.microsoft.com/office/drawing/2014/main" id="{E0C57674-84DE-8F40-49D8-0856E774063D}"/>
              </a:ext>
            </a:extLst>
          </p:cNvPr>
          <p:cNvSpPr txBox="1"/>
          <p:nvPr>
            <p:custDataLst>
              <p:tags r:id="rId4"/>
            </p:custDataLst>
          </p:nvPr>
        </p:nvSpPr>
        <p:spPr>
          <a:xfrm>
            <a:off x="1177854" y="7152916"/>
            <a:ext cx="4884372" cy="769441"/>
          </a:xfrm>
          <a:prstGeom prst="rect">
            <a:avLst/>
          </a:prstGeom>
          <a:noFill/>
        </p:spPr>
        <p:txBody>
          <a:bodyPr wrap="square">
            <a:spAutoFit/>
          </a:bodyPr>
          <a:lstStyle/>
          <a:p>
            <a:pPr algn="just"/>
            <a:r>
              <a:rPr lang="fr-CA" sz="1100" dirty="0">
                <a:solidFill>
                  <a:srgbClr val="DB1045"/>
                </a:solidFill>
                <a:latin typeface="Buenos Aires Regular" pitchFamily="2" charset="77"/>
                <a:cs typeface="Times New Roman" panose="02020603050405020304" pitchFamily="18" charset="0"/>
              </a:rPr>
              <a:t>Espaces et </a:t>
            </a:r>
            <a:r>
              <a:rPr lang="fr-CA" sz="1100" dirty="0" err="1">
                <a:solidFill>
                  <a:srgbClr val="DB1045"/>
                </a:solidFill>
                <a:latin typeface="Buenos Aires Regular" pitchFamily="2" charset="77"/>
                <a:cs typeface="Times New Roman" panose="02020603050405020304" pitchFamily="18" charset="0"/>
              </a:rPr>
              <a:t>cie</a:t>
            </a:r>
            <a:r>
              <a:rPr lang="fr-CA" sz="1100" dirty="0">
                <a:solidFill>
                  <a:srgbClr val="DB1045"/>
                </a:solidFill>
                <a:latin typeface="Buenos Aires Regular" pitchFamily="2" charset="77"/>
                <a:cs typeface="Times New Roman" panose="02020603050405020304" pitchFamily="18" charset="0"/>
              </a:rPr>
              <a:t> </a:t>
            </a:r>
            <a:r>
              <a:rPr lang="fr-CA" sz="1100" dirty="0">
                <a:solidFill>
                  <a:srgbClr val="272023"/>
                </a:solidFill>
                <a:latin typeface="Buenos Aires Regular" pitchFamily="2" charset="77"/>
                <a:ea typeface="Calibri" panose="020F0502020204030204" pitchFamily="34" charset="0"/>
                <a:cs typeface="Times New Roman" panose="02020603050405020304" pitchFamily="18" charset="0"/>
              </a:rPr>
              <a:t>prend la forme d’une plateforme commerciale consacrée à l’affichage des espaces de travail vacants ou à partager au centre-ville, pour en favoriser l’occupation et l’optimisation par d’autres organisations qui cherchent à s’y établir.</a:t>
            </a:r>
          </a:p>
        </p:txBody>
      </p:sp>
      <p:sp>
        <p:nvSpPr>
          <p:cNvPr id="14" name="TextBox 17">
            <a:extLst>
              <a:ext uri="{FF2B5EF4-FFF2-40B4-BE49-F238E27FC236}">
                <a16:creationId xmlns:a16="http://schemas.microsoft.com/office/drawing/2014/main" id="{57523BBE-A39E-5655-7F2F-052AFA1FEE0D}"/>
              </a:ext>
            </a:extLst>
          </p:cNvPr>
          <p:cNvSpPr txBox="1"/>
          <p:nvPr>
            <p:custDataLst>
              <p:tags r:id="rId5"/>
            </p:custDataLst>
          </p:nvPr>
        </p:nvSpPr>
        <p:spPr>
          <a:xfrm>
            <a:off x="514898" y="8425685"/>
            <a:ext cx="5789646" cy="169277"/>
          </a:xfrm>
          <a:prstGeom prst="rect">
            <a:avLst/>
          </a:prstGeom>
          <a:noFill/>
        </p:spPr>
        <p:txBody>
          <a:bodyPr wrap="square">
            <a:spAutoFit/>
          </a:bodyPr>
          <a:lstStyle>
            <a:defPPr>
              <a:defRPr lang="en-US"/>
            </a:defPPr>
            <a:lvl1pPr>
              <a:buClr>
                <a:srgbClr val="C2043B"/>
              </a:buClr>
              <a:defRPr sz="500" i="1">
                <a:solidFill>
                  <a:srgbClr val="272023"/>
                </a:solidFill>
                <a:effectLst/>
                <a:latin typeface="Buenos Aires Thin" pitchFamily="2" charset="77"/>
                <a:ea typeface="Calibri" panose="020F0502020204030204" pitchFamily="34" charset="0"/>
                <a:cs typeface="Times New Roman" panose="02020603050405020304" pitchFamily="18" charset="0"/>
              </a:defRPr>
            </a:lvl1pPr>
          </a:lstStyle>
          <a:p>
            <a:r>
              <a:rPr lang="fr-CA"/>
              <a:t>Source : IdéesFX</a:t>
            </a:r>
          </a:p>
        </p:txBody>
      </p:sp>
      <p:sp>
        <p:nvSpPr>
          <p:cNvPr id="15" name="Rectangle 14">
            <a:extLst>
              <a:ext uri="{FF2B5EF4-FFF2-40B4-BE49-F238E27FC236}">
                <a16:creationId xmlns:a16="http://schemas.microsoft.com/office/drawing/2014/main" id="{2AAD6D20-E113-02B4-B662-2008AFE6D5F1}"/>
              </a:ext>
            </a:extLst>
          </p:cNvPr>
          <p:cNvSpPr/>
          <p:nvPr>
            <p:custDataLst>
              <p:tags r:id="rId6"/>
            </p:custDataLst>
          </p:nvPr>
        </p:nvSpPr>
        <p:spPr>
          <a:xfrm>
            <a:off x="559150" y="5051964"/>
            <a:ext cx="5667711" cy="726657"/>
          </a:xfrm>
          <a:prstGeom prst="rect">
            <a:avLst/>
          </a:prstGeom>
          <a:solidFill>
            <a:srgbClr val="DB1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7">
            <a:extLst>
              <a:ext uri="{FF2B5EF4-FFF2-40B4-BE49-F238E27FC236}">
                <a16:creationId xmlns:a16="http://schemas.microsoft.com/office/drawing/2014/main" id="{D5C0DDBF-8CF6-D695-5280-9EC422CD7B3F}"/>
              </a:ext>
            </a:extLst>
          </p:cNvPr>
          <p:cNvSpPr txBox="1"/>
          <p:nvPr>
            <p:custDataLst>
              <p:tags r:id="rId7"/>
            </p:custDataLst>
          </p:nvPr>
        </p:nvSpPr>
        <p:spPr>
          <a:xfrm>
            <a:off x="652776" y="5115210"/>
            <a:ext cx="5487225" cy="600164"/>
          </a:xfrm>
          <a:prstGeom prst="rect">
            <a:avLst/>
          </a:prstGeom>
          <a:noFill/>
        </p:spPr>
        <p:txBody>
          <a:bodyPr wrap="square">
            <a:spAutoFit/>
          </a:bodyPr>
          <a:lstStyle/>
          <a:p>
            <a:pPr algn="just"/>
            <a:r>
              <a:rPr lang="fr-CA" sz="1100" b="1" dirty="0">
                <a:solidFill>
                  <a:schemeClr val="bg1"/>
                </a:solidFill>
                <a:latin typeface="Buenos Aires SemBd" pitchFamily="2" charset="77"/>
                <a:ea typeface="Calibri" panose="020F0502020204030204" pitchFamily="34" charset="0"/>
                <a:cs typeface="Times New Roman" panose="02020603050405020304" pitchFamily="18" charset="0"/>
              </a:rPr>
              <a:t>Pour freiner la hausse du taux d’inoccupation, il est nécessaire de déployer une stratégie qui mise sur les avantages concurrentiels du centre-ville et de nouvelles solutions qui répondent aux besoins des entreprises.</a:t>
            </a:r>
          </a:p>
        </p:txBody>
      </p:sp>
      <p:sp>
        <p:nvSpPr>
          <p:cNvPr id="18" name="TextBox 45">
            <a:extLst>
              <a:ext uri="{FF2B5EF4-FFF2-40B4-BE49-F238E27FC236}">
                <a16:creationId xmlns:a16="http://schemas.microsoft.com/office/drawing/2014/main" id="{DD89825A-4080-B08F-4874-E5EA386B58BC}"/>
              </a:ext>
            </a:extLst>
          </p:cNvPr>
          <p:cNvSpPr txBox="1"/>
          <p:nvPr>
            <p:custDataLst>
              <p:tags r:id="rId8"/>
            </p:custDataLst>
          </p:nvPr>
        </p:nvSpPr>
        <p:spPr>
          <a:xfrm>
            <a:off x="514898" y="1094057"/>
            <a:ext cx="1766663" cy="1785104"/>
          </a:xfrm>
          <a:prstGeom prst="rect">
            <a:avLst/>
          </a:prstGeom>
          <a:noFill/>
        </p:spPr>
        <p:txBody>
          <a:bodyPr wrap="square">
            <a:spAutoFit/>
          </a:bodyPr>
          <a:lstStyle/>
          <a:p>
            <a:pPr algn="just"/>
            <a:r>
              <a:rPr lang="fr-CA" sz="1100" dirty="0">
                <a:solidFill>
                  <a:srgbClr val="272023"/>
                </a:solidFill>
                <a:latin typeface="Buenos Aires Book" pitchFamily="2" charset="77"/>
                <a:cs typeface="Times New Roman" panose="02020603050405020304" pitchFamily="18" charset="0"/>
              </a:rPr>
              <a:t>Alors que le choc initial de la pandémie est absorbé, la tendance structurelle du taux d’occupation sera déterminée par un </a:t>
            </a:r>
            <a:r>
              <a:rPr lang="fr-CA" sz="1100" b="1" dirty="0">
                <a:solidFill>
                  <a:srgbClr val="DB1045"/>
                </a:solidFill>
                <a:latin typeface="Buenos Aires Book" pitchFamily="2" charset="77"/>
                <a:cs typeface="Times New Roman" panose="02020603050405020304" pitchFamily="18" charset="0"/>
              </a:rPr>
              <a:t>ensemble de variables qui feront augmenter et réduire </a:t>
            </a:r>
            <a:r>
              <a:rPr lang="fr-CA" sz="1100" dirty="0">
                <a:solidFill>
                  <a:srgbClr val="272023"/>
                </a:solidFill>
                <a:latin typeface="Buenos Aires Book" pitchFamily="2" charset="77"/>
                <a:cs typeface="Times New Roman" panose="02020603050405020304" pitchFamily="18" charset="0"/>
              </a:rPr>
              <a:t>les besoins en espaces de travail par personne.</a:t>
            </a:r>
          </a:p>
        </p:txBody>
      </p:sp>
      <p:sp>
        <p:nvSpPr>
          <p:cNvPr id="19" name="TextBox 49">
            <a:extLst>
              <a:ext uri="{FF2B5EF4-FFF2-40B4-BE49-F238E27FC236}">
                <a16:creationId xmlns:a16="http://schemas.microsoft.com/office/drawing/2014/main" id="{E6F9E42B-C4E0-5EEB-0104-6BA455EE91FF}"/>
              </a:ext>
            </a:extLst>
          </p:cNvPr>
          <p:cNvSpPr txBox="1"/>
          <p:nvPr>
            <p:custDataLst>
              <p:tags r:id="rId9"/>
            </p:custDataLst>
          </p:nvPr>
        </p:nvSpPr>
        <p:spPr>
          <a:xfrm>
            <a:off x="1177854" y="3467081"/>
            <a:ext cx="4962147" cy="1107996"/>
          </a:xfrm>
          <a:prstGeom prst="rect">
            <a:avLst/>
          </a:prstGeom>
          <a:noFill/>
        </p:spPr>
        <p:txBody>
          <a:bodyPr wrap="square">
            <a:spAutoFit/>
          </a:bodyPr>
          <a:lstStyle/>
          <a:p>
            <a:pPr algn="just"/>
            <a:r>
              <a:rPr lang="fr-CA" sz="1100" dirty="0">
                <a:solidFill>
                  <a:srgbClr val="272023"/>
                </a:solidFill>
                <a:latin typeface="Buenos Aires Book" pitchFamily="2" charset="77"/>
                <a:ea typeface="Calibri" panose="020F0502020204030204" pitchFamily="34" charset="0"/>
                <a:cs typeface="Times New Roman" panose="02020603050405020304" pitchFamily="18" charset="0"/>
              </a:rPr>
              <a:t>On prévoit que ce </a:t>
            </a:r>
            <a:r>
              <a:rPr lang="fr-CA" sz="1100" b="1" dirty="0">
                <a:solidFill>
                  <a:srgbClr val="DB1045"/>
                </a:solidFill>
                <a:latin typeface="Buenos Aires Bold" pitchFamily="2" charset="77"/>
                <a:ea typeface="Calibri" panose="020F0502020204030204" pitchFamily="34" charset="0"/>
                <a:cs typeface="Times New Roman" panose="02020603050405020304" pitchFamily="18" charset="0"/>
              </a:rPr>
              <a:t>choc sera en partie atténué </a:t>
            </a:r>
            <a:r>
              <a:rPr lang="fr-CA" sz="1100" dirty="0">
                <a:solidFill>
                  <a:srgbClr val="272023"/>
                </a:solidFill>
                <a:latin typeface="Buenos Aires Book" pitchFamily="2" charset="77"/>
                <a:ea typeface="Calibri" panose="020F0502020204030204" pitchFamily="34" charset="0"/>
                <a:cs typeface="Times New Roman" panose="02020603050405020304" pitchFamily="18" charset="0"/>
              </a:rPr>
              <a:t>par des facteurs tels que la croissance de l’économie, qui se traduira par une croissance marquée d’entreprises établies au centre-ville et l’arrivée de nouveaux acteurs. En parallèle, on observe de nouvelles attentes qui se traduisent par un besoin de pieds carrés supérieur par personne, par exemple le besoin d’espaces collaboratifs et d’espaces de ressourcement individuel.</a:t>
            </a:r>
          </a:p>
        </p:txBody>
      </p:sp>
      <p:cxnSp>
        <p:nvCxnSpPr>
          <p:cNvPr id="20" name="Connecteur droit avec flèche 19">
            <a:extLst>
              <a:ext uri="{FF2B5EF4-FFF2-40B4-BE49-F238E27FC236}">
                <a16:creationId xmlns:a16="http://schemas.microsoft.com/office/drawing/2014/main" id="{9E45A64E-C906-4EEF-642B-FFACA1965F55}"/>
              </a:ext>
            </a:extLst>
          </p:cNvPr>
          <p:cNvCxnSpPr>
            <a:cxnSpLocks/>
          </p:cNvCxnSpPr>
          <p:nvPr/>
        </p:nvCxnSpPr>
        <p:spPr>
          <a:xfrm>
            <a:off x="2546420" y="1728985"/>
            <a:ext cx="142102" cy="156426"/>
          </a:xfrm>
          <a:prstGeom prst="straightConnector1">
            <a:avLst/>
          </a:prstGeom>
          <a:ln w="31750" cap="rnd">
            <a:solidFill>
              <a:srgbClr val="DB1045"/>
            </a:solidFill>
            <a:tailEnd type="arrow" w="med" len="sm"/>
          </a:ln>
        </p:spPr>
        <p:style>
          <a:lnRef idx="1">
            <a:schemeClr val="accent1"/>
          </a:lnRef>
          <a:fillRef idx="0">
            <a:schemeClr val="accent1"/>
          </a:fillRef>
          <a:effectRef idx="0">
            <a:schemeClr val="accent1"/>
          </a:effectRef>
          <a:fontRef idx="minor">
            <a:schemeClr val="tx1"/>
          </a:fontRef>
        </p:style>
      </p:cxnSp>
      <p:sp>
        <p:nvSpPr>
          <p:cNvPr id="21" name="TextBox 45">
            <a:extLst>
              <a:ext uri="{FF2B5EF4-FFF2-40B4-BE49-F238E27FC236}">
                <a16:creationId xmlns:a16="http://schemas.microsoft.com/office/drawing/2014/main" id="{1CA96C45-E6C0-CCD1-6E08-C998DBB07C3A}"/>
              </a:ext>
            </a:extLst>
          </p:cNvPr>
          <p:cNvSpPr txBox="1"/>
          <p:nvPr>
            <p:custDataLst>
              <p:tags r:id="rId10"/>
            </p:custDataLst>
          </p:nvPr>
        </p:nvSpPr>
        <p:spPr>
          <a:xfrm>
            <a:off x="2722528" y="1599449"/>
            <a:ext cx="1353210" cy="338554"/>
          </a:xfrm>
          <a:prstGeom prst="rect">
            <a:avLst/>
          </a:prstGeom>
          <a:noFill/>
        </p:spPr>
        <p:txBody>
          <a:bodyPr wrap="square">
            <a:spAutoFit/>
          </a:bodyPr>
          <a:lstStyle/>
          <a:p>
            <a:r>
              <a:rPr lang="fr-CA" sz="800" i="1" dirty="0">
                <a:solidFill>
                  <a:srgbClr val="272023"/>
                </a:solidFill>
                <a:latin typeface="Buenos Aires Thin" pitchFamily="2" charset="77"/>
                <a:cs typeface="Times New Roman" panose="02020603050405020304" pitchFamily="18" charset="0"/>
              </a:rPr>
              <a:t>Implantation du travail hybride à long terme</a:t>
            </a:r>
          </a:p>
        </p:txBody>
      </p:sp>
      <p:cxnSp>
        <p:nvCxnSpPr>
          <p:cNvPr id="22" name="Connecteur droit avec flèche 21">
            <a:extLst>
              <a:ext uri="{FF2B5EF4-FFF2-40B4-BE49-F238E27FC236}">
                <a16:creationId xmlns:a16="http://schemas.microsoft.com/office/drawing/2014/main" id="{A16DDD71-EE31-975E-86E7-7EB2D9FAA934}"/>
              </a:ext>
            </a:extLst>
          </p:cNvPr>
          <p:cNvCxnSpPr>
            <a:cxnSpLocks/>
          </p:cNvCxnSpPr>
          <p:nvPr/>
        </p:nvCxnSpPr>
        <p:spPr>
          <a:xfrm>
            <a:off x="2544576" y="2273312"/>
            <a:ext cx="142102" cy="156426"/>
          </a:xfrm>
          <a:prstGeom prst="straightConnector1">
            <a:avLst/>
          </a:prstGeom>
          <a:ln w="31750" cap="rnd">
            <a:solidFill>
              <a:srgbClr val="DB1045"/>
            </a:solidFill>
            <a:tailEnd type="arrow" w="med" len="sm"/>
          </a:ln>
        </p:spPr>
        <p:style>
          <a:lnRef idx="1">
            <a:schemeClr val="accent1"/>
          </a:lnRef>
          <a:fillRef idx="0">
            <a:schemeClr val="accent1"/>
          </a:fillRef>
          <a:effectRef idx="0">
            <a:schemeClr val="accent1"/>
          </a:effectRef>
          <a:fontRef idx="minor">
            <a:schemeClr val="tx1"/>
          </a:fontRef>
        </p:style>
      </p:cxnSp>
      <p:sp>
        <p:nvSpPr>
          <p:cNvPr id="23" name="TextBox 45">
            <a:extLst>
              <a:ext uri="{FF2B5EF4-FFF2-40B4-BE49-F238E27FC236}">
                <a16:creationId xmlns:a16="http://schemas.microsoft.com/office/drawing/2014/main" id="{C1100B02-B3FA-90CA-66BB-FB4736D33E3B}"/>
              </a:ext>
            </a:extLst>
          </p:cNvPr>
          <p:cNvSpPr txBox="1"/>
          <p:nvPr>
            <p:custDataLst>
              <p:tags r:id="rId11"/>
            </p:custDataLst>
          </p:nvPr>
        </p:nvSpPr>
        <p:spPr>
          <a:xfrm>
            <a:off x="2720683" y="2143776"/>
            <a:ext cx="1541749" cy="461665"/>
          </a:xfrm>
          <a:prstGeom prst="rect">
            <a:avLst/>
          </a:prstGeom>
          <a:noFill/>
        </p:spPr>
        <p:txBody>
          <a:bodyPr wrap="square">
            <a:spAutoFit/>
          </a:bodyPr>
          <a:lstStyle/>
          <a:p>
            <a:r>
              <a:rPr lang="fr-CA" sz="800" i="1" dirty="0">
                <a:solidFill>
                  <a:srgbClr val="272023"/>
                </a:solidFill>
                <a:latin typeface="Buenos Aires Thin" pitchFamily="2" charset="77"/>
                <a:cs typeface="Times New Roman" panose="02020603050405020304" pitchFamily="18" charset="0"/>
              </a:rPr>
              <a:t>Permanence du télétravail pour certaines fonctions </a:t>
            </a:r>
          </a:p>
          <a:p>
            <a:r>
              <a:rPr lang="fr-CA" sz="800" i="1" dirty="0">
                <a:solidFill>
                  <a:srgbClr val="272023"/>
                </a:solidFill>
                <a:latin typeface="Buenos Aires Thin" pitchFamily="2" charset="77"/>
                <a:cs typeface="Times New Roman" panose="02020603050405020304" pitchFamily="18" charset="0"/>
              </a:rPr>
              <a:t>de soutien</a:t>
            </a:r>
          </a:p>
        </p:txBody>
      </p:sp>
      <p:cxnSp>
        <p:nvCxnSpPr>
          <p:cNvPr id="24" name="Connecteur droit avec flèche 23">
            <a:extLst>
              <a:ext uri="{FF2B5EF4-FFF2-40B4-BE49-F238E27FC236}">
                <a16:creationId xmlns:a16="http://schemas.microsoft.com/office/drawing/2014/main" id="{65062FE1-4E0B-3D70-DA62-09A248A789F6}"/>
              </a:ext>
            </a:extLst>
          </p:cNvPr>
          <p:cNvCxnSpPr>
            <a:cxnSpLocks/>
          </p:cNvCxnSpPr>
          <p:nvPr/>
        </p:nvCxnSpPr>
        <p:spPr>
          <a:xfrm>
            <a:off x="2544575" y="2900845"/>
            <a:ext cx="142102" cy="156426"/>
          </a:xfrm>
          <a:prstGeom prst="straightConnector1">
            <a:avLst/>
          </a:prstGeom>
          <a:ln w="31750" cap="rnd">
            <a:solidFill>
              <a:srgbClr val="DB1045"/>
            </a:solidFill>
            <a:tailEnd type="arrow" w="med" len="sm"/>
          </a:ln>
        </p:spPr>
        <p:style>
          <a:lnRef idx="1">
            <a:schemeClr val="accent1"/>
          </a:lnRef>
          <a:fillRef idx="0">
            <a:schemeClr val="accent1"/>
          </a:fillRef>
          <a:effectRef idx="0">
            <a:schemeClr val="accent1"/>
          </a:effectRef>
          <a:fontRef idx="minor">
            <a:schemeClr val="tx1"/>
          </a:fontRef>
        </p:style>
      </p:cxnSp>
      <p:sp>
        <p:nvSpPr>
          <p:cNvPr id="25" name="TextBox 45">
            <a:extLst>
              <a:ext uri="{FF2B5EF4-FFF2-40B4-BE49-F238E27FC236}">
                <a16:creationId xmlns:a16="http://schemas.microsoft.com/office/drawing/2014/main" id="{24EC6EA3-5517-BA67-C6F9-9B5184E568A4}"/>
              </a:ext>
            </a:extLst>
          </p:cNvPr>
          <p:cNvSpPr txBox="1"/>
          <p:nvPr>
            <p:custDataLst>
              <p:tags r:id="rId12"/>
            </p:custDataLst>
          </p:nvPr>
        </p:nvSpPr>
        <p:spPr>
          <a:xfrm>
            <a:off x="2720683" y="2771309"/>
            <a:ext cx="1235936" cy="338554"/>
          </a:xfrm>
          <a:prstGeom prst="rect">
            <a:avLst/>
          </a:prstGeom>
          <a:noFill/>
        </p:spPr>
        <p:txBody>
          <a:bodyPr wrap="square">
            <a:spAutoFit/>
          </a:bodyPr>
          <a:lstStyle/>
          <a:p>
            <a:r>
              <a:rPr lang="fr-CA" sz="800" i="1" dirty="0">
                <a:solidFill>
                  <a:srgbClr val="272023"/>
                </a:solidFill>
                <a:latin typeface="Buenos Aires Thin" pitchFamily="2" charset="77"/>
                <a:cs typeface="Times New Roman" panose="02020603050405020304" pitchFamily="18" charset="0"/>
              </a:rPr>
              <a:t>Pressions pour réduire les coûts fixes</a:t>
            </a:r>
          </a:p>
        </p:txBody>
      </p:sp>
      <p:cxnSp>
        <p:nvCxnSpPr>
          <p:cNvPr id="28" name="Connecteur droit avec flèche 27">
            <a:extLst>
              <a:ext uri="{FF2B5EF4-FFF2-40B4-BE49-F238E27FC236}">
                <a16:creationId xmlns:a16="http://schemas.microsoft.com/office/drawing/2014/main" id="{96528583-BF26-9282-F654-F5C16878AEAD}"/>
              </a:ext>
            </a:extLst>
          </p:cNvPr>
          <p:cNvCxnSpPr>
            <a:cxnSpLocks/>
          </p:cNvCxnSpPr>
          <p:nvPr/>
        </p:nvCxnSpPr>
        <p:spPr>
          <a:xfrm flipV="1">
            <a:off x="4458456" y="1728985"/>
            <a:ext cx="142102" cy="133343"/>
          </a:xfrm>
          <a:prstGeom prst="straightConnector1">
            <a:avLst/>
          </a:prstGeom>
          <a:ln w="31750" cap="rnd">
            <a:solidFill>
              <a:srgbClr val="DB1045"/>
            </a:solidFill>
            <a:tailEnd type="arrow" w="med" len="sm"/>
          </a:ln>
        </p:spPr>
        <p:style>
          <a:lnRef idx="1">
            <a:schemeClr val="accent1"/>
          </a:lnRef>
          <a:fillRef idx="0">
            <a:schemeClr val="accent1"/>
          </a:fillRef>
          <a:effectRef idx="0">
            <a:schemeClr val="accent1"/>
          </a:effectRef>
          <a:fontRef idx="minor">
            <a:schemeClr val="tx1"/>
          </a:fontRef>
        </p:style>
      </p:cxnSp>
      <p:sp>
        <p:nvSpPr>
          <p:cNvPr id="29" name="TextBox 45">
            <a:extLst>
              <a:ext uri="{FF2B5EF4-FFF2-40B4-BE49-F238E27FC236}">
                <a16:creationId xmlns:a16="http://schemas.microsoft.com/office/drawing/2014/main" id="{2716D119-6299-1C26-B3A2-B949F46BC5D8}"/>
              </a:ext>
            </a:extLst>
          </p:cNvPr>
          <p:cNvSpPr txBox="1"/>
          <p:nvPr>
            <p:custDataLst>
              <p:tags r:id="rId13"/>
            </p:custDataLst>
          </p:nvPr>
        </p:nvSpPr>
        <p:spPr>
          <a:xfrm>
            <a:off x="4646994" y="1599449"/>
            <a:ext cx="1353209" cy="461665"/>
          </a:xfrm>
          <a:prstGeom prst="rect">
            <a:avLst/>
          </a:prstGeom>
          <a:noFill/>
        </p:spPr>
        <p:txBody>
          <a:bodyPr wrap="square">
            <a:spAutoFit/>
          </a:bodyPr>
          <a:lstStyle/>
          <a:p>
            <a:r>
              <a:rPr lang="fr-CA" sz="800" i="1" dirty="0">
                <a:solidFill>
                  <a:srgbClr val="272023"/>
                </a:solidFill>
                <a:latin typeface="Buenos Aires Thin" pitchFamily="2" charset="77"/>
                <a:cs typeface="Times New Roman" panose="02020603050405020304" pitchFamily="18" charset="0"/>
              </a:rPr>
              <a:t>Nouvelles normes de distanciation à la suite de la pandémie</a:t>
            </a:r>
          </a:p>
        </p:txBody>
      </p:sp>
      <p:sp>
        <p:nvSpPr>
          <p:cNvPr id="31" name="TextBox 45">
            <a:extLst>
              <a:ext uri="{FF2B5EF4-FFF2-40B4-BE49-F238E27FC236}">
                <a16:creationId xmlns:a16="http://schemas.microsoft.com/office/drawing/2014/main" id="{B3B0BCA3-DDF0-BADD-AF32-ABC9D3F9B6C2}"/>
              </a:ext>
            </a:extLst>
          </p:cNvPr>
          <p:cNvSpPr txBox="1"/>
          <p:nvPr>
            <p:custDataLst>
              <p:tags r:id="rId14"/>
            </p:custDataLst>
          </p:nvPr>
        </p:nvSpPr>
        <p:spPr>
          <a:xfrm>
            <a:off x="4684912" y="2206556"/>
            <a:ext cx="1215294" cy="338554"/>
          </a:xfrm>
          <a:prstGeom prst="rect">
            <a:avLst/>
          </a:prstGeom>
          <a:noFill/>
        </p:spPr>
        <p:txBody>
          <a:bodyPr wrap="square">
            <a:spAutoFit/>
          </a:bodyPr>
          <a:lstStyle/>
          <a:p>
            <a:r>
              <a:rPr lang="fr-CA" sz="800" i="1" dirty="0">
                <a:solidFill>
                  <a:srgbClr val="272023"/>
                </a:solidFill>
                <a:latin typeface="Buenos Aires Thin" pitchFamily="2" charset="77"/>
                <a:cs typeface="Times New Roman" panose="02020603050405020304" pitchFamily="18" charset="0"/>
              </a:rPr>
              <a:t>Nouvelles habitudes de collaboration </a:t>
            </a:r>
          </a:p>
        </p:txBody>
      </p:sp>
      <p:sp>
        <p:nvSpPr>
          <p:cNvPr id="33" name="TextBox 45">
            <a:extLst>
              <a:ext uri="{FF2B5EF4-FFF2-40B4-BE49-F238E27FC236}">
                <a16:creationId xmlns:a16="http://schemas.microsoft.com/office/drawing/2014/main" id="{9C81C0E0-8787-5A90-9780-E2CDEBED1585}"/>
              </a:ext>
            </a:extLst>
          </p:cNvPr>
          <p:cNvSpPr txBox="1"/>
          <p:nvPr>
            <p:custDataLst>
              <p:tags r:id="rId15"/>
            </p:custDataLst>
          </p:nvPr>
        </p:nvSpPr>
        <p:spPr>
          <a:xfrm>
            <a:off x="4684912" y="2771309"/>
            <a:ext cx="979781" cy="338554"/>
          </a:xfrm>
          <a:prstGeom prst="rect">
            <a:avLst/>
          </a:prstGeom>
          <a:noFill/>
        </p:spPr>
        <p:txBody>
          <a:bodyPr wrap="square">
            <a:spAutoFit/>
          </a:bodyPr>
          <a:lstStyle/>
          <a:p>
            <a:r>
              <a:rPr lang="fr-CA" sz="800" i="1" dirty="0">
                <a:solidFill>
                  <a:srgbClr val="272023"/>
                </a:solidFill>
                <a:latin typeface="Buenos Aires Thin" pitchFamily="2" charset="77"/>
                <a:cs typeface="Times New Roman" panose="02020603050405020304" pitchFamily="18" charset="0"/>
              </a:rPr>
              <a:t>Croissance des entreprises</a:t>
            </a:r>
          </a:p>
        </p:txBody>
      </p:sp>
      <p:cxnSp>
        <p:nvCxnSpPr>
          <p:cNvPr id="35" name="Connecteur droit avec flèche 34">
            <a:extLst>
              <a:ext uri="{FF2B5EF4-FFF2-40B4-BE49-F238E27FC236}">
                <a16:creationId xmlns:a16="http://schemas.microsoft.com/office/drawing/2014/main" id="{C7239DE9-4271-EBD7-F32D-281760E7CB37}"/>
              </a:ext>
            </a:extLst>
          </p:cNvPr>
          <p:cNvCxnSpPr>
            <a:cxnSpLocks/>
          </p:cNvCxnSpPr>
          <p:nvPr/>
        </p:nvCxnSpPr>
        <p:spPr>
          <a:xfrm flipV="1">
            <a:off x="4458456" y="2304050"/>
            <a:ext cx="142102" cy="133343"/>
          </a:xfrm>
          <a:prstGeom prst="straightConnector1">
            <a:avLst/>
          </a:prstGeom>
          <a:ln w="31750" cap="rnd">
            <a:solidFill>
              <a:srgbClr val="DB1045"/>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C95F97A5-972B-D685-4DE7-CDCC0259619B}"/>
              </a:ext>
            </a:extLst>
          </p:cNvPr>
          <p:cNvCxnSpPr>
            <a:cxnSpLocks/>
          </p:cNvCxnSpPr>
          <p:nvPr/>
        </p:nvCxnSpPr>
        <p:spPr>
          <a:xfrm flipV="1">
            <a:off x="4460680" y="2872752"/>
            <a:ext cx="142102" cy="133343"/>
          </a:xfrm>
          <a:prstGeom prst="straightConnector1">
            <a:avLst/>
          </a:prstGeom>
          <a:ln w="31750" cap="rnd">
            <a:solidFill>
              <a:srgbClr val="DB1045"/>
            </a:solidFill>
            <a:tailEnd type="arrow" w="med" len="sm"/>
          </a:ln>
        </p:spPr>
        <p:style>
          <a:lnRef idx="1">
            <a:schemeClr val="accent1"/>
          </a:lnRef>
          <a:fillRef idx="0">
            <a:schemeClr val="accent1"/>
          </a:fillRef>
          <a:effectRef idx="0">
            <a:schemeClr val="accent1"/>
          </a:effectRef>
          <a:fontRef idx="minor">
            <a:schemeClr val="tx1"/>
          </a:fontRef>
        </p:style>
      </p:cxnSp>
      <p:sp>
        <p:nvSpPr>
          <p:cNvPr id="37" name="TextBox 45">
            <a:extLst>
              <a:ext uri="{FF2B5EF4-FFF2-40B4-BE49-F238E27FC236}">
                <a16:creationId xmlns:a16="http://schemas.microsoft.com/office/drawing/2014/main" id="{47EEF7A3-C493-6012-BF4F-E80213AB6697}"/>
              </a:ext>
            </a:extLst>
          </p:cNvPr>
          <p:cNvSpPr txBox="1"/>
          <p:nvPr>
            <p:custDataLst>
              <p:tags r:id="rId16"/>
            </p:custDataLst>
          </p:nvPr>
        </p:nvSpPr>
        <p:spPr>
          <a:xfrm>
            <a:off x="2429099" y="1154231"/>
            <a:ext cx="1496966" cy="369332"/>
          </a:xfrm>
          <a:prstGeom prst="rect">
            <a:avLst/>
          </a:prstGeom>
          <a:noFill/>
        </p:spPr>
        <p:txBody>
          <a:bodyPr wrap="square">
            <a:spAutoFit/>
          </a:bodyPr>
          <a:lstStyle/>
          <a:p>
            <a:r>
              <a:rPr lang="fr-CA" sz="900" b="1" i="1">
                <a:solidFill>
                  <a:srgbClr val="DB1045"/>
                </a:solidFill>
                <a:latin typeface="Buenos Aires Bold Italic" pitchFamily="2" charset="77"/>
                <a:cs typeface="Times New Roman" panose="02020603050405020304" pitchFamily="18" charset="0"/>
              </a:rPr>
              <a:t>Variables de réduction de l’espace</a:t>
            </a:r>
          </a:p>
        </p:txBody>
      </p:sp>
      <p:sp>
        <p:nvSpPr>
          <p:cNvPr id="38" name="TextBox 45">
            <a:extLst>
              <a:ext uri="{FF2B5EF4-FFF2-40B4-BE49-F238E27FC236}">
                <a16:creationId xmlns:a16="http://schemas.microsoft.com/office/drawing/2014/main" id="{9448695D-E345-05F7-B57E-ED94967D5212}"/>
              </a:ext>
            </a:extLst>
          </p:cNvPr>
          <p:cNvSpPr txBox="1"/>
          <p:nvPr>
            <p:custDataLst>
              <p:tags r:id="rId17"/>
            </p:custDataLst>
          </p:nvPr>
        </p:nvSpPr>
        <p:spPr>
          <a:xfrm>
            <a:off x="4387244" y="1152534"/>
            <a:ext cx="1766663" cy="369332"/>
          </a:xfrm>
          <a:prstGeom prst="rect">
            <a:avLst/>
          </a:prstGeom>
          <a:noFill/>
        </p:spPr>
        <p:txBody>
          <a:bodyPr wrap="square">
            <a:spAutoFit/>
          </a:bodyPr>
          <a:lstStyle/>
          <a:p>
            <a:r>
              <a:rPr lang="fr-CA" sz="900" b="1" i="1">
                <a:solidFill>
                  <a:srgbClr val="DB1045"/>
                </a:solidFill>
                <a:latin typeface="Buenos Aires Bold Italic" pitchFamily="2" charset="77"/>
                <a:cs typeface="Times New Roman" panose="02020603050405020304" pitchFamily="18" charset="0"/>
              </a:rPr>
              <a:t>Variables d’augmentation de l’espace</a:t>
            </a:r>
          </a:p>
        </p:txBody>
      </p:sp>
    </p:spTree>
    <p:extLst>
      <p:ext uri="{BB962C8B-B14F-4D97-AF65-F5344CB8AC3E}">
        <p14:creationId xmlns:p14="http://schemas.microsoft.com/office/powerpoint/2010/main" val="3248042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5">
            <a:extLst>
              <a:ext uri="{FF2B5EF4-FFF2-40B4-BE49-F238E27FC236}">
                <a16:creationId xmlns:a16="http://schemas.microsoft.com/office/drawing/2014/main" id="{6940976E-4E44-B123-B3F6-1648CEA01DB7}"/>
              </a:ext>
            </a:extLst>
          </p:cNvPr>
          <p:cNvSpPr txBox="1"/>
          <p:nvPr>
            <p:custDataLst>
              <p:tags r:id="rId1"/>
            </p:custDataLst>
          </p:nvPr>
        </p:nvSpPr>
        <p:spPr>
          <a:xfrm>
            <a:off x="484410" y="1261620"/>
            <a:ext cx="5779865" cy="340350"/>
          </a:xfrm>
          <a:prstGeom prst="rect">
            <a:avLst/>
          </a:prstGeom>
          <a:noFill/>
        </p:spPr>
        <p:txBody>
          <a:bodyPr wrap="square" rtlCol="0">
            <a:spAutoFit/>
          </a:bodyPr>
          <a:lstStyle/>
          <a:p>
            <a:pPr>
              <a:lnSpc>
                <a:spcPct val="80000"/>
              </a:lnSpc>
            </a:pPr>
            <a:r>
              <a:rPr lang="fr-CA" sz="2000" b="1">
                <a:solidFill>
                  <a:srgbClr val="DB1045"/>
                </a:solidFill>
                <a:latin typeface="Buenos Aires Bold" pitchFamily="2" charset="77"/>
              </a:rPr>
              <a:t>Échos et principaux constats</a:t>
            </a:r>
          </a:p>
        </p:txBody>
      </p:sp>
      <p:grpSp>
        <p:nvGrpSpPr>
          <p:cNvPr id="3" name="Group 2">
            <a:extLst>
              <a:ext uri="{FF2B5EF4-FFF2-40B4-BE49-F238E27FC236}">
                <a16:creationId xmlns:a16="http://schemas.microsoft.com/office/drawing/2014/main" id="{740C201C-6F4F-09BB-3117-8FF5798D8CDF}"/>
              </a:ext>
            </a:extLst>
          </p:cNvPr>
          <p:cNvGrpSpPr/>
          <p:nvPr>
            <p:custDataLst>
              <p:tags r:id="rId2"/>
            </p:custDataLst>
          </p:nvPr>
        </p:nvGrpSpPr>
        <p:grpSpPr>
          <a:xfrm>
            <a:off x="576263" y="969075"/>
            <a:ext cx="228600" cy="245703"/>
            <a:chOff x="143533" y="1035852"/>
            <a:chExt cx="422220" cy="453808"/>
          </a:xfrm>
        </p:grpSpPr>
        <p:sp>
          <p:nvSpPr>
            <p:cNvPr id="2" name="Oval 1">
              <a:extLst>
                <a:ext uri="{FF2B5EF4-FFF2-40B4-BE49-F238E27FC236}">
                  <a16:creationId xmlns:a16="http://schemas.microsoft.com/office/drawing/2014/main" id="{CDF86F81-AF94-3431-C91C-5131ADDE2689}"/>
                </a:ext>
              </a:extLst>
            </p:cNvPr>
            <p:cNvSpPr/>
            <p:nvPr/>
          </p:nvSpPr>
          <p:spPr>
            <a:xfrm>
              <a:off x="143533" y="1035852"/>
              <a:ext cx="422220" cy="422220"/>
            </a:xfrm>
            <a:prstGeom prst="ellipse">
              <a:avLst/>
            </a:prstGeom>
            <a:solidFill>
              <a:srgbClr val="DB1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oneTexte 5">
              <a:extLst>
                <a:ext uri="{FF2B5EF4-FFF2-40B4-BE49-F238E27FC236}">
                  <a16:creationId xmlns:a16="http://schemas.microsoft.com/office/drawing/2014/main" id="{A9CD42E2-BCB5-8B03-97EB-306789204A55}"/>
                </a:ext>
              </a:extLst>
            </p:cNvPr>
            <p:cNvSpPr txBox="1"/>
            <p:nvPr/>
          </p:nvSpPr>
          <p:spPr>
            <a:xfrm>
              <a:off x="143533" y="1090083"/>
              <a:ext cx="420414" cy="399577"/>
            </a:xfrm>
            <a:prstGeom prst="rect">
              <a:avLst/>
            </a:prstGeom>
            <a:noFill/>
          </p:spPr>
          <p:txBody>
            <a:bodyPr wrap="square" rtlCol="0">
              <a:spAutoFit/>
            </a:bodyPr>
            <a:lstStyle/>
            <a:p>
              <a:pPr algn="ctr">
                <a:lnSpc>
                  <a:spcPct val="80000"/>
                </a:lnSpc>
              </a:pPr>
              <a:r>
                <a:rPr lang="fr-CA" sz="1000" b="1">
                  <a:solidFill>
                    <a:schemeClr val="bg1"/>
                  </a:solidFill>
                  <a:latin typeface="Buenos Aires Bold" pitchFamily="2" charset="77"/>
                </a:rPr>
                <a:t>2</a:t>
              </a:r>
            </a:p>
          </p:txBody>
        </p:sp>
      </p:grpSp>
      <p:pic>
        <p:nvPicPr>
          <p:cNvPr id="12" name="Picture 11" descr="A group of people sitting in a room with a large screen&#10;&#10;Description automatically generated with low confidence">
            <a:extLst>
              <a:ext uri="{FF2B5EF4-FFF2-40B4-BE49-F238E27FC236}">
                <a16:creationId xmlns:a16="http://schemas.microsoft.com/office/drawing/2014/main" id="{7349C685-27DB-96F0-9FB7-133E52338BF0}"/>
              </a:ext>
            </a:extLst>
          </p:cNvPr>
          <p:cNvPicPr>
            <a:picLocks noChangeAspect="1"/>
          </p:cNvPicPr>
          <p:nvPr>
            <p:custDataLst>
              <p:tags r:id="rId3"/>
            </p:custDataLst>
          </p:nvPr>
        </p:nvPicPr>
        <p:blipFill rotWithShape="1">
          <a:blip r:embed="rId12" cstate="screen">
            <a:extLst>
              <a:ext uri="{28A0092B-C50C-407E-A947-70E740481C1C}">
                <a14:useLocalDpi xmlns:a14="http://schemas.microsoft.com/office/drawing/2010/main"/>
              </a:ext>
            </a:extLst>
          </a:blip>
          <a:srcRect/>
          <a:stretch/>
        </p:blipFill>
        <p:spPr>
          <a:xfrm>
            <a:off x="582931" y="1804286"/>
            <a:ext cx="5474970" cy="2513056"/>
          </a:xfrm>
          <a:prstGeom prst="rect">
            <a:avLst/>
          </a:prstGeom>
        </p:spPr>
      </p:pic>
      <p:sp>
        <p:nvSpPr>
          <p:cNvPr id="16" name="TextBox 15">
            <a:extLst>
              <a:ext uri="{FF2B5EF4-FFF2-40B4-BE49-F238E27FC236}">
                <a16:creationId xmlns:a16="http://schemas.microsoft.com/office/drawing/2014/main" id="{8E2B6BB7-8BD4-167C-5FA8-101EAB80E11A}"/>
              </a:ext>
            </a:extLst>
          </p:cNvPr>
          <p:cNvSpPr txBox="1"/>
          <p:nvPr>
            <p:custDataLst>
              <p:tags r:id="rId4"/>
            </p:custDataLst>
          </p:nvPr>
        </p:nvSpPr>
        <p:spPr>
          <a:xfrm>
            <a:off x="533670" y="4579062"/>
            <a:ext cx="5573491" cy="1785104"/>
          </a:xfrm>
          <a:prstGeom prst="rect">
            <a:avLst/>
          </a:prstGeom>
          <a:noFill/>
        </p:spPr>
        <p:txBody>
          <a:bodyPr wrap="square">
            <a:spAutoFit/>
          </a:bodyPr>
          <a:lstStyle/>
          <a:p>
            <a:pPr algn="just"/>
            <a:r>
              <a:rPr lang="fr-CA" sz="1100" dirty="0">
                <a:solidFill>
                  <a:srgbClr val="272023"/>
                </a:solidFill>
                <a:latin typeface="Buenos Aires Book" pitchFamily="2" charset="77"/>
                <a:ea typeface="Calibri" panose="020F0502020204030204" pitchFamily="34" charset="0"/>
                <a:cs typeface="Times New Roman" panose="02020603050405020304" pitchFamily="18" charset="0"/>
              </a:rPr>
              <a:t>Les discussions et les réflexions de l’atelier se sont articulées à différents niveaux, pour d’abord définir des besoins et des attentes du personnel et des entreprises concernant les espaces à bureaux qu’elles occupent.</a:t>
            </a:r>
          </a:p>
          <a:p>
            <a:pPr algn="just"/>
            <a:endParaRPr lang="fr-CA" sz="1100" dirty="0">
              <a:solidFill>
                <a:srgbClr val="272023"/>
              </a:solidFill>
              <a:latin typeface="Buenos Aires Book" pitchFamily="2" charset="77"/>
              <a:ea typeface="Calibri" panose="020F0502020204030204" pitchFamily="34" charset="0"/>
              <a:cs typeface="Times New Roman" panose="02020603050405020304" pitchFamily="18" charset="0"/>
            </a:endParaRPr>
          </a:p>
          <a:p>
            <a:pPr algn="just"/>
            <a:r>
              <a:rPr lang="fr-CA" sz="1100" dirty="0">
                <a:solidFill>
                  <a:srgbClr val="272023"/>
                </a:solidFill>
                <a:latin typeface="Buenos Aires Book" pitchFamily="2" charset="77"/>
                <a:ea typeface="Calibri" panose="020F0502020204030204" pitchFamily="34" charset="0"/>
                <a:cs typeface="Times New Roman" panose="02020603050405020304" pitchFamily="18" charset="0"/>
              </a:rPr>
              <a:t>Les besoins et les attentes ont ensuite été classés par échelle de responsabilité à l’aide de la question suivante : Qui – l’entreprise, les acteurs de l’environnement d’affaires ou la Ville – peut contribuer à trouver des solutions pour chacun des besoins définis?</a:t>
            </a:r>
          </a:p>
          <a:p>
            <a:pPr algn="just"/>
            <a:endParaRPr lang="fr-CA" sz="1100" dirty="0">
              <a:solidFill>
                <a:srgbClr val="272023"/>
              </a:solidFill>
              <a:latin typeface="Buenos Aires Book" pitchFamily="2" charset="77"/>
              <a:ea typeface="Calibri" panose="020F0502020204030204" pitchFamily="34" charset="0"/>
              <a:cs typeface="Times New Roman" panose="02020603050405020304" pitchFamily="18" charset="0"/>
            </a:endParaRPr>
          </a:p>
          <a:p>
            <a:pPr algn="just"/>
            <a:r>
              <a:rPr lang="fr-CA" sz="1100" dirty="0">
                <a:solidFill>
                  <a:srgbClr val="272023"/>
                </a:solidFill>
                <a:latin typeface="Buenos Aires Book" pitchFamily="2" charset="77"/>
                <a:ea typeface="Calibri" panose="020F0502020204030204" pitchFamily="34" charset="0"/>
                <a:cs typeface="Times New Roman" panose="02020603050405020304" pitchFamily="18" charset="0"/>
              </a:rPr>
              <a:t>Enfin, des pistes de solutions et des modèles innovants ont été discutés et réfléchis pour chacune des trois échelles d’intervention.</a:t>
            </a:r>
          </a:p>
        </p:txBody>
      </p:sp>
      <p:pic>
        <p:nvPicPr>
          <p:cNvPr id="7" name="Image 6">
            <a:extLst>
              <a:ext uri="{FF2B5EF4-FFF2-40B4-BE49-F238E27FC236}">
                <a16:creationId xmlns:a16="http://schemas.microsoft.com/office/drawing/2014/main" id="{57DA9485-CA03-B342-A034-A3E2B14686E5}"/>
              </a:ext>
            </a:extLst>
          </p:cNvPr>
          <p:cNvPicPr>
            <a:picLocks noChangeAspect="1"/>
          </p:cNvPicPr>
          <p:nvPr>
            <p:custDataLst>
              <p:tags r:id="rId5"/>
            </p:custDataLst>
          </p:nvPr>
        </p:nvPicPr>
        <p:blipFill>
          <a:blip r:embed="rId13" cstate="screen">
            <a:extLst>
              <a:ext uri="{28A0092B-C50C-407E-A947-70E740481C1C}">
                <a14:useLocalDpi xmlns:a14="http://schemas.microsoft.com/office/drawing/2010/main"/>
              </a:ext>
            </a:extLst>
          </a:blip>
          <a:stretch>
            <a:fillRect/>
          </a:stretch>
        </p:blipFill>
        <p:spPr>
          <a:xfrm>
            <a:off x="533670" y="6688455"/>
            <a:ext cx="2653830" cy="1565208"/>
          </a:xfrm>
          <a:prstGeom prst="rect">
            <a:avLst/>
          </a:prstGeom>
        </p:spPr>
      </p:pic>
      <p:sp>
        <p:nvSpPr>
          <p:cNvPr id="14" name="TextBox 15">
            <a:extLst>
              <a:ext uri="{FF2B5EF4-FFF2-40B4-BE49-F238E27FC236}">
                <a16:creationId xmlns:a16="http://schemas.microsoft.com/office/drawing/2014/main" id="{D4E303B9-DCDB-E649-8F72-4FFC31B48282}"/>
              </a:ext>
            </a:extLst>
          </p:cNvPr>
          <p:cNvSpPr txBox="1"/>
          <p:nvPr>
            <p:custDataLst>
              <p:tags r:id="rId6"/>
            </p:custDataLst>
          </p:nvPr>
        </p:nvSpPr>
        <p:spPr>
          <a:xfrm>
            <a:off x="3320415" y="6778561"/>
            <a:ext cx="3044385" cy="1277273"/>
          </a:xfrm>
          <a:prstGeom prst="rect">
            <a:avLst/>
          </a:prstGeom>
          <a:noFill/>
        </p:spPr>
        <p:txBody>
          <a:bodyPr wrap="square">
            <a:spAutoFit/>
          </a:bodyPr>
          <a:lstStyle/>
          <a:p>
            <a:r>
              <a:rPr lang="fr-CA" sz="700" i="1" dirty="0">
                <a:solidFill>
                  <a:srgbClr val="272023"/>
                </a:solidFill>
                <a:latin typeface="Buenos Aires Light Italic" pitchFamily="2" charset="77"/>
                <a:ea typeface="Calibri" panose="020F0502020204030204" pitchFamily="34" charset="0"/>
                <a:cs typeface="Times New Roman" panose="02020603050405020304" pitchFamily="18" charset="0"/>
              </a:rPr>
              <a:t>La </a:t>
            </a:r>
            <a:r>
              <a:rPr lang="fr-CA" sz="700" b="1" i="1" dirty="0">
                <a:solidFill>
                  <a:srgbClr val="C2043B"/>
                </a:solidFill>
                <a:latin typeface="Buenos Aires SemBd" pitchFamily="2" charset="77"/>
                <a:ea typeface="Calibri" panose="020F0502020204030204" pitchFamily="34" charset="0"/>
                <a:cs typeface="Times New Roman" panose="02020603050405020304" pitchFamily="18" charset="0"/>
              </a:rPr>
              <a:t>Ville de Montréal </a:t>
            </a:r>
            <a:r>
              <a:rPr lang="fr-CA" sz="700" i="1" dirty="0">
                <a:solidFill>
                  <a:srgbClr val="272023"/>
                </a:solidFill>
                <a:latin typeface="Buenos Aires Light Italic" pitchFamily="2" charset="77"/>
                <a:ea typeface="Calibri" panose="020F0502020204030204" pitchFamily="34" charset="0"/>
                <a:cs typeface="Times New Roman" panose="02020603050405020304" pitchFamily="18" charset="0"/>
              </a:rPr>
              <a:t>participe activement au développement économique par des mesures d’appui et un soutien aux différentes parties prenantes.  </a:t>
            </a:r>
          </a:p>
          <a:p>
            <a:endParaRPr lang="fr-CA" sz="700" i="1" dirty="0">
              <a:solidFill>
                <a:srgbClr val="272023"/>
              </a:solidFill>
              <a:latin typeface="Buenos Aires Light Italic" pitchFamily="2" charset="77"/>
              <a:ea typeface="Calibri" panose="020F0502020204030204" pitchFamily="34" charset="0"/>
              <a:cs typeface="Times New Roman" panose="02020603050405020304" pitchFamily="18" charset="0"/>
            </a:endParaRPr>
          </a:p>
          <a:p>
            <a:r>
              <a:rPr lang="fr-CA" sz="700" i="1" dirty="0">
                <a:solidFill>
                  <a:srgbClr val="272023"/>
                </a:solidFill>
                <a:latin typeface="Buenos Aires Light Italic" pitchFamily="2" charset="77"/>
                <a:ea typeface="Calibri" panose="020F0502020204030204" pitchFamily="34" charset="0"/>
                <a:cs typeface="Times New Roman" panose="02020603050405020304" pitchFamily="18" charset="0"/>
              </a:rPr>
              <a:t>L’</a:t>
            </a:r>
            <a:r>
              <a:rPr lang="fr-CA" sz="700" b="1" i="1" dirty="0">
                <a:solidFill>
                  <a:srgbClr val="BD6F85"/>
                </a:solidFill>
                <a:latin typeface="Buenos Aires SemBd" pitchFamily="2" charset="77"/>
                <a:ea typeface="Calibri" panose="020F0502020204030204" pitchFamily="34" charset="0"/>
                <a:cs typeface="Times New Roman" panose="02020603050405020304" pitchFamily="18" charset="0"/>
              </a:rPr>
              <a:t>environnement d’affaires </a:t>
            </a:r>
            <a:r>
              <a:rPr lang="fr-CA" sz="700" i="1" dirty="0">
                <a:solidFill>
                  <a:srgbClr val="272023"/>
                </a:solidFill>
                <a:latin typeface="Buenos Aires Light Italic" pitchFamily="2" charset="77"/>
                <a:ea typeface="Calibri" panose="020F0502020204030204" pitchFamily="34" charset="0"/>
                <a:cs typeface="Times New Roman" panose="02020603050405020304" pitchFamily="18" charset="0"/>
              </a:rPr>
              <a:t>inclut les propriétaires d’immeubles commerciaux et leurs actions quant aux services offerts aux locataires, en plus du potentiel de synergie entre entreprises d’une même industrie ou d’un même secteur géographique.</a:t>
            </a:r>
          </a:p>
          <a:p>
            <a:endParaRPr lang="fr-CA" sz="700" i="1" dirty="0">
              <a:solidFill>
                <a:srgbClr val="272023"/>
              </a:solidFill>
              <a:latin typeface="Buenos Aires Light Italic" pitchFamily="2" charset="77"/>
              <a:ea typeface="Calibri" panose="020F0502020204030204" pitchFamily="34" charset="0"/>
              <a:cs typeface="Times New Roman" panose="02020603050405020304" pitchFamily="18" charset="0"/>
            </a:endParaRPr>
          </a:p>
          <a:p>
            <a:r>
              <a:rPr lang="fr-CA" sz="700" i="1" dirty="0">
                <a:solidFill>
                  <a:srgbClr val="272023"/>
                </a:solidFill>
                <a:latin typeface="Buenos Aires Light Italic" pitchFamily="2" charset="77"/>
                <a:ea typeface="Calibri" panose="020F0502020204030204" pitchFamily="34" charset="0"/>
                <a:cs typeface="Times New Roman" panose="02020603050405020304" pitchFamily="18" charset="0"/>
              </a:rPr>
              <a:t>L’</a:t>
            </a:r>
            <a:r>
              <a:rPr lang="fr-CA" sz="700" b="1" i="1" dirty="0">
                <a:solidFill>
                  <a:srgbClr val="7F0826"/>
                </a:solidFill>
                <a:latin typeface="Buenos Aires SemBd" pitchFamily="2" charset="77"/>
                <a:ea typeface="Calibri" panose="020F0502020204030204" pitchFamily="34" charset="0"/>
                <a:cs typeface="Times New Roman" panose="02020603050405020304" pitchFamily="18" charset="0"/>
              </a:rPr>
              <a:t>entreprise</a:t>
            </a:r>
            <a:r>
              <a:rPr lang="fr-CA" sz="700" i="1" dirty="0">
                <a:solidFill>
                  <a:srgbClr val="272023"/>
                </a:solidFill>
                <a:latin typeface="Buenos Aires Light Italic" pitchFamily="2" charset="77"/>
                <a:ea typeface="Calibri" panose="020F0502020204030204" pitchFamily="34" charset="0"/>
                <a:cs typeface="Times New Roman" panose="02020603050405020304" pitchFamily="18" charset="0"/>
              </a:rPr>
              <a:t> a des besoins, mais aussi la responsabilité </a:t>
            </a:r>
          </a:p>
          <a:p>
            <a:r>
              <a:rPr lang="fr-CA" sz="700" i="1" dirty="0">
                <a:solidFill>
                  <a:srgbClr val="272023"/>
                </a:solidFill>
                <a:latin typeface="Buenos Aires Light Italic" pitchFamily="2" charset="77"/>
                <a:ea typeface="Calibri" panose="020F0502020204030204" pitchFamily="34" charset="0"/>
                <a:cs typeface="Times New Roman" panose="02020603050405020304" pitchFamily="18" charset="0"/>
              </a:rPr>
              <a:t>d’offrir un cadre convivial et invitant à ses équipes.</a:t>
            </a:r>
          </a:p>
          <a:p>
            <a:endParaRPr lang="fr-CA" sz="700" i="1" dirty="0">
              <a:solidFill>
                <a:srgbClr val="272023"/>
              </a:solidFill>
              <a:latin typeface="Buenos Aires Light Italic" pitchFamily="2" charset="77"/>
              <a:ea typeface="Calibri" panose="020F0502020204030204" pitchFamily="34" charset="0"/>
              <a:cs typeface="Times New Roman" panose="02020603050405020304" pitchFamily="18" charset="0"/>
            </a:endParaRPr>
          </a:p>
        </p:txBody>
      </p:sp>
      <p:cxnSp>
        <p:nvCxnSpPr>
          <p:cNvPr id="5" name="Connecteur droit 4">
            <a:extLst>
              <a:ext uri="{FF2B5EF4-FFF2-40B4-BE49-F238E27FC236}">
                <a16:creationId xmlns:a16="http://schemas.microsoft.com/office/drawing/2014/main" id="{05EA167B-A286-8048-AC78-714278A6A2FC}"/>
              </a:ext>
            </a:extLst>
          </p:cNvPr>
          <p:cNvCxnSpPr>
            <a:cxnSpLocks/>
          </p:cNvCxnSpPr>
          <p:nvPr>
            <p:custDataLst>
              <p:tags r:id="rId7"/>
            </p:custDataLst>
          </p:nvPr>
        </p:nvCxnSpPr>
        <p:spPr>
          <a:xfrm>
            <a:off x="2289600" y="6988869"/>
            <a:ext cx="972000" cy="0"/>
          </a:xfrm>
          <a:prstGeom prst="line">
            <a:avLst/>
          </a:prstGeom>
          <a:ln w="9525">
            <a:solidFill>
              <a:srgbClr val="C2043B"/>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8E93D241-4DE5-2347-8666-9DA556AD55C7}"/>
              </a:ext>
            </a:extLst>
          </p:cNvPr>
          <p:cNvCxnSpPr>
            <a:cxnSpLocks/>
          </p:cNvCxnSpPr>
          <p:nvPr>
            <p:custDataLst>
              <p:tags r:id="rId8"/>
            </p:custDataLst>
          </p:nvPr>
        </p:nvCxnSpPr>
        <p:spPr>
          <a:xfrm>
            <a:off x="2426400" y="7471058"/>
            <a:ext cx="835200" cy="0"/>
          </a:xfrm>
          <a:prstGeom prst="line">
            <a:avLst/>
          </a:prstGeom>
          <a:ln w="9525">
            <a:solidFill>
              <a:srgbClr val="F2CED9"/>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B9A4CB28-B3ED-C048-B276-A3B18B03FCC2}"/>
              </a:ext>
            </a:extLst>
          </p:cNvPr>
          <p:cNvCxnSpPr>
            <a:cxnSpLocks/>
          </p:cNvCxnSpPr>
          <p:nvPr>
            <p:custDataLst>
              <p:tags r:id="rId9"/>
            </p:custDataLst>
          </p:nvPr>
        </p:nvCxnSpPr>
        <p:spPr>
          <a:xfrm>
            <a:off x="2289600" y="7855268"/>
            <a:ext cx="972000" cy="0"/>
          </a:xfrm>
          <a:prstGeom prst="line">
            <a:avLst/>
          </a:prstGeom>
          <a:ln w="9525">
            <a:solidFill>
              <a:srgbClr val="BD6F85"/>
            </a:solidFill>
          </a:ln>
        </p:spPr>
        <p:style>
          <a:lnRef idx="1">
            <a:schemeClr val="accent1"/>
          </a:lnRef>
          <a:fillRef idx="0">
            <a:schemeClr val="accent1"/>
          </a:fillRef>
          <a:effectRef idx="0">
            <a:schemeClr val="accent1"/>
          </a:effectRef>
          <a:fontRef idx="minor">
            <a:schemeClr val="tx1"/>
          </a:fontRef>
        </p:style>
      </p:cxnSp>
      <p:sp>
        <p:nvSpPr>
          <p:cNvPr id="13" name="TextBox 15">
            <a:extLst>
              <a:ext uri="{FF2B5EF4-FFF2-40B4-BE49-F238E27FC236}">
                <a16:creationId xmlns:a16="http://schemas.microsoft.com/office/drawing/2014/main" id="{C5851F0D-53D7-B14D-AB7E-9418E4465E6D}"/>
              </a:ext>
            </a:extLst>
          </p:cNvPr>
          <p:cNvSpPr txBox="1"/>
          <p:nvPr>
            <p:custDataLst>
              <p:tags r:id="rId10"/>
            </p:custDataLst>
          </p:nvPr>
        </p:nvSpPr>
        <p:spPr>
          <a:xfrm>
            <a:off x="1374669" y="8208620"/>
            <a:ext cx="914931" cy="200055"/>
          </a:xfrm>
          <a:prstGeom prst="rect">
            <a:avLst/>
          </a:prstGeom>
          <a:noFill/>
        </p:spPr>
        <p:txBody>
          <a:bodyPr wrap="square">
            <a:spAutoFit/>
          </a:bodyPr>
          <a:lstStyle/>
          <a:p>
            <a:pPr algn="ctr"/>
            <a:r>
              <a:rPr lang="fr-CA" sz="700" b="1">
                <a:solidFill>
                  <a:srgbClr val="7F0826"/>
                </a:solidFill>
                <a:latin typeface="Montserrat" pitchFamily="2" charset="77"/>
                <a:ea typeface="Calibri" panose="020F0502020204030204" pitchFamily="34" charset="0"/>
                <a:cs typeface="Times New Roman" panose="02020603050405020304" pitchFamily="18" charset="0"/>
              </a:rPr>
              <a:t>PERSONNEL</a:t>
            </a:r>
          </a:p>
        </p:txBody>
      </p:sp>
    </p:spTree>
    <p:extLst>
      <p:ext uri="{BB962C8B-B14F-4D97-AF65-F5344CB8AC3E}">
        <p14:creationId xmlns:p14="http://schemas.microsoft.com/office/powerpoint/2010/main" val="1319766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B095AEE-5E65-6CB8-EBCA-6A87E79232D6}"/>
              </a:ext>
            </a:extLst>
          </p:cNvPr>
          <p:cNvSpPr txBox="1"/>
          <p:nvPr>
            <p:custDataLst>
              <p:tags r:id="rId1"/>
            </p:custDataLst>
          </p:nvPr>
        </p:nvSpPr>
        <p:spPr>
          <a:xfrm>
            <a:off x="503072" y="1106539"/>
            <a:ext cx="1804706" cy="1384995"/>
          </a:xfrm>
          <a:prstGeom prst="rect">
            <a:avLst/>
          </a:prstGeom>
          <a:noFill/>
        </p:spPr>
        <p:txBody>
          <a:bodyPr wrap="square">
            <a:spAutoFit/>
          </a:bodyPr>
          <a:lstStyle/>
          <a:p>
            <a:pPr algn="just"/>
            <a:r>
              <a:rPr lang="fr-CA" sz="1400" b="1" dirty="0">
                <a:solidFill>
                  <a:srgbClr val="272023"/>
                </a:solidFill>
                <a:latin typeface="Buenos Aires Bold" pitchFamily="2" charset="77"/>
                <a:ea typeface="Calibri" panose="020F0502020204030204" pitchFamily="34" charset="0"/>
                <a:cs typeface="Times New Roman" panose="02020603050405020304" pitchFamily="18" charset="0"/>
              </a:rPr>
              <a:t>Les constats liés aux besoins et aux attentes du personnel et de l’entreprise se segmentent en </a:t>
            </a:r>
            <a:r>
              <a:rPr lang="fr-CA" sz="1400" b="1" dirty="0">
                <a:solidFill>
                  <a:srgbClr val="DB1045"/>
                </a:solidFill>
                <a:latin typeface="Buenos Aires Bold" pitchFamily="2" charset="77"/>
                <a:cs typeface="Arial" panose="020B0604020202020204" pitchFamily="34" charset="0"/>
              </a:rPr>
              <a:t>six catégories </a:t>
            </a:r>
            <a:r>
              <a:rPr lang="fr-CA" sz="1400" b="1" dirty="0">
                <a:solidFill>
                  <a:srgbClr val="272023"/>
                </a:solidFill>
                <a:latin typeface="Buenos Aires Bold" pitchFamily="2" charset="77"/>
                <a:ea typeface="Calibri" panose="020F0502020204030204" pitchFamily="34" charset="0"/>
                <a:cs typeface="Times New Roman" panose="02020603050405020304" pitchFamily="18" charset="0"/>
              </a:rPr>
              <a:t>distinctes.</a:t>
            </a:r>
          </a:p>
        </p:txBody>
      </p:sp>
      <p:sp>
        <p:nvSpPr>
          <p:cNvPr id="15" name="TextBox 14">
            <a:extLst>
              <a:ext uri="{FF2B5EF4-FFF2-40B4-BE49-F238E27FC236}">
                <a16:creationId xmlns:a16="http://schemas.microsoft.com/office/drawing/2014/main" id="{A031E552-3DF9-FBA9-91F7-7919C44CBF2D}"/>
              </a:ext>
            </a:extLst>
          </p:cNvPr>
          <p:cNvSpPr txBox="1"/>
          <p:nvPr>
            <p:custDataLst>
              <p:tags r:id="rId2"/>
            </p:custDataLst>
          </p:nvPr>
        </p:nvSpPr>
        <p:spPr>
          <a:xfrm>
            <a:off x="503072" y="3377578"/>
            <a:ext cx="5388845" cy="5228354"/>
          </a:xfrm>
          <a:prstGeom prst="rect">
            <a:avLst/>
          </a:prstGeom>
          <a:noFill/>
        </p:spPr>
        <p:txBody>
          <a:bodyPr wrap="square">
            <a:spAutoFit/>
          </a:bodyPr>
          <a:lstStyle/>
          <a:p>
            <a:r>
              <a:rPr lang="fr-CA" sz="900" dirty="0">
                <a:solidFill>
                  <a:srgbClr val="DB1045"/>
                </a:solidFill>
                <a:latin typeface="Buenos Aires Thin" pitchFamily="2" charset="77"/>
                <a:cs typeface="Arial" panose="020B0604020202020204" pitchFamily="34" charset="0"/>
              </a:rPr>
              <a:t>CATÉGORIE 1</a:t>
            </a:r>
            <a:br>
              <a:rPr lang="fr-CA" sz="1100" dirty="0">
                <a:solidFill>
                  <a:srgbClr val="C2043B"/>
                </a:solidFill>
                <a:latin typeface="Montserrat Light" pitchFamily="2" charset="77"/>
                <a:ea typeface="Calibri" panose="020F0502020204030204" pitchFamily="34" charset="0"/>
                <a:cs typeface="Arial" panose="020B0604020202020204" pitchFamily="34" charset="0"/>
              </a:rPr>
            </a:br>
            <a:r>
              <a:rPr lang="fr-CA" sz="1200" b="1" dirty="0">
                <a:solidFill>
                  <a:srgbClr val="DB1045"/>
                </a:solidFill>
                <a:latin typeface="Buenos Aires Bold" pitchFamily="2" charset="77"/>
                <a:cs typeface="Arial" panose="020B0604020202020204" pitchFamily="34" charset="0"/>
              </a:rPr>
              <a:t>Bien-être du personnel</a:t>
            </a:r>
          </a:p>
          <a:p>
            <a:pPr lvl="1">
              <a:lnSpc>
                <a:spcPct val="114000"/>
              </a:lnSpc>
            </a:pPr>
            <a:br>
              <a:rPr lang="fr-CA" sz="800" dirty="0">
                <a:solidFill>
                  <a:srgbClr val="C2043B"/>
                </a:solidFill>
                <a:latin typeface="Montserrat Light" pitchFamily="2" charset="77"/>
                <a:ea typeface="Calibri" panose="020F0502020204030204" pitchFamily="34" charset="0"/>
                <a:cs typeface="Arial" panose="020B0604020202020204" pitchFamily="34" charset="0"/>
              </a:rPr>
            </a:br>
            <a:r>
              <a:rPr lang="fr-CA" sz="800" dirty="0">
                <a:solidFill>
                  <a:srgbClr val="272023"/>
                </a:solidFill>
                <a:latin typeface="Buenos Aires Book" pitchFamily="2" charset="77"/>
                <a:cs typeface="Times New Roman" panose="02020603050405020304" pitchFamily="18" charset="0"/>
              </a:rPr>
              <a:t>Pouvoir s’appuyer sur un horaire et des politiques de télétravail flexibles et prévisibles </a:t>
            </a:r>
          </a:p>
          <a:p>
            <a:pPr lvl="1">
              <a:lnSpc>
                <a:spcPct val="114000"/>
              </a:lnSpc>
            </a:pPr>
            <a:r>
              <a:rPr lang="fr-CA" sz="800" dirty="0">
                <a:solidFill>
                  <a:srgbClr val="272023"/>
                </a:solidFill>
                <a:latin typeface="Buenos Aires Book" pitchFamily="2" charset="77"/>
                <a:cs typeface="Times New Roman" panose="02020603050405020304" pitchFamily="18" charset="0"/>
              </a:rPr>
              <a:t>Valoriser les principes WELL sur les plans du bien-être psychologique et de l’activité physique </a:t>
            </a:r>
          </a:p>
          <a:p>
            <a:pPr lvl="1">
              <a:lnSpc>
                <a:spcPct val="114000"/>
              </a:lnSpc>
            </a:pPr>
            <a:r>
              <a:rPr lang="fr-CA" sz="800" dirty="0">
                <a:solidFill>
                  <a:srgbClr val="272023"/>
                </a:solidFill>
                <a:latin typeface="Buenos Aires Book" pitchFamily="2" charset="77"/>
                <a:cs typeface="Times New Roman" panose="02020603050405020304" pitchFamily="18" charset="0"/>
              </a:rPr>
              <a:t>Avoir accès à une panoplie de services sur place (p. ex., garderies, cafés et commerces) </a:t>
            </a:r>
          </a:p>
          <a:p>
            <a:pPr lvl="1">
              <a:lnSpc>
                <a:spcPct val="114000"/>
              </a:lnSpc>
            </a:pPr>
            <a:r>
              <a:rPr lang="fr-CA" sz="800" dirty="0">
                <a:solidFill>
                  <a:srgbClr val="272023"/>
                </a:solidFill>
                <a:latin typeface="Buenos Aires Book" pitchFamily="2" charset="77"/>
                <a:cs typeface="Times New Roman" panose="02020603050405020304" pitchFamily="18" charset="0"/>
              </a:rPr>
              <a:t>Profiter d’infrastructures sportives et de vestiaires sur place </a:t>
            </a:r>
          </a:p>
          <a:p>
            <a:pPr lvl="1">
              <a:lnSpc>
                <a:spcPct val="114000"/>
              </a:lnSpc>
            </a:pPr>
            <a:r>
              <a:rPr lang="fr-CA" sz="800" dirty="0">
                <a:solidFill>
                  <a:srgbClr val="272023"/>
                </a:solidFill>
                <a:latin typeface="Buenos Aires Book" pitchFamily="2" charset="77"/>
                <a:cs typeface="Times New Roman" panose="02020603050405020304" pitchFamily="18" charset="0"/>
              </a:rPr>
              <a:t>Bénéficier d’un espace distinct pour le repos</a:t>
            </a:r>
          </a:p>
          <a:p>
            <a:pPr lvl="1">
              <a:lnSpc>
                <a:spcPct val="114000"/>
              </a:lnSpc>
            </a:pPr>
            <a:r>
              <a:rPr lang="fr-CA" sz="800" dirty="0">
                <a:solidFill>
                  <a:srgbClr val="272023"/>
                </a:solidFill>
                <a:latin typeface="Buenos Aires Book" pitchFamily="2" charset="77"/>
                <a:cs typeface="Times New Roman" panose="02020603050405020304" pitchFamily="18" charset="0"/>
              </a:rPr>
              <a:t>Soutenir le droit à la déconnexion et favoriser l’équilibre travail-vie personnelle 	</a:t>
            </a:r>
          </a:p>
          <a:p>
            <a:pPr lvl="1">
              <a:lnSpc>
                <a:spcPct val="114000"/>
              </a:lnSpc>
            </a:pPr>
            <a:r>
              <a:rPr lang="fr-CA" sz="800" dirty="0">
                <a:solidFill>
                  <a:srgbClr val="272023"/>
                </a:solidFill>
                <a:latin typeface="Buenos Aires Book" pitchFamily="2" charset="77"/>
                <a:cs typeface="Times New Roman" panose="02020603050405020304" pitchFamily="18" charset="0"/>
              </a:rPr>
              <a:t>Favoriser la stabilité et la loyauté du personnel </a:t>
            </a:r>
          </a:p>
          <a:p>
            <a:endParaRPr lang="fr-CA" sz="800" dirty="0">
              <a:solidFill>
                <a:srgbClr val="272023"/>
              </a:solidFill>
              <a:latin typeface="Montserrat" pitchFamily="2" charset="77"/>
              <a:ea typeface="Calibri" panose="020F0502020204030204" pitchFamily="34" charset="0"/>
              <a:cs typeface="Times New Roman" panose="02020603050405020304" pitchFamily="18" charset="0"/>
            </a:endParaRPr>
          </a:p>
          <a:p>
            <a:r>
              <a:rPr lang="fr-CA" sz="900" dirty="0">
                <a:solidFill>
                  <a:srgbClr val="DB1045"/>
                </a:solidFill>
                <a:latin typeface="Buenos Aires Thin" pitchFamily="2" charset="77"/>
                <a:cs typeface="Arial" panose="020B0604020202020204" pitchFamily="34" charset="0"/>
              </a:rPr>
              <a:t>CATÉGORIE 2</a:t>
            </a:r>
            <a:br>
              <a:rPr lang="fr-CA" sz="1050" dirty="0">
                <a:solidFill>
                  <a:srgbClr val="DB1045"/>
                </a:solidFill>
                <a:latin typeface="Montserrat Light" pitchFamily="2" charset="77"/>
                <a:ea typeface="Calibri" panose="020F0502020204030204" pitchFamily="34" charset="0"/>
                <a:cs typeface="Arial" panose="020B0604020202020204" pitchFamily="34" charset="0"/>
              </a:rPr>
            </a:br>
            <a:r>
              <a:rPr lang="fr-CA" sz="1200" b="1" dirty="0">
                <a:solidFill>
                  <a:srgbClr val="DB1045"/>
                </a:solidFill>
                <a:latin typeface="Buenos Aires Bold" pitchFamily="2" charset="77"/>
                <a:cs typeface="Arial" panose="020B0604020202020204" pitchFamily="34" charset="0"/>
              </a:rPr>
              <a:t>Espaces productifs, efficaces et rentables</a:t>
            </a:r>
          </a:p>
          <a:p>
            <a:pPr lvl="1">
              <a:lnSpc>
                <a:spcPct val="114000"/>
              </a:lnSpc>
            </a:pPr>
            <a:br>
              <a:rPr lang="fr-CA" sz="800" dirty="0">
                <a:solidFill>
                  <a:srgbClr val="C2043B"/>
                </a:solidFill>
                <a:latin typeface="Montserrat Light" pitchFamily="2" charset="77"/>
                <a:ea typeface="Calibri" panose="020F0502020204030204" pitchFamily="34" charset="0"/>
                <a:cs typeface="Arial" panose="020B0604020202020204" pitchFamily="34" charset="0"/>
              </a:rPr>
            </a:br>
            <a:r>
              <a:rPr lang="fr-CA" sz="800" dirty="0">
                <a:solidFill>
                  <a:srgbClr val="272023"/>
                </a:solidFill>
                <a:latin typeface="Buenos Aires Book" pitchFamily="2" charset="77"/>
                <a:cs typeface="Times New Roman" panose="02020603050405020304" pitchFamily="18" charset="0"/>
              </a:rPr>
              <a:t>Valoriser les principes WELL</a:t>
            </a:r>
          </a:p>
          <a:p>
            <a:pPr lvl="1">
              <a:lnSpc>
                <a:spcPct val="114000"/>
              </a:lnSpc>
            </a:pPr>
            <a:r>
              <a:rPr lang="fr-CA" sz="800" dirty="0">
                <a:solidFill>
                  <a:srgbClr val="272023"/>
                </a:solidFill>
                <a:latin typeface="Buenos Aires Book" pitchFamily="2" charset="77"/>
                <a:cs typeface="Times New Roman" panose="02020603050405020304" pitchFamily="18" charset="0"/>
              </a:rPr>
              <a:t>Optimiser les espaces pour les rendre multifonctionnels et modulables</a:t>
            </a:r>
          </a:p>
          <a:p>
            <a:pPr lvl="1">
              <a:lnSpc>
                <a:spcPct val="114000"/>
              </a:lnSpc>
            </a:pPr>
            <a:r>
              <a:rPr lang="fr-CA" sz="800" dirty="0">
                <a:solidFill>
                  <a:srgbClr val="272023"/>
                </a:solidFill>
                <a:latin typeface="Buenos Aires Book" pitchFamily="2" charset="77"/>
                <a:cs typeface="Times New Roman" panose="02020603050405020304" pitchFamily="18" charset="0"/>
              </a:rPr>
              <a:t>Profiter d’une ambiance de travail agréable et conviviale </a:t>
            </a:r>
          </a:p>
          <a:p>
            <a:pPr lvl="1">
              <a:lnSpc>
                <a:spcPct val="114000"/>
              </a:lnSpc>
            </a:pPr>
            <a:r>
              <a:rPr lang="fr-CA" sz="800" dirty="0">
                <a:solidFill>
                  <a:srgbClr val="272023"/>
                </a:solidFill>
                <a:latin typeface="Buenos Aires Book" pitchFamily="2" charset="77"/>
                <a:cs typeface="Times New Roman" panose="02020603050405020304" pitchFamily="18" charset="0"/>
              </a:rPr>
              <a:t>Profiter d’un milieu tranquille et bien insonorisé</a:t>
            </a:r>
          </a:p>
          <a:p>
            <a:pPr lvl="1">
              <a:lnSpc>
                <a:spcPct val="114000"/>
              </a:lnSpc>
            </a:pPr>
            <a:r>
              <a:rPr lang="fr-CA" sz="800" dirty="0">
                <a:solidFill>
                  <a:srgbClr val="272023"/>
                </a:solidFill>
                <a:latin typeface="Buenos Aires Book" pitchFamily="2" charset="77"/>
                <a:cs typeface="Times New Roman" panose="02020603050405020304" pitchFamily="18" charset="0"/>
              </a:rPr>
              <a:t>Procurer des technologies et des équipements adaptés au contexte actuel </a:t>
            </a:r>
          </a:p>
          <a:p>
            <a:pPr lvl="1">
              <a:lnSpc>
                <a:spcPct val="114000"/>
              </a:lnSpc>
            </a:pPr>
            <a:r>
              <a:rPr lang="fr-CA" sz="800" dirty="0">
                <a:solidFill>
                  <a:srgbClr val="272023"/>
                </a:solidFill>
                <a:latin typeface="Buenos Aires Book" pitchFamily="2" charset="77"/>
                <a:cs typeface="Times New Roman" panose="02020603050405020304" pitchFamily="18" charset="0"/>
              </a:rPr>
              <a:t>Rendre disponibles des espaces de travail partagés pour les collaborations externes</a:t>
            </a:r>
          </a:p>
          <a:p>
            <a:pPr lvl="1">
              <a:lnSpc>
                <a:spcPct val="114000"/>
              </a:lnSpc>
            </a:pPr>
            <a:r>
              <a:rPr lang="fr-CA" sz="800" dirty="0">
                <a:solidFill>
                  <a:srgbClr val="272023"/>
                </a:solidFill>
                <a:latin typeface="Buenos Aires Book" pitchFamily="2" charset="77"/>
                <a:cs typeface="Times New Roman" panose="02020603050405020304" pitchFamily="18" charset="0"/>
              </a:rPr>
              <a:t>Améliorer la productivité du personnel</a:t>
            </a:r>
          </a:p>
          <a:p>
            <a:pPr lvl="1">
              <a:lnSpc>
                <a:spcPct val="114000"/>
              </a:lnSpc>
            </a:pPr>
            <a:r>
              <a:rPr lang="fr-CA" sz="800" dirty="0">
                <a:solidFill>
                  <a:srgbClr val="272023"/>
                </a:solidFill>
                <a:latin typeface="Buenos Aires Book" pitchFamily="2" charset="77"/>
                <a:cs typeface="Times New Roman" panose="02020603050405020304" pitchFamily="18" charset="0"/>
              </a:rPr>
              <a:t>Réaliser des économies sur le loyer </a:t>
            </a:r>
          </a:p>
          <a:p>
            <a:pPr lvl="1">
              <a:lnSpc>
                <a:spcPct val="114000"/>
              </a:lnSpc>
            </a:pPr>
            <a:r>
              <a:rPr lang="fr-CA" sz="800" dirty="0">
                <a:solidFill>
                  <a:srgbClr val="272023"/>
                </a:solidFill>
                <a:latin typeface="Buenos Aires Book" pitchFamily="2" charset="77"/>
                <a:cs typeface="Times New Roman" panose="02020603050405020304" pitchFamily="18" charset="0"/>
              </a:rPr>
              <a:t>Accéder facilement aux offres de transport </a:t>
            </a:r>
          </a:p>
          <a:p>
            <a:endParaRPr lang="fr-CA" sz="800" dirty="0">
              <a:solidFill>
                <a:srgbClr val="272023"/>
              </a:solidFill>
              <a:latin typeface="Montserrat" pitchFamily="2" charset="77"/>
              <a:ea typeface="Calibri" panose="020F0502020204030204" pitchFamily="34" charset="0"/>
              <a:cs typeface="Times New Roman" panose="02020603050405020304" pitchFamily="18" charset="0"/>
            </a:endParaRPr>
          </a:p>
          <a:p>
            <a:r>
              <a:rPr lang="fr-CA" sz="900" dirty="0">
                <a:solidFill>
                  <a:srgbClr val="DB1045"/>
                </a:solidFill>
                <a:latin typeface="Buenos Aires Thin" pitchFamily="2" charset="77"/>
                <a:cs typeface="Arial" panose="020B0604020202020204" pitchFamily="34" charset="0"/>
              </a:rPr>
              <a:t>CATÉGORIE 3</a:t>
            </a:r>
            <a:br>
              <a:rPr lang="fr-CA" sz="1000" dirty="0">
                <a:solidFill>
                  <a:srgbClr val="DB1045"/>
                </a:solidFill>
                <a:latin typeface="Montserrat Light" pitchFamily="2" charset="77"/>
                <a:ea typeface="Calibri" panose="020F0502020204030204" pitchFamily="34" charset="0"/>
                <a:cs typeface="Arial" panose="020B0604020202020204" pitchFamily="34" charset="0"/>
              </a:rPr>
            </a:br>
            <a:r>
              <a:rPr lang="fr-CA" sz="1200" b="1" dirty="0">
                <a:solidFill>
                  <a:srgbClr val="DB1045"/>
                </a:solidFill>
                <a:latin typeface="Buenos Aires Bold" pitchFamily="2" charset="77"/>
                <a:cs typeface="Arial" panose="020B0604020202020204" pitchFamily="34" charset="0"/>
              </a:rPr>
              <a:t>Échanges, partage et collaboration</a:t>
            </a:r>
          </a:p>
          <a:p>
            <a:pPr lvl="1">
              <a:lnSpc>
                <a:spcPct val="114000"/>
              </a:lnSpc>
            </a:pPr>
            <a:br>
              <a:rPr lang="fr-CA" sz="800" dirty="0">
                <a:solidFill>
                  <a:srgbClr val="C2043B"/>
                </a:solidFill>
                <a:latin typeface="Montserrat Light" pitchFamily="2" charset="77"/>
                <a:ea typeface="Calibri" panose="020F0502020204030204" pitchFamily="34" charset="0"/>
                <a:cs typeface="Arial" panose="020B0604020202020204" pitchFamily="34" charset="0"/>
              </a:rPr>
            </a:br>
            <a:r>
              <a:rPr lang="fr-CA" sz="800" dirty="0">
                <a:solidFill>
                  <a:srgbClr val="272023"/>
                </a:solidFill>
                <a:latin typeface="Buenos Aires Book" pitchFamily="2" charset="77"/>
                <a:cs typeface="Times New Roman" panose="02020603050405020304" pitchFamily="18" charset="0"/>
              </a:rPr>
              <a:t>Créer de nouvelles aires communes propices à la collaboration </a:t>
            </a:r>
          </a:p>
          <a:p>
            <a:pPr lvl="1">
              <a:lnSpc>
                <a:spcPct val="114000"/>
              </a:lnSpc>
            </a:pPr>
            <a:r>
              <a:rPr lang="fr-CA" sz="800" dirty="0">
                <a:solidFill>
                  <a:srgbClr val="272023"/>
                </a:solidFill>
                <a:latin typeface="Buenos Aires Book" pitchFamily="2" charset="77"/>
                <a:cs typeface="Times New Roman" panose="02020603050405020304" pitchFamily="18" charset="0"/>
              </a:rPr>
              <a:t>Valoriser le contact humain</a:t>
            </a:r>
          </a:p>
          <a:p>
            <a:pPr lvl="1">
              <a:lnSpc>
                <a:spcPct val="114000"/>
              </a:lnSpc>
            </a:pPr>
            <a:r>
              <a:rPr lang="fr-CA" sz="800" dirty="0">
                <a:solidFill>
                  <a:srgbClr val="272023"/>
                </a:solidFill>
                <a:latin typeface="Buenos Aires Book" pitchFamily="2" charset="77"/>
                <a:cs typeface="Times New Roman" panose="02020603050405020304" pitchFamily="18" charset="0"/>
              </a:rPr>
              <a:t>Stimuler les initiatives de mentorat et de jumelage</a:t>
            </a:r>
          </a:p>
          <a:p>
            <a:pPr lvl="1">
              <a:lnSpc>
                <a:spcPct val="114000"/>
              </a:lnSpc>
            </a:pPr>
            <a:r>
              <a:rPr lang="fr-CA" sz="800" dirty="0">
                <a:solidFill>
                  <a:srgbClr val="272023"/>
                </a:solidFill>
                <a:latin typeface="Buenos Aires Book" pitchFamily="2" charset="77"/>
                <a:cs typeface="Times New Roman" panose="02020603050405020304" pitchFamily="18" charset="0"/>
              </a:rPr>
              <a:t>Favoriser la transmission intergénérationnelle des connaissances et du savoir-faire</a:t>
            </a:r>
          </a:p>
          <a:p>
            <a:pPr lvl="1">
              <a:lnSpc>
                <a:spcPct val="114000"/>
              </a:lnSpc>
            </a:pPr>
            <a:r>
              <a:rPr lang="fr-CA" sz="800" dirty="0">
                <a:solidFill>
                  <a:srgbClr val="272023"/>
                </a:solidFill>
                <a:latin typeface="Buenos Aires Book" pitchFamily="2" charset="77"/>
                <a:cs typeface="Times New Roman" panose="02020603050405020304" pitchFamily="18" charset="0"/>
              </a:rPr>
              <a:t>Prévoir des périodes d’échange de type « Lunch &amp; </a:t>
            </a:r>
            <a:r>
              <a:rPr lang="fr-CA" sz="800" dirty="0" err="1">
                <a:solidFill>
                  <a:srgbClr val="272023"/>
                </a:solidFill>
                <a:latin typeface="Buenos Aires Book" pitchFamily="2" charset="77"/>
                <a:cs typeface="Times New Roman" panose="02020603050405020304" pitchFamily="18" charset="0"/>
              </a:rPr>
              <a:t>Learn</a:t>
            </a:r>
            <a:r>
              <a:rPr lang="fr-CA" sz="800" dirty="0">
                <a:solidFill>
                  <a:srgbClr val="272023"/>
                </a:solidFill>
                <a:latin typeface="Buenos Aires Book" pitchFamily="2" charset="77"/>
                <a:cs typeface="Times New Roman" panose="02020603050405020304" pitchFamily="18" charset="0"/>
              </a:rPr>
              <a:t> » </a:t>
            </a:r>
          </a:p>
          <a:p>
            <a:pPr lvl="1">
              <a:lnSpc>
                <a:spcPct val="114000"/>
              </a:lnSpc>
            </a:pPr>
            <a:r>
              <a:rPr lang="fr-CA" sz="800" dirty="0">
                <a:solidFill>
                  <a:srgbClr val="272023"/>
                </a:solidFill>
                <a:latin typeface="Buenos Aires Book" pitchFamily="2" charset="77"/>
                <a:cs typeface="Times New Roman" panose="02020603050405020304" pitchFamily="18" charset="0"/>
              </a:rPr>
              <a:t>Planifier des journées d’équipe </a:t>
            </a:r>
          </a:p>
          <a:p>
            <a:pPr lvl="1">
              <a:lnSpc>
                <a:spcPct val="114000"/>
              </a:lnSpc>
            </a:pPr>
            <a:r>
              <a:rPr lang="fr-CA" sz="800" dirty="0">
                <a:solidFill>
                  <a:srgbClr val="272023"/>
                </a:solidFill>
                <a:latin typeface="Buenos Aires Book" pitchFamily="2" charset="77"/>
                <a:cs typeface="Times New Roman" panose="02020603050405020304" pitchFamily="18" charset="0"/>
              </a:rPr>
              <a:t>Permettre des échanges axés sur les passions et les loisirs, autres que le travail </a:t>
            </a:r>
          </a:p>
          <a:p>
            <a:pPr lvl="1">
              <a:lnSpc>
                <a:spcPct val="114000"/>
              </a:lnSpc>
            </a:pPr>
            <a:r>
              <a:rPr lang="fr-CA" sz="800" dirty="0">
                <a:solidFill>
                  <a:srgbClr val="272023"/>
                </a:solidFill>
                <a:latin typeface="Buenos Aires Book" pitchFamily="2" charset="77"/>
                <a:cs typeface="Times New Roman" panose="02020603050405020304" pitchFamily="18" charset="0"/>
              </a:rPr>
              <a:t>Organiser plus d’activités de groupe (5 à 7, activités de cohésion d’équipe) </a:t>
            </a:r>
          </a:p>
        </p:txBody>
      </p:sp>
      <p:sp>
        <p:nvSpPr>
          <p:cNvPr id="19" name="TextBox 18">
            <a:extLst>
              <a:ext uri="{FF2B5EF4-FFF2-40B4-BE49-F238E27FC236}">
                <a16:creationId xmlns:a16="http://schemas.microsoft.com/office/drawing/2014/main" id="{95C7A3D2-1E2D-F684-73DF-C8CAD0AF566A}"/>
              </a:ext>
            </a:extLst>
          </p:cNvPr>
          <p:cNvSpPr txBox="1"/>
          <p:nvPr>
            <p:custDataLst>
              <p:tags r:id="rId3"/>
            </p:custDataLst>
          </p:nvPr>
        </p:nvSpPr>
        <p:spPr>
          <a:xfrm>
            <a:off x="3657268" y="3151306"/>
            <a:ext cx="1161233" cy="200055"/>
          </a:xfrm>
          <a:prstGeom prst="rect">
            <a:avLst/>
          </a:prstGeom>
          <a:noFill/>
        </p:spPr>
        <p:txBody>
          <a:bodyPr wrap="square">
            <a:spAutoFit/>
          </a:bodyPr>
          <a:lstStyle/>
          <a:p>
            <a:r>
              <a:rPr lang="fr-CA" sz="700" i="1">
                <a:latin typeface="Buenos Aires Thin" pitchFamily="2" charset="77"/>
                <a:ea typeface="Calibri" panose="020F0502020204030204" pitchFamily="34" charset="0"/>
                <a:cs typeface="Arial" panose="020B0604020202020204" pitchFamily="34" charset="0"/>
              </a:rPr>
              <a:t>Besoins du personnel</a:t>
            </a:r>
          </a:p>
        </p:txBody>
      </p:sp>
      <p:sp>
        <p:nvSpPr>
          <p:cNvPr id="20" name="TextBox 19">
            <a:extLst>
              <a:ext uri="{FF2B5EF4-FFF2-40B4-BE49-F238E27FC236}">
                <a16:creationId xmlns:a16="http://schemas.microsoft.com/office/drawing/2014/main" id="{B6B3DCED-E248-4DD0-DF63-EAEB1D88DCAC}"/>
              </a:ext>
            </a:extLst>
          </p:cNvPr>
          <p:cNvSpPr txBox="1"/>
          <p:nvPr>
            <p:custDataLst>
              <p:tags r:id="rId4"/>
            </p:custDataLst>
          </p:nvPr>
        </p:nvSpPr>
        <p:spPr>
          <a:xfrm>
            <a:off x="5129548" y="3145444"/>
            <a:ext cx="1273095" cy="202587"/>
          </a:xfrm>
          <a:prstGeom prst="rect">
            <a:avLst/>
          </a:prstGeom>
          <a:noFill/>
        </p:spPr>
        <p:txBody>
          <a:bodyPr wrap="square">
            <a:spAutoFit/>
          </a:bodyPr>
          <a:lstStyle/>
          <a:p>
            <a:r>
              <a:rPr lang="fr-CA" sz="700" i="1">
                <a:latin typeface="Buenos Aires Thin" pitchFamily="2" charset="77"/>
                <a:ea typeface="Calibri" panose="020F0502020204030204" pitchFamily="34" charset="0"/>
                <a:cs typeface="Arial" panose="020B0604020202020204" pitchFamily="34" charset="0"/>
              </a:rPr>
              <a:t>Besoins de l’entreprise</a:t>
            </a:r>
          </a:p>
        </p:txBody>
      </p:sp>
      <p:pic>
        <p:nvPicPr>
          <p:cNvPr id="26" name="Picture 25" descr="Icon&#10;&#10;Description automatically generated">
            <a:extLst>
              <a:ext uri="{FF2B5EF4-FFF2-40B4-BE49-F238E27FC236}">
                <a16:creationId xmlns:a16="http://schemas.microsoft.com/office/drawing/2014/main" id="{3FD1E482-D045-8281-4493-775A85008713}"/>
              </a:ext>
            </a:extLst>
          </p:cNvPr>
          <p:cNvPicPr>
            <a:picLocks noChangeAspect="1"/>
          </p:cNvPicPr>
          <p:nvPr>
            <p:custDataLst>
              <p:tags r:id="rId5"/>
            </p:custDataLst>
          </p:nvPr>
        </p:nvPicPr>
        <p:blipFill>
          <a:blip r:embed="rId45" cstate="screen">
            <a:extLst>
              <a:ext uri="{28A0092B-C50C-407E-A947-70E740481C1C}">
                <a14:useLocalDpi xmlns:a14="http://schemas.microsoft.com/office/drawing/2010/main"/>
              </a:ext>
            </a:extLst>
          </a:blip>
          <a:stretch>
            <a:fillRect/>
          </a:stretch>
        </p:blipFill>
        <p:spPr>
          <a:xfrm>
            <a:off x="3417889" y="3090397"/>
            <a:ext cx="287181" cy="287181"/>
          </a:xfrm>
          <a:prstGeom prst="rect">
            <a:avLst/>
          </a:prstGeom>
        </p:spPr>
      </p:pic>
      <p:pic>
        <p:nvPicPr>
          <p:cNvPr id="30" name="Picture 29" descr="Icon&#10;&#10;Description automatically generated">
            <a:extLst>
              <a:ext uri="{FF2B5EF4-FFF2-40B4-BE49-F238E27FC236}">
                <a16:creationId xmlns:a16="http://schemas.microsoft.com/office/drawing/2014/main" id="{0ED021DF-FBC5-53B0-9D9B-47EB1700C733}"/>
              </a:ext>
            </a:extLst>
          </p:cNvPr>
          <p:cNvPicPr>
            <a:picLocks noChangeAspect="1"/>
          </p:cNvPicPr>
          <p:nvPr>
            <p:custDataLst>
              <p:tags r:id="rId6"/>
            </p:custDataLst>
          </p:nvPr>
        </p:nvPicPr>
        <p:blipFill>
          <a:blip r:embed="rId46" cstate="screen">
            <a:extLst>
              <a:ext uri="{28A0092B-C50C-407E-A947-70E740481C1C}">
                <a14:useLocalDpi xmlns:a14="http://schemas.microsoft.com/office/drawing/2010/main"/>
              </a:ext>
            </a:extLst>
          </a:blip>
          <a:stretch>
            <a:fillRect/>
          </a:stretch>
        </p:blipFill>
        <p:spPr>
          <a:xfrm>
            <a:off x="4886365" y="3083309"/>
            <a:ext cx="287181" cy="287181"/>
          </a:xfrm>
          <a:prstGeom prst="rect">
            <a:avLst/>
          </a:prstGeom>
        </p:spPr>
      </p:pic>
      <p:pic>
        <p:nvPicPr>
          <p:cNvPr id="22" name="Picture 21" descr="A group of people sitting around a table&#10;&#10;Description automatically generated">
            <a:extLst>
              <a:ext uri="{FF2B5EF4-FFF2-40B4-BE49-F238E27FC236}">
                <a16:creationId xmlns:a16="http://schemas.microsoft.com/office/drawing/2014/main" id="{772DC003-5BFC-4305-CD6C-45C90AE6CB31}"/>
              </a:ext>
            </a:extLst>
          </p:cNvPr>
          <p:cNvPicPr>
            <a:picLocks noChangeAspect="1"/>
          </p:cNvPicPr>
          <p:nvPr>
            <p:custDataLst>
              <p:tags r:id="rId7"/>
            </p:custDataLst>
          </p:nvPr>
        </p:nvPicPr>
        <p:blipFill rotWithShape="1">
          <a:blip r:embed="rId47" cstate="screen">
            <a:extLst>
              <a:ext uri="{28A0092B-C50C-407E-A947-70E740481C1C}">
                <a14:useLocalDpi xmlns:a14="http://schemas.microsoft.com/office/drawing/2010/main"/>
              </a:ext>
            </a:extLst>
          </a:blip>
          <a:srcRect/>
          <a:stretch/>
        </p:blipFill>
        <p:spPr>
          <a:xfrm>
            <a:off x="2307778" y="1081138"/>
            <a:ext cx="4008538" cy="1866684"/>
          </a:xfrm>
          <a:prstGeom prst="rect">
            <a:avLst/>
          </a:prstGeom>
        </p:spPr>
      </p:pic>
      <p:pic>
        <p:nvPicPr>
          <p:cNvPr id="24" name="Picture 29" descr="Icon&#10;&#10;Description automatically generated">
            <a:extLst>
              <a:ext uri="{FF2B5EF4-FFF2-40B4-BE49-F238E27FC236}">
                <a16:creationId xmlns:a16="http://schemas.microsoft.com/office/drawing/2014/main" id="{71A49DDD-DE39-7645-AD19-4D4351AE30EA}"/>
              </a:ext>
            </a:extLst>
          </p:cNvPr>
          <p:cNvPicPr>
            <a:picLocks noChangeAspect="1"/>
          </p:cNvPicPr>
          <p:nvPr>
            <p:custDataLst>
              <p:tags r:id="rId8"/>
            </p:custDataLst>
          </p:nvPr>
        </p:nvPicPr>
        <p:blipFill>
          <a:blip r:embed="rId48" cstate="screen">
            <a:extLst>
              <a:ext uri="{28A0092B-C50C-407E-A947-70E740481C1C}">
                <a14:useLocalDpi xmlns:a14="http://schemas.microsoft.com/office/drawing/2010/main"/>
              </a:ext>
            </a:extLst>
          </a:blip>
          <a:stretch>
            <a:fillRect/>
          </a:stretch>
        </p:blipFill>
        <p:spPr>
          <a:xfrm>
            <a:off x="787262" y="3876687"/>
            <a:ext cx="161359" cy="161359"/>
          </a:xfrm>
          <a:prstGeom prst="rect">
            <a:avLst/>
          </a:prstGeom>
        </p:spPr>
      </p:pic>
      <p:pic>
        <p:nvPicPr>
          <p:cNvPr id="25" name="Picture 25" descr="Icon&#10;&#10;Description automatically generated">
            <a:extLst>
              <a:ext uri="{FF2B5EF4-FFF2-40B4-BE49-F238E27FC236}">
                <a16:creationId xmlns:a16="http://schemas.microsoft.com/office/drawing/2014/main" id="{58127502-4001-0F4A-BC04-C981158A2712}"/>
              </a:ext>
            </a:extLst>
          </p:cNvPr>
          <p:cNvPicPr>
            <a:picLocks noChangeAspect="1"/>
          </p:cNvPicPr>
          <p:nvPr>
            <p:custDataLst>
              <p:tags r:id="rId9"/>
            </p:custDataLst>
          </p:nvPr>
        </p:nvPicPr>
        <p:blipFill>
          <a:blip r:embed="rId49" cstate="screen">
            <a:extLst>
              <a:ext uri="{28A0092B-C50C-407E-A947-70E740481C1C}">
                <a14:useLocalDpi xmlns:a14="http://schemas.microsoft.com/office/drawing/2010/main"/>
              </a:ext>
            </a:extLst>
          </a:blip>
          <a:stretch>
            <a:fillRect/>
          </a:stretch>
        </p:blipFill>
        <p:spPr>
          <a:xfrm>
            <a:off x="631080" y="3876687"/>
            <a:ext cx="161360" cy="161360"/>
          </a:xfrm>
          <a:prstGeom prst="rect">
            <a:avLst/>
          </a:prstGeom>
        </p:spPr>
      </p:pic>
      <p:pic>
        <p:nvPicPr>
          <p:cNvPr id="29" name="Picture 25" descr="Icon&#10;&#10;Description automatically generated">
            <a:extLst>
              <a:ext uri="{FF2B5EF4-FFF2-40B4-BE49-F238E27FC236}">
                <a16:creationId xmlns:a16="http://schemas.microsoft.com/office/drawing/2014/main" id="{1DA19B84-D1B5-1F44-AB15-F4949CC9864B}"/>
              </a:ext>
            </a:extLst>
          </p:cNvPr>
          <p:cNvPicPr>
            <a:picLocks noChangeAspect="1"/>
          </p:cNvPicPr>
          <p:nvPr>
            <p:custDataLst>
              <p:tags r:id="rId10"/>
            </p:custDataLst>
          </p:nvPr>
        </p:nvPicPr>
        <p:blipFill>
          <a:blip r:embed="rId49" cstate="screen">
            <a:extLst>
              <a:ext uri="{28A0092B-C50C-407E-A947-70E740481C1C}">
                <a14:useLocalDpi xmlns:a14="http://schemas.microsoft.com/office/drawing/2010/main"/>
              </a:ext>
            </a:extLst>
          </a:blip>
          <a:stretch>
            <a:fillRect/>
          </a:stretch>
        </p:blipFill>
        <p:spPr>
          <a:xfrm>
            <a:off x="631080" y="4017337"/>
            <a:ext cx="161360" cy="161360"/>
          </a:xfrm>
          <a:prstGeom prst="rect">
            <a:avLst/>
          </a:prstGeom>
        </p:spPr>
      </p:pic>
      <p:pic>
        <p:nvPicPr>
          <p:cNvPr id="35" name="Picture 25" descr="Icon&#10;&#10;Description automatically generated">
            <a:extLst>
              <a:ext uri="{FF2B5EF4-FFF2-40B4-BE49-F238E27FC236}">
                <a16:creationId xmlns:a16="http://schemas.microsoft.com/office/drawing/2014/main" id="{A8B03BB4-FDA9-D24B-AF3F-2266A5263D95}"/>
              </a:ext>
            </a:extLst>
          </p:cNvPr>
          <p:cNvPicPr>
            <a:picLocks noChangeAspect="1"/>
          </p:cNvPicPr>
          <p:nvPr>
            <p:custDataLst>
              <p:tags r:id="rId11"/>
            </p:custDataLst>
          </p:nvPr>
        </p:nvPicPr>
        <p:blipFill>
          <a:blip r:embed="rId49" cstate="screen">
            <a:extLst>
              <a:ext uri="{28A0092B-C50C-407E-A947-70E740481C1C}">
                <a14:useLocalDpi xmlns:a14="http://schemas.microsoft.com/office/drawing/2010/main"/>
              </a:ext>
            </a:extLst>
          </a:blip>
          <a:stretch>
            <a:fillRect/>
          </a:stretch>
        </p:blipFill>
        <p:spPr>
          <a:xfrm>
            <a:off x="631080" y="4157987"/>
            <a:ext cx="161360" cy="161360"/>
          </a:xfrm>
          <a:prstGeom prst="rect">
            <a:avLst/>
          </a:prstGeom>
        </p:spPr>
      </p:pic>
      <p:pic>
        <p:nvPicPr>
          <p:cNvPr id="37" name="Picture 25" descr="Icon&#10;&#10;Description automatically generated">
            <a:extLst>
              <a:ext uri="{FF2B5EF4-FFF2-40B4-BE49-F238E27FC236}">
                <a16:creationId xmlns:a16="http://schemas.microsoft.com/office/drawing/2014/main" id="{B54DC899-F400-5E40-A8C7-37BF4D4C6167}"/>
              </a:ext>
            </a:extLst>
          </p:cNvPr>
          <p:cNvPicPr>
            <a:picLocks noChangeAspect="1"/>
          </p:cNvPicPr>
          <p:nvPr>
            <p:custDataLst>
              <p:tags r:id="rId12"/>
            </p:custDataLst>
          </p:nvPr>
        </p:nvPicPr>
        <p:blipFill>
          <a:blip r:embed="rId49" cstate="screen">
            <a:extLst>
              <a:ext uri="{28A0092B-C50C-407E-A947-70E740481C1C}">
                <a14:useLocalDpi xmlns:a14="http://schemas.microsoft.com/office/drawing/2010/main"/>
              </a:ext>
            </a:extLst>
          </a:blip>
          <a:stretch>
            <a:fillRect/>
          </a:stretch>
        </p:blipFill>
        <p:spPr>
          <a:xfrm>
            <a:off x="631080" y="4298637"/>
            <a:ext cx="161360" cy="161360"/>
          </a:xfrm>
          <a:prstGeom prst="rect">
            <a:avLst/>
          </a:prstGeom>
        </p:spPr>
      </p:pic>
      <p:pic>
        <p:nvPicPr>
          <p:cNvPr id="41" name="Picture 25" descr="Icon&#10;&#10;Description automatically generated">
            <a:extLst>
              <a:ext uri="{FF2B5EF4-FFF2-40B4-BE49-F238E27FC236}">
                <a16:creationId xmlns:a16="http://schemas.microsoft.com/office/drawing/2014/main" id="{C8B61DC3-5DF6-1848-80D7-C3C1AB3F2E98}"/>
              </a:ext>
            </a:extLst>
          </p:cNvPr>
          <p:cNvPicPr>
            <a:picLocks noChangeAspect="1"/>
          </p:cNvPicPr>
          <p:nvPr>
            <p:custDataLst>
              <p:tags r:id="rId13"/>
            </p:custDataLst>
          </p:nvPr>
        </p:nvPicPr>
        <p:blipFill>
          <a:blip r:embed="rId49" cstate="screen">
            <a:extLst>
              <a:ext uri="{28A0092B-C50C-407E-A947-70E740481C1C}">
                <a14:useLocalDpi xmlns:a14="http://schemas.microsoft.com/office/drawing/2010/main"/>
              </a:ext>
            </a:extLst>
          </a:blip>
          <a:stretch>
            <a:fillRect/>
          </a:stretch>
        </p:blipFill>
        <p:spPr>
          <a:xfrm>
            <a:off x="631080" y="4439287"/>
            <a:ext cx="161360" cy="161360"/>
          </a:xfrm>
          <a:prstGeom prst="rect">
            <a:avLst/>
          </a:prstGeom>
        </p:spPr>
      </p:pic>
      <p:pic>
        <p:nvPicPr>
          <p:cNvPr id="42" name="Picture 29" descr="Icon&#10;&#10;Description automatically generated">
            <a:extLst>
              <a:ext uri="{FF2B5EF4-FFF2-40B4-BE49-F238E27FC236}">
                <a16:creationId xmlns:a16="http://schemas.microsoft.com/office/drawing/2014/main" id="{6E18CBFB-2DD6-DF42-A7B3-69AA35681102}"/>
              </a:ext>
            </a:extLst>
          </p:cNvPr>
          <p:cNvPicPr>
            <a:picLocks noChangeAspect="1"/>
          </p:cNvPicPr>
          <p:nvPr>
            <p:custDataLst>
              <p:tags r:id="rId14"/>
            </p:custDataLst>
          </p:nvPr>
        </p:nvPicPr>
        <p:blipFill>
          <a:blip r:embed="rId48" cstate="screen">
            <a:extLst>
              <a:ext uri="{28A0092B-C50C-407E-A947-70E740481C1C}">
                <a14:useLocalDpi xmlns:a14="http://schemas.microsoft.com/office/drawing/2010/main"/>
              </a:ext>
            </a:extLst>
          </a:blip>
          <a:stretch>
            <a:fillRect/>
          </a:stretch>
        </p:blipFill>
        <p:spPr>
          <a:xfrm>
            <a:off x="789851" y="4707424"/>
            <a:ext cx="161359" cy="161359"/>
          </a:xfrm>
          <a:prstGeom prst="rect">
            <a:avLst/>
          </a:prstGeom>
        </p:spPr>
      </p:pic>
      <p:pic>
        <p:nvPicPr>
          <p:cNvPr id="45" name="Picture 25" descr="Icon&#10;&#10;Description automatically generated">
            <a:extLst>
              <a:ext uri="{FF2B5EF4-FFF2-40B4-BE49-F238E27FC236}">
                <a16:creationId xmlns:a16="http://schemas.microsoft.com/office/drawing/2014/main" id="{FDF935D7-F33F-B144-B436-5B682DBC8479}"/>
              </a:ext>
            </a:extLst>
          </p:cNvPr>
          <p:cNvPicPr>
            <a:picLocks noChangeAspect="1"/>
          </p:cNvPicPr>
          <p:nvPr>
            <p:custDataLst>
              <p:tags r:id="rId15"/>
            </p:custDataLst>
          </p:nvPr>
        </p:nvPicPr>
        <p:blipFill>
          <a:blip r:embed="rId49" cstate="screen">
            <a:extLst>
              <a:ext uri="{28A0092B-C50C-407E-A947-70E740481C1C}">
                <a14:useLocalDpi xmlns:a14="http://schemas.microsoft.com/office/drawing/2010/main"/>
              </a:ext>
            </a:extLst>
          </a:blip>
          <a:stretch>
            <a:fillRect/>
          </a:stretch>
        </p:blipFill>
        <p:spPr>
          <a:xfrm>
            <a:off x="628491" y="4579936"/>
            <a:ext cx="161360" cy="161360"/>
          </a:xfrm>
          <a:prstGeom prst="rect">
            <a:avLst/>
          </a:prstGeom>
        </p:spPr>
      </p:pic>
      <p:pic>
        <p:nvPicPr>
          <p:cNvPr id="48" name="Picture 25" descr="Icon&#10;&#10;Description automatically generated">
            <a:extLst>
              <a:ext uri="{FF2B5EF4-FFF2-40B4-BE49-F238E27FC236}">
                <a16:creationId xmlns:a16="http://schemas.microsoft.com/office/drawing/2014/main" id="{5607B540-E459-2747-A32F-97E62843A788}"/>
              </a:ext>
            </a:extLst>
          </p:cNvPr>
          <p:cNvPicPr>
            <a:picLocks noChangeAspect="1"/>
          </p:cNvPicPr>
          <p:nvPr>
            <p:custDataLst>
              <p:tags r:id="rId16"/>
            </p:custDataLst>
          </p:nvPr>
        </p:nvPicPr>
        <p:blipFill>
          <a:blip r:embed="rId49" cstate="screen">
            <a:extLst>
              <a:ext uri="{28A0092B-C50C-407E-A947-70E740481C1C}">
                <a14:useLocalDpi xmlns:a14="http://schemas.microsoft.com/office/drawing/2010/main"/>
              </a:ext>
            </a:extLst>
          </a:blip>
          <a:stretch>
            <a:fillRect/>
          </a:stretch>
        </p:blipFill>
        <p:spPr>
          <a:xfrm>
            <a:off x="631080" y="5418219"/>
            <a:ext cx="161360" cy="161360"/>
          </a:xfrm>
          <a:prstGeom prst="rect">
            <a:avLst/>
          </a:prstGeom>
        </p:spPr>
      </p:pic>
      <p:pic>
        <p:nvPicPr>
          <p:cNvPr id="51" name="Picture 25" descr="Icon&#10;&#10;Description automatically generated">
            <a:extLst>
              <a:ext uri="{FF2B5EF4-FFF2-40B4-BE49-F238E27FC236}">
                <a16:creationId xmlns:a16="http://schemas.microsoft.com/office/drawing/2014/main" id="{A9C49788-4973-B24C-A9F3-342ECE8BC6AD}"/>
              </a:ext>
            </a:extLst>
          </p:cNvPr>
          <p:cNvPicPr>
            <a:picLocks noChangeAspect="1"/>
          </p:cNvPicPr>
          <p:nvPr>
            <p:custDataLst>
              <p:tags r:id="rId17"/>
            </p:custDataLst>
          </p:nvPr>
        </p:nvPicPr>
        <p:blipFill>
          <a:blip r:embed="rId49" cstate="screen">
            <a:extLst>
              <a:ext uri="{28A0092B-C50C-407E-A947-70E740481C1C}">
                <a14:useLocalDpi xmlns:a14="http://schemas.microsoft.com/office/drawing/2010/main"/>
              </a:ext>
            </a:extLst>
          </a:blip>
          <a:stretch>
            <a:fillRect/>
          </a:stretch>
        </p:blipFill>
        <p:spPr>
          <a:xfrm>
            <a:off x="631080" y="5840169"/>
            <a:ext cx="161360" cy="161360"/>
          </a:xfrm>
          <a:prstGeom prst="rect">
            <a:avLst/>
          </a:prstGeom>
        </p:spPr>
      </p:pic>
      <p:pic>
        <p:nvPicPr>
          <p:cNvPr id="52" name="Picture 25" descr="Icon&#10;&#10;Description automatically generated">
            <a:extLst>
              <a:ext uri="{FF2B5EF4-FFF2-40B4-BE49-F238E27FC236}">
                <a16:creationId xmlns:a16="http://schemas.microsoft.com/office/drawing/2014/main" id="{6758335E-4DE0-B840-8482-DBE420C8F6A0}"/>
              </a:ext>
            </a:extLst>
          </p:cNvPr>
          <p:cNvPicPr>
            <a:picLocks noChangeAspect="1"/>
          </p:cNvPicPr>
          <p:nvPr>
            <p:custDataLst>
              <p:tags r:id="rId18"/>
            </p:custDataLst>
          </p:nvPr>
        </p:nvPicPr>
        <p:blipFill>
          <a:blip r:embed="rId49" cstate="screen">
            <a:extLst>
              <a:ext uri="{28A0092B-C50C-407E-A947-70E740481C1C}">
                <a14:useLocalDpi xmlns:a14="http://schemas.microsoft.com/office/drawing/2010/main"/>
              </a:ext>
            </a:extLst>
          </a:blip>
          <a:stretch>
            <a:fillRect/>
          </a:stretch>
        </p:blipFill>
        <p:spPr>
          <a:xfrm>
            <a:off x="631080" y="5980819"/>
            <a:ext cx="161360" cy="161360"/>
          </a:xfrm>
          <a:prstGeom prst="rect">
            <a:avLst/>
          </a:prstGeom>
        </p:spPr>
      </p:pic>
      <p:pic>
        <p:nvPicPr>
          <p:cNvPr id="53" name="Picture 29" descr="Icon&#10;&#10;Description automatically generated">
            <a:extLst>
              <a:ext uri="{FF2B5EF4-FFF2-40B4-BE49-F238E27FC236}">
                <a16:creationId xmlns:a16="http://schemas.microsoft.com/office/drawing/2014/main" id="{B60485AF-EB15-9D45-BB2F-24630AFFAA21}"/>
              </a:ext>
            </a:extLst>
          </p:cNvPr>
          <p:cNvPicPr>
            <a:picLocks noChangeAspect="1"/>
          </p:cNvPicPr>
          <p:nvPr>
            <p:custDataLst>
              <p:tags r:id="rId19"/>
            </p:custDataLst>
          </p:nvPr>
        </p:nvPicPr>
        <p:blipFill>
          <a:blip r:embed="rId48" cstate="screen">
            <a:extLst>
              <a:ext uri="{28A0092B-C50C-407E-A947-70E740481C1C}">
                <a14:useLocalDpi xmlns:a14="http://schemas.microsoft.com/office/drawing/2010/main"/>
              </a:ext>
            </a:extLst>
          </a:blip>
          <a:stretch>
            <a:fillRect/>
          </a:stretch>
        </p:blipFill>
        <p:spPr>
          <a:xfrm>
            <a:off x="787262" y="6261293"/>
            <a:ext cx="161359" cy="161359"/>
          </a:xfrm>
          <a:prstGeom prst="rect">
            <a:avLst/>
          </a:prstGeom>
        </p:spPr>
      </p:pic>
      <p:pic>
        <p:nvPicPr>
          <p:cNvPr id="55" name="Picture 29" descr="Icon&#10;&#10;Description automatically generated">
            <a:extLst>
              <a:ext uri="{FF2B5EF4-FFF2-40B4-BE49-F238E27FC236}">
                <a16:creationId xmlns:a16="http://schemas.microsoft.com/office/drawing/2014/main" id="{E0B6DD7B-47CB-C147-AD97-BD15981EC328}"/>
              </a:ext>
            </a:extLst>
          </p:cNvPr>
          <p:cNvPicPr>
            <a:picLocks noChangeAspect="1"/>
          </p:cNvPicPr>
          <p:nvPr>
            <p:custDataLst>
              <p:tags r:id="rId20"/>
            </p:custDataLst>
          </p:nvPr>
        </p:nvPicPr>
        <p:blipFill>
          <a:blip r:embed="rId48" cstate="screen">
            <a:extLst>
              <a:ext uri="{28A0092B-C50C-407E-A947-70E740481C1C}">
                <a14:useLocalDpi xmlns:a14="http://schemas.microsoft.com/office/drawing/2010/main"/>
              </a:ext>
            </a:extLst>
          </a:blip>
          <a:stretch>
            <a:fillRect/>
          </a:stretch>
        </p:blipFill>
        <p:spPr>
          <a:xfrm>
            <a:off x="787262" y="5552797"/>
            <a:ext cx="161359" cy="161359"/>
          </a:xfrm>
          <a:prstGeom prst="rect">
            <a:avLst/>
          </a:prstGeom>
        </p:spPr>
      </p:pic>
      <p:pic>
        <p:nvPicPr>
          <p:cNvPr id="56" name="Picture 25" descr="Icon&#10;&#10;Description automatically generated">
            <a:extLst>
              <a:ext uri="{FF2B5EF4-FFF2-40B4-BE49-F238E27FC236}">
                <a16:creationId xmlns:a16="http://schemas.microsoft.com/office/drawing/2014/main" id="{5FB4269F-694F-324D-9123-5E74A50F2CAC}"/>
              </a:ext>
            </a:extLst>
          </p:cNvPr>
          <p:cNvPicPr>
            <a:picLocks noChangeAspect="1"/>
          </p:cNvPicPr>
          <p:nvPr>
            <p:custDataLst>
              <p:tags r:id="rId21"/>
            </p:custDataLst>
          </p:nvPr>
        </p:nvPicPr>
        <p:blipFill>
          <a:blip r:embed="rId49" cstate="screen">
            <a:extLst>
              <a:ext uri="{28A0092B-C50C-407E-A947-70E740481C1C}">
                <a14:useLocalDpi xmlns:a14="http://schemas.microsoft.com/office/drawing/2010/main"/>
              </a:ext>
            </a:extLst>
          </a:blip>
          <a:stretch>
            <a:fillRect/>
          </a:stretch>
        </p:blipFill>
        <p:spPr>
          <a:xfrm>
            <a:off x="631080" y="5552797"/>
            <a:ext cx="161360" cy="161360"/>
          </a:xfrm>
          <a:prstGeom prst="rect">
            <a:avLst/>
          </a:prstGeom>
        </p:spPr>
      </p:pic>
      <p:pic>
        <p:nvPicPr>
          <p:cNvPr id="57" name="Picture 29" descr="Icon&#10;&#10;Description automatically generated">
            <a:extLst>
              <a:ext uri="{FF2B5EF4-FFF2-40B4-BE49-F238E27FC236}">
                <a16:creationId xmlns:a16="http://schemas.microsoft.com/office/drawing/2014/main" id="{030D9722-1B01-8A49-A469-3A6FDE25AFB6}"/>
              </a:ext>
            </a:extLst>
          </p:cNvPr>
          <p:cNvPicPr>
            <a:picLocks noChangeAspect="1"/>
          </p:cNvPicPr>
          <p:nvPr>
            <p:custDataLst>
              <p:tags r:id="rId22"/>
            </p:custDataLst>
          </p:nvPr>
        </p:nvPicPr>
        <p:blipFill>
          <a:blip r:embed="rId48" cstate="screen">
            <a:extLst>
              <a:ext uri="{28A0092B-C50C-407E-A947-70E740481C1C}">
                <a14:useLocalDpi xmlns:a14="http://schemas.microsoft.com/office/drawing/2010/main"/>
              </a:ext>
            </a:extLst>
          </a:blip>
          <a:stretch>
            <a:fillRect/>
          </a:stretch>
        </p:blipFill>
        <p:spPr>
          <a:xfrm>
            <a:off x="787262" y="5700345"/>
            <a:ext cx="161359" cy="161359"/>
          </a:xfrm>
          <a:prstGeom prst="rect">
            <a:avLst/>
          </a:prstGeom>
        </p:spPr>
      </p:pic>
      <p:pic>
        <p:nvPicPr>
          <p:cNvPr id="58" name="Picture 25" descr="Icon&#10;&#10;Description automatically generated">
            <a:extLst>
              <a:ext uri="{FF2B5EF4-FFF2-40B4-BE49-F238E27FC236}">
                <a16:creationId xmlns:a16="http://schemas.microsoft.com/office/drawing/2014/main" id="{1B4C949E-1DA8-8340-A29A-ECA3879927B6}"/>
              </a:ext>
            </a:extLst>
          </p:cNvPr>
          <p:cNvPicPr>
            <a:picLocks noChangeAspect="1"/>
          </p:cNvPicPr>
          <p:nvPr>
            <p:custDataLst>
              <p:tags r:id="rId23"/>
            </p:custDataLst>
          </p:nvPr>
        </p:nvPicPr>
        <p:blipFill>
          <a:blip r:embed="rId49" cstate="screen">
            <a:extLst>
              <a:ext uri="{28A0092B-C50C-407E-A947-70E740481C1C}">
                <a14:useLocalDpi xmlns:a14="http://schemas.microsoft.com/office/drawing/2010/main"/>
              </a:ext>
            </a:extLst>
          </a:blip>
          <a:stretch>
            <a:fillRect/>
          </a:stretch>
        </p:blipFill>
        <p:spPr>
          <a:xfrm>
            <a:off x="631080" y="5700345"/>
            <a:ext cx="161360" cy="161360"/>
          </a:xfrm>
          <a:prstGeom prst="rect">
            <a:avLst/>
          </a:prstGeom>
        </p:spPr>
      </p:pic>
      <p:pic>
        <p:nvPicPr>
          <p:cNvPr id="59" name="Picture 25" descr="Icon&#10;&#10;Description automatically generated">
            <a:extLst>
              <a:ext uri="{FF2B5EF4-FFF2-40B4-BE49-F238E27FC236}">
                <a16:creationId xmlns:a16="http://schemas.microsoft.com/office/drawing/2014/main" id="{0AE09D52-9D0A-6F46-83A5-92AF47BA4E4D}"/>
              </a:ext>
            </a:extLst>
          </p:cNvPr>
          <p:cNvPicPr>
            <a:picLocks noChangeAspect="1"/>
          </p:cNvPicPr>
          <p:nvPr>
            <p:custDataLst>
              <p:tags r:id="rId24"/>
            </p:custDataLst>
          </p:nvPr>
        </p:nvPicPr>
        <p:blipFill>
          <a:blip r:embed="rId49" cstate="screen">
            <a:extLst>
              <a:ext uri="{28A0092B-C50C-407E-A947-70E740481C1C}">
                <a14:useLocalDpi xmlns:a14="http://schemas.microsoft.com/office/drawing/2010/main"/>
              </a:ext>
            </a:extLst>
          </a:blip>
          <a:stretch>
            <a:fillRect/>
          </a:stretch>
        </p:blipFill>
        <p:spPr>
          <a:xfrm>
            <a:off x="628491" y="6127541"/>
            <a:ext cx="161360" cy="161360"/>
          </a:xfrm>
          <a:prstGeom prst="rect">
            <a:avLst/>
          </a:prstGeom>
        </p:spPr>
      </p:pic>
      <p:pic>
        <p:nvPicPr>
          <p:cNvPr id="60" name="Picture 29" descr="Icon&#10;&#10;Description automatically generated">
            <a:extLst>
              <a:ext uri="{FF2B5EF4-FFF2-40B4-BE49-F238E27FC236}">
                <a16:creationId xmlns:a16="http://schemas.microsoft.com/office/drawing/2014/main" id="{28526D94-693E-CA4E-B29D-103F965AC2A1}"/>
              </a:ext>
            </a:extLst>
          </p:cNvPr>
          <p:cNvPicPr>
            <a:picLocks noChangeAspect="1"/>
          </p:cNvPicPr>
          <p:nvPr>
            <p:custDataLst>
              <p:tags r:id="rId25"/>
            </p:custDataLst>
          </p:nvPr>
        </p:nvPicPr>
        <p:blipFill>
          <a:blip r:embed="rId48" cstate="screen">
            <a:extLst>
              <a:ext uri="{28A0092B-C50C-407E-A947-70E740481C1C}">
                <a14:useLocalDpi xmlns:a14="http://schemas.microsoft.com/office/drawing/2010/main"/>
              </a:ext>
            </a:extLst>
          </a:blip>
          <a:stretch>
            <a:fillRect/>
          </a:stretch>
        </p:blipFill>
        <p:spPr>
          <a:xfrm>
            <a:off x="784673" y="6403401"/>
            <a:ext cx="161359" cy="161359"/>
          </a:xfrm>
          <a:prstGeom prst="rect">
            <a:avLst/>
          </a:prstGeom>
        </p:spPr>
      </p:pic>
      <p:pic>
        <p:nvPicPr>
          <p:cNvPr id="62" name="Picture 29" descr="Icon&#10;&#10;Description automatically generated">
            <a:extLst>
              <a:ext uri="{FF2B5EF4-FFF2-40B4-BE49-F238E27FC236}">
                <a16:creationId xmlns:a16="http://schemas.microsoft.com/office/drawing/2014/main" id="{2A3EC229-DC34-5844-8D52-D506EC9DF6AC}"/>
              </a:ext>
            </a:extLst>
          </p:cNvPr>
          <p:cNvPicPr>
            <a:picLocks noChangeAspect="1"/>
          </p:cNvPicPr>
          <p:nvPr>
            <p:custDataLst>
              <p:tags r:id="rId26"/>
            </p:custDataLst>
          </p:nvPr>
        </p:nvPicPr>
        <p:blipFill>
          <a:blip r:embed="rId48" cstate="screen">
            <a:extLst>
              <a:ext uri="{28A0092B-C50C-407E-A947-70E740481C1C}">
                <a14:useLocalDpi xmlns:a14="http://schemas.microsoft.com/office/drawing/2010/main"/>
              </a:ext>
            </a:extLst>
          </a:blip>
          <a:stretch>
            <a:fillRect/>
          </a:stretch>
        </p:blipFill>
        <p:spPr>
          <a:xfrm>
            <a:off x="782084" y="6540926"/>
            <a:ext cx="161359" cy="161359"/>
          </a:xfrm>
          <a:prstGeom prst="rect">
            <a:avLst/>
          </a:prstGeom>
        </p:spPr>
      </p:pic>
      <p:pic>
        <p:nvPicPr>
          <p:cNvPr id="63" name="Picture 25" descr="Icon&#10;&#10;Description automatically generated">
            <a:extLst>
              <a:ext uri="{FF2B5EF4-FFF2-40B4-BE49-F238E27FC236}">
                <a16:creationId xmlns:a16="http://schemas.microsoft.com/office/drawing/2014/main" id="{18F4892A-1024-274E-816E-814F3898E918}"/>
              </a:ext>
            </a:extLst>
          </p:cNvPr>
          <p:cNvPicPr>
            <a:picLocks noChangeAspect="1"/>
          </p:cNvPicPr>
          <p:nvPr>
            <p:custDataLst>
              <p:tags r:id="rId27"/>
            </p:custDataLst>
          </p:nvPr>
        </p:nvPicPr>
        <p:blipFill>
          <a:blip r:embed="rId49" cstate="screen">
            <a:extLst>
              <a:ext uri="{28A0092B-C50C-407E-A947-70E740481C1C}">
                <a14:useLocalDpi xmlns:a14="http://schemas.microsoft.com/office/drawing/2010/main"/>
              </a:ext>
            </a:extLst>
          </a:blip>
          <a:stretch>
            <a:fillRect/>
          </a:stretch>
        </p:blipFill>
        <p:spPr>
          <a:xfrm>
            <a:off x="625902" y="6541752"/>
            <a:ext cx="161360" cy="161360"/>
          </a:xfrm>
          <a:prstGeom prst="rect">
            <a:avLst/>
          </a:prstGeom>
        </p:spPr>
      </p:pic>
      <p:pic>
        <p:nvPicPr>
          <p:cNvPr id="64" name="Picture 25" descr="Icon&#10;&#10;Description automatically generated">
            <a:extLst>
              <a:ext uri="{FF2B5EF4-FFF2-40B4-BE49-F238E27FC236}">
                <a16:creationId xmlns:a16="http://schemas.microsoft.com/office/drawing/2014/main" id="{B0E5D9E4-131E-DC4D-9CB5-F208534AB7F1}"/>
              </a:ext>
            </a:extLst>
          </p:cNvPr>
          <p:cNvPicPr>
            <a:picLocks noChangeAspect="1"/>
          </p:cNvPicPr>
          <p:nvPr>
            <p:custDataLst>
              <p:tags r:id="rId28"/>
            </p:custDataLst>
          </p:nvPr>
        </p:nvPicPr>
        <p:blipFill>
          <a:blip r:embed="rId49" cstate="screen">
            <a:extLst>
              <a:ext uri="{28A0092B-C50C-407E-A947-70E740481C1C}">
                <a14:useLocalDpi xmlns:a14="http://schemas.microsoft.com/office/drawing/2010/main"/>
              </a:ext>
            </a:extLst>
          </a:blip>
          <a:stretch>
            <a:fillRect/>
          </a:stretch>
        </p:blipFill>
        <p:spPr>
          <a:xfrm>
            <a:off x="625902" y="7530916"/>
            <a:ext cx="161360" cy="161360"/>
          </a:xfrm>
          <a:prstGeom prst="rect">
            <a:avLst/>
          </a:prstGeom>
        </p:spPr>
      </p:pic>
      <p:pic>
        <p:nvPicPr>
          <p:cNvPr id="65" name="Picture 25" descr="Icon&#10;&#10;Description automatically generated">
            <a:extLst>
              <a:ext uri="{FF2B5EF4-FFF2-40B4-BE49-F238E27FC236}">
                <a16:creationId xmlns:a16="http://schemas.microsoft.com/office/drawing/2014/main" id="{6E8E1C9E-BED0-3243-B318-8346D66D8F92}"/>
              </a:ext>
            </a:extLst>
          </p:cNvPr>
          <p:cNvPicPr>
            <a:picLocks noChangeAspect="1"/>
          </p:cNvPicPr>
          <p:nvPr>
            <p:custDataLst>
              <p:tags r:id="rId29"/>
            </p:custDataLst>
          </p:nvPr>
        </p:nvPicPr>
        <p:blipFill>
          <a:blip r:embed="rId49" cstate="screen">
            <a:extLst>
              <a:ext uri="{28A0092B-C50C-407E-A947-70E740481C1C}">
                <a14:useLocalDpi xmlns:a14="http://schemas.microsoft.com/office/drawing/2010/main"/>
              </a:ext>
            </a:extLst>
          </a:blip>
          <a:stretch>
            <a:fillRect/>
          </a:stretch>
        </p:blipFill>
        <p:spPr>
          <a:xfrm>
            <a:off x="625902" y="7671566"/>
            <a:ext cx="161360" cy="161360"/>
          </a:xfrm>
          <a:prstGeom prst="rect">
            <a:avLst/>
          </a:prstGeom>
        </p:spPr>
      </p:pic>
      <p:pic>
        <p:nvPicPr>
          <p:cNvPr id="67" name="Picture 29" descr="Icon&#10;&#10;Description automatically generated">
            <a:extLst>
              <a:ext uri="{FF2B5EF4-FFF2-40B4-BE49-F238E27FC236}">
                <a16:creationId xmlns:a16="http://schemas.microsoft.com/office/drawing/2014/main" id="{92BBE157-B302-8B49-B0ED-5DE4AA67E811}"/>
              </a:ext>
            </a:extLst>
          </p:cNvPr>
          <p:cNvPicPr>
            <a:picLocks noChangeAspect="1"/>
          </p:cNvPicPr>
          <p:nvPr>
            <p:custDataLst>
              <p:tags r:id="rId30"/>
            </p:custDataLst>
          </p:nvPr>
        </p:nvPicPr>
        <p:blipFill>
          <a:blip r:embed="rId48" cstate="screen">
            <a:extLst>
              <a:ext uri="{28A0092B-C50C-407E-A947-70E740481C1C}">
                <a14:useLocalDpi xmlns:a14="http://schemas.microsoft.com/office/drawing/2010/main"/>
              </a:ext>
            </a:extLst>
          </a:blip>
          <a:stretch>
            <a:fillRect/>
          </a:stretch>
        </p:blipFill>
        <p:spPr>
          <a:xfrm>
            <a:off x="782084" y="7243544"/>
            <a:ext cx="161359" cy="161359"/>
          </a:xfrm>
          <a:prstGeom prst="rect">
            <a:avLst/>
          </a:prstGeom>
        </p:spPr>
      </p:pic>
      <p:pic>
        <p:nvPicPr>
          <p:cNvPr id="68" name="Picture 25" descr="Icon&#10;&#10;Description automatically generated">
            <a:extLst>
              <a:ext uri="{FF2B5EF4-FFF2-40B4-BE49-F238E27FC236}">
                <a16:creationId xmlns:a16="http://schemas.microsoft.com/office/drawing/2014/main" id="{1CA8CFAD-A130-0947-BD9F-2FE8CE22C380}"/>
              </a:ext>
            </a:extLst>
          </p:cNvPr>
          <p:cNvPicPr>
            <a:picLocks noChangeAspect="1"/>
          </p:cNvPicPr>
          <p:nvPr>
            <p:custDataLst>
              <p:tags r:id="rId31"/>
            </p:custDataLst>
          </p:nvPr>
        </p:nvPicPr>
        <p:blipFill>
          <a:blip r:embed="rId49" cstate="screen">
            <a:extLst>
              <a:ext uri="{28A0092B-C50C-407E-A947-70E740481C1C}">
                <a14:useLocalDpi xmlns:a14="http://schemas.microsoft.com/office/drawing/2010/main"/>
              </a:ext>
            </a:extLst>
          </a:blip>
          <a:stretch>
            <a:fillRect/>
          </a:stretch>
        </p:blipFill>
        <p:spPr>
          <a:xfrm>
            <a:off x="625902" y="7243544"/>
            <a:ext cx="161360" cy="161360"/>
          </a:xfrm>
          <a:prstGeom prst="rect">
            <a:avLst/>
          </a:prstGeom>
        </p:spPr>
      </p:pic>
      <p:pic>
        <p:nvPicPr>
          <p:cNvPr id="70" name="Picture 25" descr="Icon&#10;&#10;Description automatically generated">
            <a:extLst>
              <a:ext uri="{FF2B5EF4-FFF2-40B4-BE49-F238E27FC236}">
                <a16:creationId xmlns:a16="http://schemas.microsoft.com/office/drawing/2014/main" id="{A452EC14-98AE-1D42-BA66-AF3414B47CE0}"/>
              </a:ext>
            </a:extLst>
          </p:cNvPr>
          <p:cNvPicPr>
            <a:picLocks noChangeAspect="1"/>
          </p:cNvPicPr>
          <p:nvPr>
            <p:custDataLst>
              <p:tags r:id="rId32"/>
            </p:custDataLst>
          </p:nvPr>
        </p:nvPicPr>
        <p:blipFill>
          <a:blip r:embed="rId49" cstate="screen">
            <a:extLst>
              <a:ext uri="{28A0092B-C50C-407E-A947-70E740481C1C}">
                <a14:useLocalDpi xmlns:a14="http://schemas.microsoft.com/office/drawing/2010/main"/>
              </a:ext>
            </a:extLst>
          </a:blip>
          <a:stretch>
            <a:fillRect/>
          </a:stretch>
        </p:blipFill>
        <p:spPr>
          <a:xfrm>
            <a:off x="625902" y="7391092"/>
            <a:ext cx="161360" cy="161360"/>
          </a:xfrm>
          <a:prstGeom prst="rect">
            <a:avLst/>
          </a:prstGeom>
        </p:spPr>
      </p:pic>
      <p:pic>
        <p:nvPicPr>
          <p:cNvPr id="71" name="Picture 25" descr="Icon&#10;&#10;Description automatically generated">
            <a:extLst>
              <a:ext uri="{FF2B5EF4-FFF2-40B4-BE49-F238E27FC236}">
                <a16:creationId xmlns:a16="http://schemas.microsoft.com/office/drawing/2014/main" id="{7F98208E-D590-9C40-8C9A-14D2E0D0AE3C}"/>
              </a:ext>
            </a:extLst>
          </p:cNvPr>
          <p:cNvPicPr>
            <a:picLocks noChangeAspect="1"/>
          </p:cNvPicPr>
          <p:nvPr>
            <p:custDataLst>
              <p:tags r:id="rId33"/>
            </p:custDataLst>
          </p:nvPr>
        </p:nvPicPr>
        <p:blipFill>
          <a:blip r:embed="rId49" cstate="screen">
            <a:extLst>
              <a:ext uri="{28A0092B-C50C-407E-A947-70E740481C1C}">
                <a14:useLocalDpi xmlns:a14="http://schemas.microsoft.com/office/drawing/2010/main"/>
              </a:ext>
            </a:extLst>
          </a:blip>
          <a:stretch>
            <a:fillRect/>
          </a:stretch>
        </p:blipFill>
        <p:spPr>
          <a:xfrm>
            <a:off x="623313" y="7818288"/>
            <a:ext cx="161360" cy="161360"/>
          </a:xfrm>
          <a:prstGeom prst="rect">
            <a:avLst/>
          </a:prstGeom>
        </p:spPr>
      </p:pic>
      <p:pic>
        <p:nvPicPr>
          <p:cNvPr id="72" name="Picture 29" descr="Icon&#10;&#10;Description automatically generated">
            <a:extLst>
              <a:ext uri="{FF2B5EF4-FFF2-40B4-BE49-F238E27FC236}">
                <a16:creationId xmlns:a16="http://schemas.microsoft.com/office/drawing/2014/main" id="{E2F04CBC-3399-9B42-906D-72EA84D3305E}"/>
              </a:ext>
            </a:extLst>
          </p:cNvPr>
          <p:cNvPicPr>
            <a:picLocks noChangeAspect="1"/>
          </p:cNvPicPr>
          <p:nvPr>
            <p:custDataLst>
              <p:tags r:id="rId34"/>
            </p:custDataLst>
          </p:nvPr>
        </p:nvPicPr>
        <p:blipFill>
          <a:blip r:embed="rId48" cstate="screen">
            <a:extLst>
              <a:ext uri="{28A0092B-C50C-407E-A947-70E740481C1C}">
                <a14:useLocalDpi xmlns:a14="http://schemas.microsoft.com/office/drawing/2010/main"/>
              </a:ext>
            </a:extLst>
          </a:blip>
          <a:stretch>
            <a:fillRect/>
          </a:stretch>
        </p:blipFill>
        <p:spPr>
          <a:xfrm>
            <a:off x="776905" y="7383170"/>
            <a:ext cx="161359" cy="161359"/>
          </a:xfrm>
          <a:prstGeom prst="rect">
            <a:avLst/>
          </a:prstGeom>
        </p:spPr>
      </p:pic>
      <p:pic>
        <p:nvPicPr>
          <p:cNvPr id="73" name="Picture 29" descr="Icon&#10;&#10;Description automatically generated">
            <a:extLst>
              <a:ext uri="{FF2B5EF4-FFF2-40B4-BE49-F238E27FC236}">
                <a16:creationId xmlns:a16="http://schemas.microsoft.com/office/drawing/2014/main" id="{4BF78C3D-0D6B-D347-B011-65B24D8E3373}"/>
              </a:ext>
            </a:extLst>
          </p:cNvPr>
          <p:cNvPicPr>
            <a:picLocks noChangeAspect="1"/>
          </p:cNvPicPr>
          <p:nvPr>
            <p:custDataLst>
              <p:tags r:id="rId35"/>
            </p:custDataLst>
          </p:nvPr>
        </p:nvPicPr>
        <p:blipFill>
          <a:blip r:embed="rId48" cstate="screen">
            <a:extLst>
              <a:ext uri="{28A0092B-C50C-407E-A947-70E740481C1C}">
                <a14:useLocalDpi xmlns:a14="http://schemas.microsoft.com/office/drawing/2010/main"/>
              </a:ext>
            </a:extLst>
          </a:blip>
          <a:stretch>
            <a:fillRect/>
          </a:stretch>
        </p:blipFill>
        <p:spPr>
          <a:xfrm>
            <a:off x="776905" y="7956928"/>
            <a:ext cx="161359" cy="161359"/>
          </a:xfrm>
          <a:prstGeom prst="rect">
            <a:avLst/>
          </a:prstGeom>
        </p:spPr>
      </p:pic>
      <p:pic>
        <p:nvPicPr>
          <p:cNvPr id="74" name="Picture 25" descr="Icon&#10;&#10;Description automatically generated">
            <a:extLst>
              <a:ext uri="{FF2B5EF4-FFF2-40B4-BE49-F238E27FC236}">
                <a16:creationId xmlns:a16="http://schemas.microsoft.com/office/drawing/2014/main" id="{EA2A3821-7B39-2944-B242-900B3B8D2C94}"/>
              </a:ext>
            </a:extLst>
          </p:cNvPr>
          <p:cNvPicPr>
            <a:picLocks noChangeAspect="1"/>
          </p:cNvPicPr>
          <p:nvPr>
            <p:custDataLst>
              <p:tags r:id="rId36"/>
            </p:custDataLst>
          </p:nvPr>
        </p:nvPicPr>
        <p:blipFill>
          <a:blip r:embed="rId49" cstate="screen">
            <a:extLst>
              <a:ext uri="{28A0092B-C50C-407E-A947-70E740481C1C}">
                <a14:useLocalDpi xmlns:a14="http://schemas.microsoft.com/office/drawing/2010/main"/>
              </a:ext>
            </a:extLst>
          </a:blip>
          <a:stretch>
            <a:fillRect/>
          </a:stretch>
        </p:blipFill>
        <p:spPr>
          <a:xfrm>
            <a:off x="620724" y="8232499"/>
            <a:ext cx="161360" cy="161360"/>
          </a:xfrm>
          <a:prstGeom prst="rect">
            <a:avLst/>
          </a:prstGeom>
        </p:spPr>
      </p:pic>
      <p:pic>
        <p:nvPicPr>
          <p:cNvPr id="75" name="Picture 25" descr="Icon&#10;&#10;Description automatically generated">
            <a:extLst>
              <a:ext uri="{FF2B5EF4-FFF2-40B4-BE49-F238E27FC236}">
                <a16:creationId xmlns:a16="http://schemas.microsoft.com/office/drawing/2014/main" id="{20B8EF11-E3F5-D74A-8176-8E63609BD5C7}"/>
              </a:ext>
            </a:extLst>
          </p:cNvPr>
          <p:cNvPicPr>
            <a:picLocks noChangeAspect="1"/>
          </p:cNvPicPr>
          <p:nvPr>
            <p:custDataLst>
              <p:tags r:id="rId37"/>
            </p:custDataLst>
          </p:nvPr>
        </p:nvPicPr>
        <p:blipFill>
          <a:blip r:embed="rId49" cstate="screen">
            <a:extLst>
              <a:ext uri="{28A0092B-C50C-407E-A947-70E740481C1C}">
                <a14:useLocalDpi xmlns:a14="http://schemas.microsoft.com/office/drawing/2010/main"/>
              </a:ext>
            </a:extLst>
          </a:blip>
          <a:stretch>
            <a:fillRect/>
          </a:stretch>
        </p:blipFill>
        <p:spPr>
          <a:xfrm>
            <a:off x="623313" y="8095980"/>
            <a:ext cx="161360" cy="161360"/>
          </a:xfrm>
          <a:prstGeom prst="rect">
            <a:avLst/>
          </a:prstGeom>
        </p:spPr>
      </p:pic>
      <p:pic>
        <p:nvPicPr>
          <p:cNvPr id="76" name="Picture 29" descr="Icon&#10;&#10;Description automatically generated">
            <a:extLst>
              <a:ext uri="{FF2B5EF4-FFF2-40B4-BE49-F238E27FC236}">
                <a16:creationId xmlns:a16="http://schemas.microsoft.com/office/drawing/2014/main" id="{7AF9F425-E579-AF44-A2AA-E1CB9704ED0C}"/>
              </a:ext>
            </a:extLst>
          </p:cNvPr>
          <p:cNvPicPr>
            <a:picLocks noChangeAspect="1"/>
          </p:cNvPicPr>
          <p:nvPr>
            <p:custDataLst>
              <p:tags r:id="rId38"/>
            </p:custDataLst>
          </p:nvPr>
        </p:nvPicPr>
        <p:blipFill>
          <a:blip r:embed="rId48" cstate="screen">
            <a:extLst>
              <a:ext uri="{28A0092B-C50C-407E-A947-70E740481C1C}">
                <a14:useLocalDpi xmlns:a14="http://schemas.microsoft.com/office/drawing/2010/main"/>
              </a:ext>
            </a:extLst>
          </a:blip>
          <a:stretch>
            <a:fillRect/>
          </a:stretch>
        </p:blipFill>
        <p:spPr>
          <a:xfrm>
            <a:off x="784672" y="7530725"/>
            <a:ext cx="161359" cy="161359"/>
          </a:xfrm>
          <a:prstGeom prst="rect">
            <a:avLst/>
          </a:prstGeom>
        </p:spPr>
      </p:pic>
      <p:pic>
        <p:nvPicPr>
          <p:cNvPr id="77" name="Picture 29" descr="Icon&#10;&#10;Description automatically generated">
            <a:extLst>
              <a:ext uri="{FF2B5EF4-FFF2-40B4-BE49-F238E27FC236}">
                <a16:creationId xmlns:a16="http://schemas.microsoft.com/office/drawing/2014/main" id="{5BB38C5F-B2FF-2E4D-971E-5E3C9CADF3A7}"/>
              </a:ext>
            </a:extLst>
          </p:cNvPr>
          <p:cNvPicPr>
            <a:picLocks noChangeAspect="1"/>
          </p:cNvPicPr>
          <p:nvPr>
            <p:custDataLst>
              <p:tags r:id="rId39"/>
            </p:custDataLst>
          </p:nvPr>
        </p:nvPicPr>
        <p:blipFill>
          <a:blip r:embed="rId48" cstate="screen">
            <a:extLst>
              <a:ext uri="{28A0092B-C50C-407E-A947-70E740481C1C}">
                <a14:useLocalDpi xmlns:a14="http://schemas.microsoft.com/office/drawing/2010/main"/>
              </a:ext>
            </a:extLst>
          </a:blip>
          <a:stretch>
            <a:fillRect/>
          </a:stretch>
        </p:blipFill>
        <p:spPr>
          <a:xfrm>
            <a:off x="783378" y="7677447"/>
            <a:ext cx="161359" cy="161359"/>
          </a:xfrm>
          <a:prstGeom prst="rect">
            <a:avLst/>
          </a:prstGeom>
        </p:spPr>
      </p:pic>
      <p:pic>
        <p:nvPicPr>
          <p:cNvPr id="78" name="Picture 29" descr="Icon&#10;&#10;Description automatically generated">
            <a:extLst>
              <a:ext uri="{FF2B5EF4-FFF2-40B4-BE49-F238E27FC236}">
                <a16:creationId xmlns:a16="http://schemas.microsoft.com/office/drawing/2014/main" id="{DDCB2423-7155-7947-B6EB-CA05A4F76AC5}"/>
              </a:ext>
            </a:extLst>
          </p:cNvPr>
          <p:cNvPicPr>
            <a:picLocks noChangeAspect="1"/>
          </p:cNvPicPr>
          <p:nvPr>
            <p:custDataLst>
              <p:tags r:id="rId40"/>
            </p:custDataLst>
          </p:nvPr>
        </p:nvPicPr>
        <p:blipFill>
          <a:blip r:embed="rId48" cstate="screen">
            <a:extLst>
              <a:ext uri="{28A0092B-C50C-407E-A947-70E740481C1C}">
                <a14:useLocalDpi xmlns:a14="http://schemas.microsoft.com/office/drawing/2010/main"/>
              </a:ext>
            </a:extLst>
          </a:blip>
          <a:stretch>
            <a:fillRect/>
          </a:stretch>
        </p:blipFill>
        <p:spPr>
          <a:xfrm>
            <a:off x="783377" y="7818702"/>
            <a:ext cx="161359" cy="161359"/>
          </a:xfrm>
          <a:prstGeom prst="rect">
            <a:avLst/>
          </a:prstGeom>
        </p:spPr>
      </p:pic>
      <p:sp>
        <p:nvSpPr>
          <p:cNvPr id="80" name="Rectangle 79">
            <a:extLst>
              <a:ext uri="{FF2B5EF4-FFF2-40B4-BE49-F238E27FC236}">
                <a16:creationId xmlns:a16="http://schemas.microsoft.com/office/drawing/2014/main" id="{8A157F18-0A74-4D42-B3E2-302D3332FC8B}"/>
              </a:ext>
            </a:extLst>
          </p:cNvPr>
          <p:cNvSpPr/>
          <p:nvPr>
            <p:custDataLst>
              <p:tags r:id="rId41"/>
            </p:custDataLst>
          </p:nvPr>
        </p:nvSpPr>
        <p:spPr>
          <a:xfrm>
            <a:off x="5565797" y="4867033"/>
            <a:ext cx="964604" cy="1102372"/>
          </a:xfrm>
          <a:prstGeom prst="rect">
            <a:avLst/>
          </a:prstGeom>
          <a:solidFill>
            <a:srgbClr val="DB1045">
              <a:alpha val="1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700">
                <a:solidFill>
                  <a:schemeClr val="tx1">
                    <a:lumMod val="75000"/>
                    <a:lumOff val="25000"/>
                  </a:schemeClr>
                </a:solidFill>
                <a:latin typeface="Buenos Aires Light" pitchFamily="2" charset="77"/>
              </a:rPr>
              <a:t>La certification WELL s’appuie sur </a:t>
            </a:r>
            <a:r>
              <a:rPr lang="fr-CA" sz="700" b="1">
                <a:solidFill>
                  <a:schemeClr val="tx1">
                    <a:lumMod val="75000"/>
                    <a:lumOff val="25000"/>
                  </a:schemeClr>
                </a:solidFill>
                <a:latin typeface="Buenos Aires SemBd" pitchFamily="2" charset="77"/>
              </a:rPr>
              <a:t>sept facteurs</a:t>
            </a:r>
            <a:r>
              <a:rPr lang="fr-CA" sz="700">
                <a:solidFill>
                  <a:schemeClr val="tx1">
                    <a:lumMod val="75000"/>
                    <a:lumOff val="25000"/>
                  </a:schemeClr>
                </a:solidFill>
                <a:latin typeface="Buenos Aires Light" pitchFamily="2" charset="77"/>
              </a:rPr>
              <a:t> essentiels : air, eau, alimentation, lumière, activité physique, confort, bien-être psychologique</a:t>
            </a:r>
          </a:p>
        </p:txBody>
      </p:sp>
      <p:sp>
        <p:nvSpPr>
          <p:cNvPr id="2" name="Forme libre 1">
            <a:extLst>
              <a:ext uri="{FF2B5EF4-FFF2-40B4-BE49-F238E27FC236}">
                <a16:creationId xmlns:a16="http://schemas.microsoft.com/office/drawing/2014/main" id="{296AC27D-4BCF-334B-BC7D-6CA7D82E8677}"/>
              </a:ext>
            </a:extLst>
          </p:cNvPr>
          <p:cNvSpPr/>
          <p:nvPr>
            <p:custDataLst>
              <p:tags r:id="rId42"/>
            </p:custDataLst>
          </p:nvPr>
        </p:nvSpPr>
        <p:spPr>
          <a:xfrm>
            <a:off x="5772469" y="4096921"/>
            <a:ext cx="244867" cy="704956"/>
          </a:xfrm>
          <a:custGeom>
            <a:avLst/>
            <a:gdLst>
              <a:gd name="connsiteX0" fmla="*/ 0 w 315611"/>
              <a:gd name="connsiteY0" fmla="*/ 0 h 704956"/>
              <a:gd name="connsiteX1" fmla="*/ 270744 w 315611"/>
              <a:gd name="connsiteY1" fmla="*/ 91951 h 704956"/>
              <a:gd name="connsiteX2" fmla="*/ 311611 w 315611"/>
              <a:gd name="connsiteY2" fmla="*/ 403562 h 704956"/>
              <a:gd name="connsiteX3" fmla="*/ 229877 w 315611"/>
              <a:gd name="connsiteY3" fmla="*/ 704956 h 704956"/>
            </a:gdLst>
            <a:ahLst/>
            <a:cxnLst>
              <a:cxn ang="0">
                <a:pos x="connsiteX0" y="connsiteY0"/>
              </a:cxn>
              <a:cxn ang="0">
                <a:pos x="connsiteX1" y="connsiteY1"/>
              </a:cxn>
              <a:cxn ang="0">
                <a:pos x="connsiteX2" y="connsiteY2"/>
              </a:cxn>
              <a:cxn ang="0">
                <a:pos x="connsiteX3" y="connsiteY3"/>
              </a:cxn>
            </a:cxnLst>
            <a:rect l="l" t="t" r="r" b="b"/>
            <a:pathLst>
              <a:path w="315611" h="704956">
                <a:moveTo>
                  <a:pt x="0" y="0"/>
                </a:moveTo>
                <a:cubicBezTo>
                  <a:pt x="109404" y="12345"/>
                  <a:pt x="218809" y="24691"/>
                  <a:pt x="270744" y="91951"/>
                </a:cubicBezTo>
                <a:cubicBezTo>
                  <a:pt x="322679" y="159211"/>
                  <a:pt x="318422" y="301395"/>
                  <a:pt x="311611" y="403562"/>
                </a:cubicBezTo>
                <a:cubicBezTo>
                  <a:pt x="304800" y="505729"/>
                  <a:pt x="267338" y="605342"/>
                  <a:pt x="229877" y="704956"/>
                </a:cubicBezTo>
              </a:path>
            </a:pathLst>
          </a:custGeom>
          <a:noFill/>
          <a:ln>
            <a:solidFill>
              <a:srgbClr val="BD6F8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Forme libre 2">
            <a:extLst>
              <a:ext uri="{FF2B5EF4-FFF2-40B4-BE49-F238E27FC236}">
                <a16:creationId xmlns:a16="http://schemas.microsoft.com/office/drawing/2014/main" id="{E7220FEA-6560-D645-8821-C000EE3CB89D}"/>
              </a:ext>
            </a:extLst>
          </p:cNvPr>
          <p:cNvSpPr/>
          <p:nvPr>
            <p:custDataLst>
              <p:tags r:id="rId43"/>
            </p:custDataLst>
          </p:nvPr>
        </p:nvSpPr>
        <p:spPr>
          <a:xfrm>
            <a:off x="2641032" y="5317823"/>
            <a:ext cx="2799346" cy="198046"/>
          </a:xfrm>
          <a:custGeom>
            <a:avLst/>
            <a:gdLst>
              <a:gd name="connsiteX0" fmla="*/ 0 w 2722767"/>
              <a:gd name="connsiteY0" fmla="*/ 183902 h 198046"/>
              <a:gd name="connsiteX1" fmla="*/ 658981 w 2722767"/>
              <a:gd name="connsiteY1" fmla="*/ 97060 h 198046"/>
              <a:gd name="connsiteX2" fmla="*/ 1251553 w 2722767"/>
              <a:gd name="connsiteY2" fmla="*/ 183902 h 198046"/>
              <a:gd name="connsiteX3" fmla="*/ 1844126 w 2722767"/>
              <a:gd name="connsiteY3" fmla="*/ 178794 h 198046"/>
              <a:gd name="connsiteX4" fmla="*/ 2722767 w 2722767"/>
              <a:gd name="connsiteY4" fmla="*/ 0 h 19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2767" h="198046">
                <a:moveTo>
                  <a:pt x="0" y="183902"/>
                </a:moveTo>
                <a:cubicBezTo>
                  <a:pt x="225194" y="140481"/>
                  <a:pt x="450389" y="97060"/>
                  <a:pt x="658981" y="97060"/>
                </a:cubicBezTo>
                <a:cubicBezTo>
                  <a:pt x="867573" y="97060"/>
                  <a:pt x="1054029" y="170280"/>
                  <a:pt x="1251553" y="183902"/>
                </a:cubicBezTo>
                <a:cubicBezTo>
                  <a:pt x="1449077" y="197524"/>
                  <a:pt x="1598924" y="209444"/>
                  <a:pt x="1844126" y="178794"/>
                </a:cubicBezTo>
                <a:cubicBezTo>
                  <a:pt x="2089328" y="148144"/>
                  <a:pt x="2406047" y="74072"/>
                  <a:pt x="2722767" y="0"/>
                </a:cubicBezTo>
              </a:path>
            </a:pathLst>
          </a:custGeom>
          <a:noFill/>
          <a:ln>
            <a:solidFill>
              <a:srgbClr val="BD6F8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445525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031E552-3DF9-FBA9-91F7-7919C44CBF2D}"/>
              </a:ext>
            </a:extLst>
          </p:cNvPr>
          <p:cNvSpPr txBox="1"/>
          <p:nvPr>
            <p:custDataLst>
              <p:tags r:id="rId1"/>
            </p:custDataLst>
          </p:nvPr>
        </p:nvSpPr>
        <p:spPr>
          <a:xfrm>
            <a:off x="505187" y="1264686"/>
            <a:ext cx="5396986" cy="4663200"/>
          </a:xfrm>
          <a:prstGeom prst="rect">
            <a:avLst/>
          </a:prstGeom>
          <a:noFill/>
        </p:spPr>
        <p:txBody>
          <a:bodyPr wrap="square">
            <a:spAutoFit/>
          </a:bodyPr>
          <a:lstStyle/>
          <a:p>
            <a:r>
              <a:rPr lang="fr-CA" sz="900" dirty="0">
                <a:solidFill>
                  <a:srgbClr val="DB1045"/>
                </a:solidFill>
                <a:latin typeface="Buenos Aires Thin" pitchFamily="2" charset="77"/>
                <a:ea typeface="Calibri" panose="020F0502020204030204" pitchFamily="34" charset="0"/>
                <a:cs typeface="Arial" panose="020B0604020202020204" pitchFamily="34" charset="0"/>
              </a:rPr>
              <a:t>CATÉGORIE 4</a:t>
            </a:r>
            <a:br>
              <a:rPr lang="fr-CA" sz="1100" dirty="0">
                <a:solidFill>
                  <a:srgbClr val="DB1045"/>
                </a:solidFill>
                <a:latin typeface="Montserrat Light" pitchFamily="2" charset="77"/>
                <a:ea typeface="Calibri" panose="020F0502020204030204" pitchFamily="34" charset="0"/>
                <a:cs typeface="Arial" panose="020B0604020202020204" pitchFamily="34" charset="0"/>
              </a:rPr>
            </a:br>
            <a:r>
              <a:rPr lang="fr-CA" sz="1200" b="1" dirty="0">
                <a:solidFill>
                  <a:srgbClr val="DB1045"/>
                </a:solidFill>
                <a:latin typeface="Buenos Aires Bold" pitchFamily="2" charset="77"/>
                <a:ea typeface="Calibri" panose="020F0502020204030204" pitchFamily="34" charset="0"/>
                <a:cs typeface="Arial" panose="020B0604020202020204" pitchFamily="34" charset="0"/>
              </a:rPr>
              <a:t>Santé et sécurité</a:t>
            </a:r>
            <a:endParaRPr lang="fr-CA" sz="1300" b="1" dirty="0">
              <a:solidFill>
                <a:srgbClr val="DB1045"/>
              </a:solidFill>
              <a:latin typeface="Buenos Aires Bold" pitchFamily="2" charset="77"/>
              <a:ea typeface="Calibri" panose="020F0502020204030204" pitchFamily="34" charset="0"/>
              <a:cs typeface="Arial" panose="020B0604020202020204" pitchFamily="34" charset="0"/>
            </a:endParaRPr>
          </a:p>
          <a:p>
            <a:pPr lvl="1">
              <a:lnSpc>
                <a:spcPct val="114000"/>
              </a:lnSpc>
            </a:pPr>
            <a:br>
              <a:rPr lang="fr-CA" sz="800" dirty="0">
                <a:solidFill>
                  <a:srgbClr val="C2043B"/>
                </a:solidFill>
                <a:latin typeface="Montserrat Light" pitchFamily="2" charset="77"/>
                <a:ea typeface="Calibri" panose="020F0502020204030204" pitchFamily="34" charset="0"/>
                <a:cs typeface="Arial" panose="020B0604020202020204" pitchFamily="34" charset="0"/>
              </a:rPr>
            </a:br>
            <a:r>
              <a:rPr lang="fr-CA" sz="800" dirty="0">
                <a:solidFill>
                  <a:srgbClr val="272023"/>
                </a:solidFill>
                <a:latin typeface="Buenos Aires Book" pitchFamily="2" charset="77"/>
                <a:cs typeface="Times New Roman" panose="02020603050405020304" pitchFamily="18" charset="0"/>
              </a:rPr>
              <a:t>Sonder le personnel pour déterminer les besoins de sécurité</a:t>
            </a:r>
          </a:p>
          <a:p>
            <a:pPr lvl="1">
              <a:lnSpc>
                <a:spcPct val="114000"/>
              </a:lnSpc>
            </a:pPr>
            <a:r>
              <a:rPr lang="fr-CA" sz="800" dirty="0">
                <a:solidFill>
                  <a:srgbClr val="272023"/>
                </a:solidFill>
                <a:latin typeface="Buenos Aires Book" pitchFamily="2" charset="77"/>
                <a:cs typeface="Times New Roman" panose="02020603050405020304" pitchFamily="18" charset="0"/>
              </a:rPr>
              <a:t>Favoriser l’accessibilité et la mobilité </a:t>
            </a:r>
          </a:p>
          <a:p>
            <a:pPr lvl="1">
              <a:lnSpc>
                <a:spcPct val="114000"/>
              </a:lnSpc>
            </a:pPr>
            <a:r>
              <a:rPr lang="fr-CA" sz="800" dirty="0">
                <a:solidFill>
                  <a:srgbClr val="272023"/>
                </a:solidFill>
                <a:latin typeface="Buenos Aires Book" pitchFamily="2" charset="77"/>
                <a:cs typeface="Times New Roman" panose="02020603050405020304" pitchFamily="18" charset="0"/>
              </a:rPr>
              <a:t>Installer des caméras de sécurité</a:t>
            </a:r>
          </a:p>
          <a:p>
            <a:pPr lvl="1">
              <a:lnSpc>
                <a:spcPct val="114000"/>
              </a:lnSpc>
            </a:pPr>
            <a:r>
              <a:rPr lang="fr-CA" sz="800" dirty="0">
                <a:solidFill>
                  <a:srgbClr val="272023"/>
                </a:solidFill>
                <a:latin typeface="Buenos Aires Book" pitchFamily="2" charset="77"/>
                <a:cs typeface="Times New Roman" panose="02020603050405020304" pitchFamily="18" charset="0"/>
              </a:rPr>
              <a:t>Rendre prioritaires la propreté et la qualité de l’air dans les espaces de travail </a:t>
            </a:r>
          </a:p>
          <a:p>
            <a:pPr lvl="1">
              <a:lnSpc>
                <a:spcPct val="114000"/>
              </a:lnSpc>
            </a:pPr>
            <a:r>
              <a:rPr lang="fr-CA" sz="800" dirty="0">
                <a:solidFill>
                  <a:srgbClr val="272023"/>
                </a:solidFill>
                <a:latin typeface="Buenos Aires Book" pitchFamily="2" charset="77"/>
                <a:cs typeface="Times New Roman" panose="02020603050405020304" pitchFamily="18" charset="0"/>
              </a:rPr>
              <a:t>Offrir des services médicaux variés à proximité</a:t>
            </a:r>
          </a:p>
          <a:p>
            <a:pPr lvl="1">
              <a:lnSpc>
                <a:spcPct val="114000"/>
              </a:lnSpc>
            </a:pPr>
            <a:r>
              <a:rPr lang="fr-CA" sz="800" dirty="0">
                <a:solidFill>
                  <a:srgbClr val="272023"/>
                </a:solidFill>
                <a:latin typeface="Buenos Aires Book" pitchFamily="2" charset="77"/>
                <a:cs typeface="Times New Roman" panose="02020603050405020304" pitchFamily="18" charset="0"/>
              </a:rPr>
              <a:t>Profiter d’infrastructures sportives et de vestiaires</a:t>
            </a:r>
          </a:p>
          <a:p>
            <a:endParaRPr lang="fr-CA" sz="900" dirty="0">
              <a:solidFill>
                <a:srgbClr val="272023"/>
              </a:solidFill>
              <a:latin typeface="Montserrat" pitchFamily="2" charset="77"/>
              <a:ea typeface="Calibri" panose="020F0502020204030204" pitchFamily="34" charset="0"/>
              <a:cs typeface="Times New Roman" panose="02020603050405020304" pitchFamily="18" charset="0"/>
            </a:endParaRPr>
          </a:p>
          <a:p>
            <a:endParaRPr lang="fr-CA" sz="900" dirty="0">
              <a:solidFill>
                <a:srgbClr val="272023"/>
              </a:solidFill>
              <a:latin typeface="Montserrat" pitchFamily="2" charset="77"/>
              <a:ea typeface="Calibri" panose="020F0502020204030204" pitchFamily="34" charset="0"/>
              <a:cs typeface="Times New Roman" panose="02020603050405020304" pitchFamily="18" charset="0"/>
            </a:endParaRPr>
          </a:p>
          <a:p>
            <a:r>
              <a:rPr lang="fr-CA" sz="900" dirty="0">
                <a:solidFill>
                  <a:srgbClr val="DB1045"/>
                </a:solidFill>
                <a:latin typeface="Buenos Aires Thin" pitchFamily="2" charset="77"/>
                <a:cs typeface="Arial" panose="020B0604020202020204" pitchFamily="34" charset="0"/>
              </a:rPr>
              <a:t>CATÉGORIE 5</a:t>
            </a:r>
            <a:br>
              <a:rPr lang="fr-CA" sz="1050" dirty="0">
                <a:solidFill>
                  <a:srgbClr val="DB1045"/>
                </a:solidFill>
                <a:latin typeface="Montserrat Light" pitchFamily="2" charset="77"/>
                <a:ea typeface="Calibri" panose="020F0502020204030204" pitchFamily="34" charset="0"/>
                <a:cs typeface="Arial" panose="020B0604020202020204" pitchFamily="34" charset="0"/>
              </a:rPr>
            </a:br>
            <a:r>
              <a:rPr lang="fr-CA" sz="1200" b="1" dirty="0">
                <a:solidFill>
                  <a:srgbClr val="DB1045"/>
                </a:solidFill>
                <a:latin typeface="Buenos Aires Bold" pitchFamily="2" charset="77"/>
                <a:cs typeface="Arial" panose="020B0604020202020204" pitchFamily="34" charset="0"/>
              </a:rPr>
              <a:t>Attractivité de Montréal et de son centre-ville</a:t>
            </a:r>
          </a:p>
          <a:p>
            <a:pPr lvl="1">
              <a:lnSpc>
                <a:spcPct val="114000"/>
              </a:lnSpc>
            </a:pPr>
            <a:endParaRPr lang="fr-CA" sz="800" dirty="0">
              <a:solidFill>
                <a:srgbClr val="272023"/>
              </a:solidFill>
              <a:latin typeface="Montserrat" pitchFamily="2" charset="77"/>
              <a:cs typeface="Times New Roman" panose="02020603050405020304" pitchFamily="18" charset="0"/>
            </a:endParaRPr>
          </a:p>
          <a:p>
            <a:pPr lvl="1">
              <a:lnSpc>
                <a:spcPct val="114000"/>
              </a:lnSpc>
            </a:pPr>
            <a:r>
              <a:rPr lang="fr-CA" sz="800" dirty="0">
                <a:solidFill>
                  <a:srgbClr val="272023"/>
                </a:solidFill>
                <a:latin typeface="Buenos Aires Book" pitchFamily="2" charset="77"/>
                <a:cs typeface="Times New Roman" panose="02020603050405020304" pitchFamily="18" charset="0"/>
              </a:rPr>
              <a:t>Créer de nouveaux partenariats et des synergies entre les entreprises</a:t>
            </a:r>
          </a:p>
          <a:p>
            <a:pPr lvl="1">
              <a:lnSpc>
                <a:spcPct val="114000"/>
              </a:lnSpc>
            </a:pPr>
            <a:r>
              <a:rPr lang="fr-CA" sz="800" dirty="0">
                <a:solidFill>
                  <a:srgbClr val="272023"/>
                </a:solidFill>
                <a:latin typeface="Buenos Aires Book" pitchFamily="2" charset="77"/>
                <a:cs typeface="Times New Roman" panose="02020603050405020304" pitchFamily="18" charset="0"/>
              </a:rPr>
              <a:t>Rehausser le prestige du secteur</a:t>
            </a:r>
          </a:p>
          <a:p>
            <a:pPr lvl="1">
              <a:lnSpc>
                <a:spcPct val="114000"/>
              </a:lnSpc>
            </a:pPr>
            <a:r>
              <a:rPr lang="fr-CA" sz="800" dirty="0">
                <a:solidFill>
                  <a:srgbClr val="272023"/>
                </a:solidFill>
                <a:latin typeface="Buenos Aires Book" pitchFamily="2" charset="77"/>
                <a:cs typeface="Times New Roman" panose="02020603050405020304" pitchFamily="18" charset="0"/>
              </a:rPr>
              <a:t>Offrir une infrastructure technologique de pointe (dans l’optique de la ville intelligente)</a:t>
            </a:r>
          </a:p>
          <a:p>
            <a:pPr lvl="1">
              <a:lnSpc>
                <a:spcPct val="114000"/>
              </a:lnSpc>
            </a:pPr>
            <a:r>
              <a:rPr lang="fr-CA" sz="800" dirty="0">
                <a:solidFill>
                  <a:srgbClr val="272023"/>
                </a:solidFill>
                <a:latin typeface="Buenos Aires Book" pitchFamily="2" charset="77"/>
                <a:cs typeface="Times New Roman" panose="02020603050405020304" pitchFamily="18" charset="0"/>
              </a:rPr>
              <a:t>Assouplir les règlements associés au zonage et à la conversion de bâtiments</a:t>
            </a:r>
          </a:p>
          <a:p>
            <a:pPr lvl="1">
              <a:lnSpc>
                <a:spcPct val="114000"/>
              </a:lnSpc>
            </a:pPr>
            <a:r>
              <a:rPr lang="fr-CA" sz="800" dirty="0">
                <a:solidFill>
                  <a:srgbClr val="272023"/>
                </a:solidFill>
                <a:latin typeface="Buenos Aires Book" pitchFamily="2" charset="77"/>
                <a:cs typeface="Times New Roman" panose="02020603050405020304" pitchFamily="18" charset="0"/>
              </a:rPr>
              <a:t>Profiter de mesures incitatives de la Ville (p. ex., mesures fiscales, réduction des tarifs) </a:t>
            </a:r>
          </a:p>
          <a:p>
            <a:pPr lvl="1">
              <a:lnSpc>
                <a:spcPct val="114000"/>
              </a:lnSpc>
            </a:pPr>
            <a:r>
              <a:rPr lang="fr-CA" sz="800" dirty="0">
                <a:solidFill>
                  <a:srgbClr val="272023"/>
                </a:solidFill>
                <a:latin typeface="Buenos Aires Book" pitchFamily="2" charset="77"/>
                <a:cs typeface="Times New Roman" panose="02020603050405020304" pitchFamily="18" charset="0"/>
              </a:rPr>
              <a:t>Valoriser et restaurer le patrimoine bâti</a:t>
            </a:r>
          </a:p>
          <a:p>
            <a:endParaRPr lang="fr-CA" sz="800" dirty="0">
              <a:solidFill>
                <a:srgbClr val="272023"/>
              </a:solidFill>
              <a:latin typeface="Montserrat" pitchFamily="2" charset="77"/>
              <a:ea typeface="Calibri" panose="020F0502020204030204" pitchFamily="34" charset="0"/>
              <a:cs typeface="Times New Roman" panose="02020603050405020304" pitchFamily="18" charset="0"/>
            </a:endParaRPr>
          </a:p>
          <a:p>
            <a:endParaRPr lang="fr-CA" sz="800" dirty="0">
              <a:solidFill>
                <a:srgbClr val="272023"/>
              </a:solidFill>
              <a:latin typeface="Montserrat" pitchFamily="2" charset="77"/>
              <a:ea typeface="Calibri" panose="020F0502020204030204" pitchFamily="34" charset="0"/>
              <a:cs typeface="Times New Roman" panose="02020603050405020304" pitchFamily="18" charset="0"/>
            </a:endParaRPr>
          </a:p>
          <a:p>
            <a:r>
              <a:rPr lang="fr-CA" sz="900" dirty="0">
                <a:solidFill>
                  <a:srgbClr val="DB1045"/>
                </a:solidFill>
                <a:latin typeface="Buenos Aires Thin" pitchFamily="2" charset="77"/>
                <a:cs typeface="Arial" panose="020B0604020202020204" pitchFamily="34" charset="0"/>
              </a:rPr>
              <a:t>CATÉGORIE 6</a:t>
            </a:r>
            <a:br>
              <a:rPr lang="fr-CA" sz="1000" dirty="0">
                <a:solidFill>
                  <a:srgbClr val="DB1045"/>
                </a:solidFill>
                <a:latin typeface="Montserrat Light" pitchFamily="2" charset="77"/>
                <a:ea typeface="Calibri" panose="020F0502020204030204" pitchFamily="34" charset="0"/>
                <a:cs typeface="Arial" panose="020B0604020202020204" pitchFamily="34" charset="0"/>
              </a:rPr>
            </a:br>
            <a:r>
              <a:rPr lang="fr-CA" sz="1200" b="1" dirty="0">
                <a:solidFill>
                  <a:srgbClr val="DB1045"/>
                </a:solidFill>
                <a:latin typeface="Buenos Aires Bold" pitchFamily="2" charset="77"/>
                <a:cs typeface="Arial" panose="020B0604020202020204" pitchFamily="34" charset="0"/>
              </a:rPr>
              <a:t>Stratégies de communication</a:t>
            </a:r>
          </a:p>
          <a:p>
            <a:pPr lvl="1">
              <a:lnSpc>
                <a:spcPct val="114000"/>
              </a:lnSpc>
            </a:pPr>
            <a:endParaRPr lang="fr-CA" sz="800" dirty="0">
              <a:solidFill>
                <a:srgbClr val="272023"/>
              </a:solidFill>
              <a:latin typeface="Montserrat" pitchFamily="2" charset="77"/>
              <a:cs typeface="Times New Roman" panose="02020603050405020304" pitchFamily="18" charset="0"/>
            </a:endParaRPr>
          </a:p>
          <a:p>
            <a:pPr lvl="1">
              <a:lnSpc>
                <a:spcPct val="114000"/>
              </a:lnSpc>
            </a:pPr>
            <a:r>
              <a:rPr lang="fr-CA" sz="800" dirty="0">
                <a:solidFill>
                  <a:srgbClr val="272023"/>
                </a:solidFill>
                <a:latin typeface="Buenos Aires Book" pitchFamily="2" charset="77"/>
                <a:cs typeface="Times New Roman" panose="02020603050405020304" pitchFamily="18" charset="0"/>
              </a:rPr>
              <a:t>Établir une meilleure communication entre les propriétaires et les locateurs </a:t>
            </a:r>
          </a:p>
          <a:p>
            <a:pPr lvl="1">
              <a:lnSpc>
                <a:spcPct val="114000"/>
              </a:lnSpc>
            </a:pPr>
            <a:r>
              <a:rPr lang="fr-CA" sz="800" dirty="0">
                <a:solidFill>
                  <a:srgbClr val="272023"/>
                </a:solidFill>
                <a:latin typeface="Buenos Aires Book" pitchFamily="2" charset="77"/>
                <a:cs typeface="Times New Roman" panose="02020603050405020304" pitchFamily="18" charset="0"/>
              </a:rPr>
              <a:t>Assurer une meilleure communication* entre la Ville et les entreprises </a:t>
            </a:r>
          </a:p>
          <a:p>
            <a:pPr lvl="1">
              <a:lnSpc>
                <a:spcPct val="114000"/>
              </a:lnSpc>
            </a:pPr>
            <a:r>
              <a:rPr lang="fr-CA" sz="800" dirty="0">
                <a:solidFill>
                  <a:srgbClr val="272023"/>
                </a:solidFill>
                <a:latin typeface="Buenos Aires Book" pitchFamily="2" charset="77"/>
                <a:cs typeface="Times New Roman" panose="02020603050405020304" pitchFamily="18" charset="0"/>
              </a:rPr>
              <a:t>Partager les réussites et améliorer la circulation de l’information au sein de l’entreprise </a:t>
            </a:r>
          </a:p>
          <a:p>
            <a:pPr lvl="1">
              <a:lnSpc>
                <a:spcPct val="114000"/>
              </a:lnSpc>
            </a:pPr>
            <a:r>
              <a:rPr lang="fr-CA" sz="800" dirty="0">
                <a:solidFill>
                  <a:srgbClr val="272023"/>
                </a:solidFill>
                <a:latin typeface="Buenos Aires Book" pitchFamily="2" charset="77"/>
                <a:cs typeface="Times New Roman" panose="02020603050405020304" pitchFamily="18" charset="0"/>
              </a:rPr>
              <a:t>Promouvoir des contacts réguliers entre la direction et le personnel </a:t>
            </a:r>
            <a:r>
              <a:rPr lang="fr-CA" sz="800" dirty="0">
                <a:solidFill>
                  <a:srgbClr val="272023"/>
                </a:solidFill>
                <a:latin typeface="Montserrat" pitchFamily="2" charset="77"/>
                <a:cs typeface="Times New Roman" panose="02020603050405020304" pitchFamily="18" charset="0"/>
              </a:rPr>
              <a:t>	</a:t>
            </a:r>
          </a:p>
          <a:p>
            <a:pPr lvl="1">
              <a:lnSpc>
                <a:spcPct val="114000"/>
              </a:lnSpc>
            </a:pPr>
            <a:r>
              <a:rPr lang="fr-CA" sz="800" dirty="0">
                <a:solidFill>
                  <a:srgbClr val="272023"/>
                </a:solidFill>
                <a:latin typeface="Montserrat" pitchFamily="2" charset="77"/>
                <a:cs typeface="Times New Roman" panose="02020603050405020304" pitchFamily="18" charset="0"/>
              </a:rPr>
              <a:t> </a:t>
            </a:r>
          </a:p>
          <a:p>
            <a:pPr lvl="1">
              <a:lnSpc>
                <a:spcPct val="114000"/>
              </a:lnSpc>
            </a:pPr>
            <a:endParaRPr lang="fr-CA" sz="800" dirty="0">
              <a:solidFill>
                <a:srgbClr val="272023"/>
              </a:solidFill>
              <a:latin typeface="Montserrat" pitchFamily="2" charset="77"/>
              <a:cs typeface="Times New Roman" panose="02020603050405020304" pitchFamily="18" charset="0"/>
            </a:endParaRPr>
          </a:p>
        </p:txBody>
      </p:sp>
      <p:sp>
        <p:nvSpPr>
          <p:cNvPr id="19" name="TextBox 18">
            <a:extLst>
              <a:ext uri="{FF2B5EF4-FFF2-40B4-BE49-F238E27FC236}">
                <a16:creationId xmlns:a16="http://schemas.microsoft.com/office/drawing/2014/main" id="{95C7A3D2-1E2D-F684-73DF-C8CAD0AF566A}"/>
              </a:ext>
            </a:extLst>
          </p:cNvPr>
          <p:cNvSpPr txBox="1"/>
          <p:nvPr>
            <p:custDataLst>
              <p:tags r:id="rId2"/>
            </p:custDataLst>
          </p:nvPr>
        </p:nvSpPr>
        <p:spPr>
          <a:xfrm>
            <a:off x="744566" y="957156"/>
            <a:ext cx="1161233" cy="200055"/>
          </a:xfrm>
          <a:prstGeom prst="rect">
            <a:avLst/>
          </a:prstGeom>
          <a:noFill/>
        </p:spPr>
        <p:txBody>
          <a:bodyPr wrap="square">
            <a:spAutoFit/>
          </a:bodyPr>
          <a:lstStyle/>
          <a:p>
            <a:r>
              <a:rPr lang="fr-CA" sz="700" i="1" dirty="0">
                <a:latin typeface="Buenos Aires Light Italic" pitchFamily="2" charset="77"/>
                <a:ea typeface="Calibri" panose="020F0502020204030204" pitchFamily="34" charset="0"/>
                <a:cs typeface="Arial" panose="020B0604020202020204" pitchFamily="34" charset="0"/>
              </a:rPr>
              <a:t>Besoins de l’individu</a:t>
            </a:r>
          </a:p>
        </p:txBody>
      </p:sp>
      <p:sp>
        <p:nvSpPr>
          <p:cNvPr id="20" name="TextBox 19">
            <a:extLst>
              <a:ext uri="{FF2B5EF4-FFF2-40B4-BE49-F238E27FC236}">
                <a16:creationId xmlns:a16="http://schemas.microsoft.com/office/drawing/2014/main" id="{B6B3DCED-E248-4DD0-DF63-EAEB1D88DCAC}"/>
              </a:ext>
            </a:extLst>
          </p:cNvPr>
          <p:cNvSpPr txBox="1"/>
          <p:nvPr>
            <p:custDataLst>
              <p:tags r:id="rId3"/>
            </p:custDataLst>
          </p:nvPr>
        </p:nvSpPr>
        <p:spPr>
          <a:xfrm>
            <a:off x="2334004" y="954624"/>
            <a:ext cx="1273095" cy="202587"/>
          </a:xfrm>
          <a:prstGeom prst="rect">
            <a:avLst/>
          </a:prstGeom>
          <a:noFill/>
        </p:spPr>
        <p:txBody>
          <a:bodyPr wrap="square">
            <a:spAutoFit/>
          </a:bodyPr>
          <a:lstStyle>
            <a:defPPr>
              <a:defRPr lang="en-US"/>
            </a:defPPr>
            <a:lvl1pPr>
              <a:defRPr sz="700" i="1">
                <a:latin typeface="Buenos Aires Light Italic" pitchFamily="2" charset="77"/>
                <a:ea typeface="Calibri" panose="020F0502020204030204" pitchFamily="34" charset="0"/>
                <a:cs typeface="Arial" panose="020B0604020202020204" pitchFamily="34" charset="0"/>
              </a:defRPr>
            </a:lvl1pPr>
          </a:lstStyle>
          <a:p>
            <a:r>
              <a:rPr lang="fr-CA" dirty="0"/>
              <a:t>Besoins de l’entreprise</a:t>
            </a:r>
          </a:p>
        </p:txBody>
      </p:sp>
      <p:pic>
        <p:nvPicPr>
          <p:cNvPr id="26" name="Picture 25" descr="Icon&#10;&#10;Description automatically generated">
            <a:extLst>
              <a:ext uri="{FF2B5EF4-FFF2-40B4-BE49-F238E27FC236}">
                <a16:creationId xmlns:a16="http://schemas.microsoft.com/office/drawing/2014/main" id="{3FD1E482-D045-8281-4493-775A85008713}"/>
              </a:ext>
            </a:extLst>
          </p:cNvPr>
          <p:cNvPicPr>
            <a:picLocks noChangeAspect="1"/>
          </p:cNvPicPr>
          <p:nvPr>
            <p:custDataLst>
              <p:tags r:id="rId4"/>
            </p:custDataLst>
          </p:nvPr>
        </p:nvPicPr>
        <p:blipFill>
          <a:blip r:embed="rId30" cstate="screen">
            <a:extLst>
              <a:ext uri="{28A0092B-C50C-407E-A947-70E740481C1C}">
                <a14:useLocalDpi xmlns:a14="http://schemas.microsoft.com/office/drawing/2010/main"/>
              </a:ext>
            </a:extLst>
          </a:blip>
          <a:stretch>
            <a:fillRect/>
          </a:stretch>
        </p:blipFill>
        <p:spPr>
          <a:xfrm>
            <a:off x="505187" y="896247"/>
            <a:ext cx="287181" cy="287181"/>
          </a:xfrm>
          <a:prstGeom prst="rect">
            <a:avLst/>
          </a:prstGeom>
        </p:spPr>
      </p:pic>
      <p:pic>
        <p:nvPicPr>
          <p:cNvPr id="30" name="Picture 29" descr="Icon&#10;&#10;Description automatically generated">
            <a:extLst>
              <a:ext uri="{FF2B5EF4-FFF2-40B4-BE49-F238E27FC236}">
                <a16:creationId xmlns:a16="http://schemas.microsoft.com/office/drawing/2014/main" id="{0ED021DF-FBC5-53B0-9D9B-47EB1700C733}"/>
              </a:ext>
            </a:extLst>
          </p:cNvPr>
          <p:cNvPicPr>
            <a:picLocks noChangeAspect="1"/>
          </p:cNvPicPr>
          <p:nvPr>
            <p:custDataLst>
              <p:tags r:id="rId5"/>
            </p:custDataLst>
          </p:nvPr>
        </p:nvPicPr>
        <p:blipFill>
          <a:blip r:embed="rId31" cstate="screen">
            <a:extLst>
              <a:ext uri="{28A0092B-C50C-407E-A947-70E740481C1C}">
                <a14:useLocalDpi xmlns:a14="http://schemas.microsoft.com/office/drawing/2010/main"/>
              </a:ext>
            </a:extLst>
          </a:blip>
          <a:stretch>
            <a:fillRect/>
          </a:stretch>
        </p:blipFill>
        <p:spPr>
          <a:xfrm>
            <a:off x="2090821" y="892489"/>
            <a:ext cx="287181" cy="287181"/>
          </a:xfrm>
          <a:prstGeom prst="rect">
            <a:avLst/>
          </a:prstGeom>
        </p:spPr>
      </p:pic>
      <p:pic>
        <p:nvPicPr>
          <p:cNvPr id="13" name="Picture 12" descr="A picture containing text, indoor, person, preparing&#10;&#10;Description automatically generated">
            <a:extLst>
              <a:ext uri="{FF2B5EF4-FFF2-40B4-BE49-F238E27FC236}">
                <a16:creationId xmlns:a16="http://schemas.microsoft.com/office/drawing/2014/main" id="{AD6EEB98-5A7E-F2A3-9789-EE753C98F9A8}"/>
              </a:ext>
            </a:extLst>
          </p:cNvPr>
          <p:cNvPicPr>
            <a:picLocks noChangeAspect="1"/>
          </p:cNvPicPr>
          <p:nvPr>
            <p:custDataLst>
              <p:tags r:id="rId6"/>
            </p:custDataLst>
          </p:nvPr>
        </p:nvPicPr>
        <p:blipFill rotWithShape="1">
          <a:blip r:embed="rId32" cstate="screen">
            <a:extLst>
              <a:ext uri="{28A0092B-C50C-407E-A947-70E740481C1C}">
                <a14:useLocalDpi xmlns:a14="http://schemas.microsoft.com/office/drawing/2010/main"/>
              </a:ext>
            </a:extLst>
          </a:blip>
          <a:srcRect/>
          <a:stretch/>
        </p:blipFill>
        <p:spPr>
          <a:xfrm>
            <a:off x="576263" y="6197979"/>
            <a:ext cx="5688012" cy="2090811"/>
          </a:xfrm>
          <a:prstGeom prst="rect">
            <a:avLst/>
          </a:prstGeom>
        </p:spPr>
      </p:pic>
      <p:pic>
        <p:nvPicPr>
          <p:cNvPr id="16" name="Picture 25" descr="Icon&#10;&#10;Description automatically generated">
            <a:extLst>
              <a:ext uri="{FF2B5EF4-FFF2-40B4-BE49-F238E27FC236}">
                <a16:creationId xmlns:a16="http://schemas.microsoft.com/office/drawing/2014/main" id="{3AB5A440-8098-D24F-B106-DFA5F463923B}"/>
              </a:ext>
            </a:extLst>
          </p:cNvPr>
          <p:cNvPicPr>
            <a:picLocks noChangeAspect="1"/>
          </p:cNvPicPr>
          <p:nvPr>
            <p:custDataLst>
              <p:tags r:id="rId7"/>
            </p:custDataLst>
          </p:nvPr>
        </p:nvPicPr>
        <p:blipFill>
          <a:blip r:embed="rId33" cstate="screen">
            <a:extLst>
              <a:ext uri="{28A0092B-C50C-407E-A947-70E740481C1C}">
                <a14:useLocalDpi xmlns:a14="http://schemas.microsoft.com/office/drawing/2010/main"/>
              </a:ext>
            </a:extLst>
          </a:blip>
          <a:stretch>
            <a:fillRect/>
          </a:stretch>
        </p:blipFill>
        <p:spPr>
          <a:xfrm>
            <a:off x="628765" y="2177994"/>
            <a:ext cx="161360" cy="161360"/>
          </a:xfrm>
          <a:prstGeom prst="rect">
            <a:avLst/>
          </a:prstGeom>
        </p:spPr>
      </p:pic>
      <p:pic>
        <p:nvPicPr>
          <p:cNvPr id="18" name="Picture 29" descr="Icon&#10;&#10;Description automatically generated">
            <a:extLst>
              <a:ext uri="{FF2B5EF4-FFF2-40B4-BE49-F238E27FC236}">
                <a16:creationId xmlns:a16="http://schemas.microsoft.com/office/drawing/2014/main" id="{C175D1AD-0992-494C-A6D1-FF9D7F731995}"/>
              </a:ext>
            </a:extLst>
          </p:cNvPr>
          <p:cNvPicPr>
            <a:picLocks noChangeAspect="1"/>
          </p:cNvPicPr>
          <p:nvPr>
            <p:custDataLst>
              <p:tags r:id="rId8"/>
            </p:custDataLst>
          </p:nvPr>
        </p:nvPicPr>
        <p:blipFill>
          <a:blip r:embed="rId34" cstate="screen">
            <a:extLst>
              <a:ext uri="{28A0092B-C50C-407E-A947-70E740481C1C}">
                <a14:useLocalDpi xmlns:a14="http://schemas.microsoft.com/office/drawing/2010/main"/>
              </a:ext>
            </a:extLst>
          </a:blip>
          <a:stretch>
            <a:fillRect/>
          </a:stretch>
        </p:blipFill>
        <p:spPr>
          <a:xfrm>
            <a:off x="784947" y="1890622"/>
            <a:ext cx="161359" cy="161359"/>
          </a:xfrm>
          <a:prstGeom prst="rect">
            <a:avLst/>
          </a:prstGeom>
        </p:spPr>
      </p:pic>
      <p:pic>
        <p:nvPicPr>
          <p:cNvPr id="21" name="Picture 25" descr="Icon&#10;&#10;Description automatically generated">
            <a:extLst>
              <a:ext uri="{FF2B5EF4-FFF2-40B4-BE49-F238E27FC236}">
                <a16:creationId xmlns:a16="http://schemas.microsoft.com/office/drawing/2014/main" id="{6201A72C-E565-F34D-92A3-90A942543D48}"/>
              </a:ext>
            </a:extLst>
          </p:cNvPr>
          <p:cNvPicPr>
            <a:picLocks noChangeAspect="1"/>
          </p:cNvPicPr>
          <p:nvPr>
            <p:custDataLst>
              <p:tags r:id="rId9"/>
            </p:custDataLst>
          </p:nvPr>
        </p:nvPicPr>
        <p:blipFill>
          <a:blip r:embed="rId33" cstate="screen">
            <a:extLst>
              <a:ext uri="{28A0092B-C50C-407E-A947-70E740481C1C}">
                <a14:useLocalDpi xmlns:a14="http://schemas.microsoft.com/office/drawing/2010/main"/>
              </a:ext>
            </a:extLst>
          </a:blip>
          <a:stretch>
            <a:fillRect/>
          </a:stretch>
        </p:blipFill>
        <p:spPr>
          <a:xfrm>
            <a:off x="628765" y="1890622"/>
            <a:ext cx="161360" cy="161360"/>
          </a:xfrm>
          <a:prstGeom prst="rect">
            <a:avLst/>
          </a:prstGeom>
        </p:spPr>
      </p:pic>
      <p:pic>
        <p:nvPicPr>
          <p:cNvPr id="22" name="Picture 25" descr="Icon&#10;&#10;Description automatically generated">
            <a:extLst>
              <a:ext uri="{FF2B5EF4-FFF2-40B4-BE49-F238E27FC236}">
                <a16:creationId xmlns:a16="http://schemas.microsoft.com/office/drawing/2014/main" id="{A0B1AE43-D36C-8F4D-B428-8F1742C8F492}"/>
              </a:ext>
            </a:extLst>
          </p:cNvPr>
          <p:cNvPicPr>
            <a:picLocks noChangeAspect="1"/>
          </p:cNvPicPr>
          <p:nvPr>
            <p:custDataLst>
              <p:tags r:id="rId10"/>
            </p:custDataLst>
          </p:nvPr>
        </p:nvPicPr>
        <p:blipFill>
          <a:blip r:embed="rId33" cstate="screen">
            <a:extLst>
              <a:ext uri="{28A0092B-C50C-407E-A947-70E740481C1C}">
                <a14:useLocalDpi xmlns:a14="http://schemas.microsoft.com/office/drawing/2010/main"/>
              </a:ext>
            </a:extLst>
          </a:blip>
          <a:stretch>
            <a:fillRect/>
          </a:stretch>
        </p:blipFill>
        <p:spPr>
          <a:xfrm>
            <a:off x="628765" y="2038170"/>
            <a:ext cx="161360" cy="161360"/>
          </a:xfrm>
          <a:prstGeom prst="rect">
            <a:avLst/>
          </a:prstGeom>
        </p:spPr>
      </p:pic>
      <p:pic>
        <p:nvPicPr>
          <p:cNvPr id="23" name="Picture 25" descr="Icon&#10;&#10;Description automatically generated">
            <a:extLst>
              <a:ext uri="{FF2B5EF4-FFF2-40B4-BE49-F238E27FC236}">
                <a16:creationId xmlns:a16="http://schemas.microsoft.com/office/drawing/2014/main" id="{0A580257-94FC-384A-9B68-DF85EB37E33D}"/>
              </a:ext>
            </a:extLst>
          </p:cNvPr>
          <p:cNvPicPr>
            <a:picLocks noChangeAspect="1"/>
          </p:cNvPicPr>
          <p:nvPr>
            <p:custDataLst>
              <p:tags r:id="rId11"/>
            </p:custDataLst>
          </p:nvPr>
        </p:nvPicPr>
        <p:blipFill>
          <a:blip r:embed="rId33" cstate="screen">
            <a:extLst>
              <a:ext uri="{28A0092B-C50C-407E-A947-70E740481C1C}">
                <a14:useLocalDpi xmlns:a14="http://schemas.microsoft.com/office/drawing/2010/main"/>
              </a:ext>
            </a:extLst>
          </a:blip>
          <a:stretch>
            <a:fillRect/>
          </a:stretch>
        </p:blipFill>
        <p:spPr>
          <a:xfrm>
            <a:off x="627646" y="2335239"/>
            <a:ext cx="161360" cy="161360"/>
          </a:xfrm>
          <a:prstGeom prst="rect">
            <a:avLst/>
          </a:prstGeom>
        </p:spPr>
      </p:pic>
      <p:pic>
        <p:nvPicPr>
          <p:cNvPr id="29" name="Picture 25" descr="Icon&#10;&#10;Description automatically generated">
            <a:extLst>
              <a:ext uri="{FF2B5EF4-FFF2-40B4-BE49-F238E27FC236}">
                <a16:creationId xmlns:a16="http://schemas.microsoft.com/office/drawing/2014/main" id="{976EF837-32BE-DF40-A2EF-F8E40216F045}"/>
              </a:ext>
            </a:extLst>
          </p:cNvPr>
          <p:cNvPicPr>
            <a:picLocks noChangeAspect="1"/>
          </p:cNvPicPr>
          <p:nvPr>
            <p:custDataLst>
              <p:tags r:id="rId12"/>
            </p:custDataLst>
          </p:nvPr>
        </p:nvPicPr>
        <p:blipFill>
          <a:blip r:embed="rId33" cstate="screen">
            <a:extLst>
              <a:ext uri="{28A0092B-C50C-407E-A947-70E740481C1C}">
                <a14:useLocalDpi xmlns:a14="http://schemas.microsoft.com/office/drawing/2010/main"/>
              </a:ext>
            </a:extLst>
          </a:blip>
          <a:stretch>
            <a:fillRect/>
          </a:stretch>
        </p:blipFill>
        <p:spPr>
          <a:xfrm>
            <a:off x="632653" y="2475698"/>
            <a:ext cx="161360" cy="161360"/>
          </a:xfrm>
          <a:prstGeom prst="rect">
            <a:avLst/>
          </a:prstGeom>
        </p:spPr>
      </p:pic>
      <p:pic>
        <p:nvPicPr>
          <p:cNvPr id="34" name="Picture 29" descr="Icon&#10;&#10;Description automatically generated">
            <a:extLst>
              <a:ext uri="{FF2B5EF4-FFF2-40B4-BE49-F238E27FC236}">
                <a16:creationId xmlns:a16="http://schemas.microsoft.com/office/drawing/2014/main" id="{952760F4-E370-0B48-A504-D893F3D3E77A}"/>
              </a:ext>
            </a:extLst>
          </p:cNvPr>
          <p:cNvPicPr>
            <a:picLocks noChangeAspect="1"/>
          </p:cNvPicPr>
          <p:nvPr>
            <p:custDataLst>
              <p:tags r:id="rId13"/>
            </p:custDataLst>
          </p:nvPr>
        </p:nvPicPr>
        <p:blipFill>
          <a:blip r:embed="rId34" cstate="screen">
            <a:extLst>
              <a:ext uri="{28A0092B-C50C-407E-A947-70E740481C1C}">
                <a14:useLocalDpi xmlns:a14="http://schemas.microsoft.com/office/drawing/2010/main"/>
              </a:ext>
            </a:extLst>
          </a:blip>
          <a:stretch>
            <a:fillRect/>
          </a:stretch>
        </p:blipFill>
        <p:spPr>
          <a:xfrm>
            <a:off x="786240" y="2038170"/>
            <a:ext cx="161359" cy="161359"/>
          </a:xfrm>
          <a:prstGeom prst="rect">
            <a:avLst/>
          </a:prstGeom>
        </p:spPr>
      </p:pic>
      <p:pic>
        <p:nvPicPr>
          <p:cNvPr id="35" name="Picture 29" descr="Icon&#10;&#10;Description automatically generated">
            <a:extLst>
              <a:ext uri="{FF2B5EF4-FFF2-40B4-BE49-F238E27FC236}">
                <a16:creationId xmlns:a16="http://schemas.microsoft.com/office/drawing/2014/main" id="{F2EC7E02-AE33-1044-9AFE-237F719432C9}"/>
              </a:ext>
            </a:extLst>
          </p:cNvPr>
          <p:cNvPicPr>
            <a:picLocks noChangeAspect="1"/>
          </p:cNvPicPr>
          <p:nvPr>
            <p:custDataLst>
              <p:tags r:id="rId14"/>
            </p:custDataLst>
          </p:nvPr>
        </p:nvPicPr>
        <p:blipFill>
          <a:blip r:embed="rId34" cstate="screen">
            <a:extLst>
              <a:ext uri="{28A0092B-C50C-407E-A947-70E740481C1C}">
                <a14:useLocalDpi xmlns:a14="http://schemas.microsoft.com/office/drawing/2010/main"/>
              </a:ext>
            </a:extLst>
          </a:blip>
          <a:stretch>
            <a:fillRect/>
          </a:stretch>
        </p:blipFill>
        <p:spPr>
          <a:xfrm>
            <a:off x="786240" y="2182399"/>
            <a:ext cx="161359" cy="161359"/>
          </a:xfrm>
          <a:prstGeom prst="rect">
            <a:avLst/>
          </a:prstGeom>
        </p:spPr>
      </p:pic>
      <p:pic>
        <p:nvPicPr>
          <p:cNvPr id="36" name="Picture 29" descr="Icon&#10;&#10;Description automatically generated">
            <a:extLst>
              <a:ext uri="{FF2B5EF4-FFF2-40B4-BE49-F238E27FC236}">
                <a16:creationId xmlns:a16="http://schemas.microsoft.com/office/drawing/2014/main" id="{32A2FF7B-9AE7-8C44-AFFB-079BAE8C44E2}"/>
              </a:ext>
            </a:extLst>
          </p:cNvPr>
          <p:cNvPicPr>
            <a:picLocks noChangeAspect="1"/>
          </p:cNvPicPr>
          <p:nvPr>
            <p:custDataLst>
              <p:tags r:id="rId15"/>
            </p:custDataLst>
          </p:nvPr>
        </p:nvPicPr>
        <p:blipFill>
          <a:blip r:embed="rId34" cstate="screen">
            <a:extLst>
              <a:ext uri="{28A0092B-C50C-407E-A947-70E740481C1C}">
                <a14:useLocalDpi xmlns:a14="http://schemas.microsoft.com/office/drawing/2010/main"/>
              </a:ext>
            </a:extLst>
          </a:blip>
          <a:stretch>
            <a:fillRect/>
          </a:stretch>
        </p:blipFill>
        <p:spPr>
          <a:xfrm>
            <a:off x="782358" y="1757333"/>
            <a:ext cx="161359" cy="161359"/>
          </a:xfrm>
          <a:prstGeom prst="rect">
            <a:avLst/>
          </a:prstGeom>
        </p:spPr>
      </p:pic>
      <p:pic>
        <p:nvPicPr>
          <p:cNvPr id="38" name="Picture 29" descr="Icon&#10;&#10;Description automatically generated">
            <a:extLst>
              <a:ext uri="{FF2B5EF4-FFF2-40B4-BE49-F238E27FC236}">
                <a16:creationId xmlns:a16="http://schemas.microsoft.com/office/drawing/2014/main" id="{9C880505-419C-A04F-A768-16C63500ECB6}"/>
              </a:ext>
            </a:extLst>
          </p:cNvPr>
          <p:cNvPicPr>
            <a:picLocks noChangeAspect="1"/>
          </p:cNvPicPr>
          <p:nvPr>
            <p:custDataLst>
              <p:tags r:id="rId16"/>
            </p:custDataLst>
          </p:nvPr>
        </p:nvPicPr>
        <p:blipFill>
          <a:blip r:embed="rId34" cstate="screen">
            <a:extLst>
              <a:ext uri="{28A0092B-C50C-407E-A947-70E740481C1C}">
                <a14:useLocalDpi xmlns:a14="http://schemas.microsoft.com/office/drawing/2010/main"/>
              </a:ext>
            </a:extLst>
          </a:blip>
          <a:stretch>
            <a:fillRect/>
          </a:stretch>
        </p:blipFill>
        <p:spPr>
          <a:xfrm>
            <a:off x="776061" y="3321743"/>
            <a:ext cx="161359" cy="161359"/>
          </a:xfrm>
          <a:prstGeom prst="rect">
            <a:avLst/>
          </a:prstGeom>
        </p:spPr>
      </p:pic>
      <p:pic>
        <p:nvPicPr>
          <p:cNvPr id="39" name="Picture 25" descr="Icon&#10;&#10;Description automatically generated">
            <a:extLst>
              <a:ext uri="{FF2B5EF4-FFF2-40B4-BE49-F238E27FC236}">
                <a16:creationId xmlns:a16="http://schemas.microsoft.com/office/drawing/2014/main" id="{4D7B8E90-D583-584D-8AD2-FD8A194DC7F6}"/>
              </a:ext>
            </a:extLst>
          </p:cNvPr>
          <p:cNvPicPr>
            <a:picLocks noChangeAspect="1"/>
          </p:cNvPicPr>
          <p:nvPr>
            <p:custDataLst>
              <p:tags r:id="rId17"/>
            </p:custDataLst>
          </p:nvPr>
        </p:nvPicPr>
        <p:blipFill>
          <a:blip r:embed="rId33" cstate="screen">
            <a:extLst>
              <a:ext uri="{28A0092B-C50C-407E-A947-70E740481C1C}">
                <a14:useLocalDpi xmlns:a14="http://schemas.microsoft.com/office/drawing/2010/main"/>
              </a:ext>
            </a:extLst>
          </a:blip>
          <a:stretch>
            <a:fillRect/>
          </a:stretch>
        </p:blipFill>
        <p:spPr>
          <a:xfrm>
            <a:off x="627646" y="4029160"/>
            <a:ext cx="161360" cy="161360"/>
          </a:xfrm>
          <a:prstGeom prst="rect">
            <a:avLst/>
          </a:prstGeom>
        </p:spPr>
      </p:pic>
      <p:pic>
        <p:nvPicPr>
          <p:cNvPr id="40" name="Picture 25" descr="Icon&#10;&#10;Description automatically generated">
            <a:extLst>
              <a:ext uri="{FF2B5EF4-FFF2-40B4-BE49-F238E27FC236}">
                <a16:creationId xmlns:a16="http://schemas.microsoft.com/office/drawing/2014/main" id="{6B33A40C-2260-8B40-A259-17C40BF89932}"/>
              </a:ext>
            </a:extLst>
          </p:cNvPr>
          <p:cNvPicPr>
            <a:picLocks noChangeAspect="1"/>
          </p:cNvPicPr>
          <p:nvPr>
            <p:custDataLst>
              <p:tags r:id="rId18"/>
            </p:custDataLst>
          </p:nvPr>
        </p:nvPicPr>
        <p:blipFill>
          <a:blip r:embed="rId33" cstate="screen">
            <a:extLst>
              <a:ext uri="{28A0092B-C50C-407E-A947-70E740481C1C}">
                <a14:useLocalDpi xmlns:a14="http://schemas.microsoft.com/office/drawing/2010/main"/>
              </a:ext>
            </a:extLst>
          </a:blip>
          <a:stretch>
            <a:fillRect/>
          </a:stretch>
        </p:blipFill>
        <p:spPr>
          <a:xfrm>
            <a:off x="619879" y="3469291"/>
            <a:ext cx="161360" cy="161360"/>
          </a:xfrm>
          <a:prstGeom prst="rect">
            <a:avLst/>
          </a:prstGeom>
        </p:spPr>
      </p:pic>
      <p:pic>
        <p:nvPicPr>
          <p:cNvPr id="43" name="Picture 29" descr="Icon&#10;&#10;Description automatically generated">
            <a:extLst>
              <a:ext uri="{FF2B5EF4-FFF2-40B4-BE49-F238E27FC236}">
                <a16:creationId xmlns:a16="http://schemas.microsoft.com/office/drawing/2014/main" id="{CFB6E72F-9E23-F849-90FB-C4ABE5C40FC1}"/>
              </a:ext>
            </a:extLst>
          </p:cNvPr>
          <p:cNvPicPr>
            <a:picLocks noChangeAspect="1"/>
          </p:cNvPicPr>
          <p:nvPr>
            <p:custDataLst>
              <p:tags r:id="rId19"/>
            </p:custDataLst>
          </p:nvPr>
        </p:nvPicPr>
        <p:blipFill>
          <a:blip r:embed="rId34" cstate="screen">
            <a:extLst>
              <a:ext uri="{28A0092B-C50C-407E-A947-70E740481C1C}">
                <a14:useLocalDpi xmlns:a14="http://schemas.microsoft.com/office/drawing/2010/main"/>
              </a:ext>
            </a:extLst>
          </a:blip>
          <a:stretch>
            <a:fillRect/>
          </a:stretch>
        </p:blipFill>
        <p:spPr>
          <a:xfrm>
            <a:off x="777354" y="3469291"/>
            <a:ext cx="161359" cy="161359"/>
          </a:xfrm>
          <a:prstGeom prst="rect">
            <a:avLst/>
          </a:prstGeom>
        </p:spPr>
      </p:pic>
      <p:pic>
        <p:nvPicPr>
          <p:cNvPr id="44" name="Picture 29" descr="Icon&#10;&#10;Description automatically generated">
            <a:extLst>
              <a:ext uri="{FF2B5EF4-FFF2-40B4-BE49-F238E27FC236}">
                <a16:creationId xmlns:a16="http://schemas.microsoft.com/office/drawing/2014/main" id="{8295EDDD-7AC9-1E47-9C87-78BE82B821B7}"/>
              </a:ext>
            </a:extLst>
          </p:cNvPr>
          <p:cNvPicPr>
            <a:picLocks noChangeAspect="1"/>
          </p:cNvPicPr>
          <p:nvPr>
            <p:custDataLst>
              <p:tags r:id="rId20"/>
            </p:custDataLst>
          </p:nvPr>
        </p:nvPicPr>
        <p:blipFill>
          <a:blip r:embed="rId34" cstate="screen">
            <a:extLst>
              <a:ext uri="{28A0092B-C50C-407E-A947-70E740481C1C}">
                <a14:useLocalDpi xmlns:a14="http://schemas.microsoft.com/office/drawing/2010/main"/>
              </a:ext>
            </a:extLst>
          </a:blip>
          <a:stretch>
            <a:fillRect/>
          </a:stretch>
        </p:blipFill>
        <p:spPr>
          <a:xfrm>
            <a:off x="777354" y="3613520"/>
            <a:ext cx="161359" cy="161359"/>
          </a:xfrm>
          <a:prstGeom prst="rect">
            <a:avLst/>
          </a:prstGeom>
        </p:spPr>
      </p:pic>
      <p:pic>
        <p:nvPicPr>
          <p:cNvPr id="45" name="Picture 29" descr="Icon&#10;&#10;Description automatically generated">
            <a:extLst>
              <a:ext uri="{FF2B5EF4-FFF2-40B4-BE49-F238E27FC236}">
                <a16:creationId xmlns:a16="http://schemas.microsoft.com/office/drawing/2014/main" id="{55C09B1F-4FC1-BF43-8A39-0FD040536477}"/>
              </a:ext>
            </a:extLst>
          </p:cNvPr>
          <p:cNvPicPr>
            <a:picLocks noChangeAspect="1"/>
          </p:cNvPicPr>
          <p:nvPr>
            <p:custDataLst>
              <p:tags r:id="rId21"/>
            </p:custDataLst>
          </p:nvPr>
        </p:nvPicPr>
        <p:blipFill>
          <a:blip r:embed="rId34" cstate="screen">
            <a:extLst>
              <a:ext uri="{28A0092B-C50C-407E-A947-70E740481C1C}">
                <a14:useLocalDpi xmlns:a14="http://schemas.microsoft.com/office/drawing/2010/main"/>
              </a:ext>
            </a:extLst>
          </a:blip>
          <a:stretch>
            <a:fillRect/>
          </a:stretch>
        </p:blipFill>
        <p:spPr>
          <a:xfrm>
            <a:off x="776544" y="3749226"/>
            <a:ext cx="161359" cy="161359"/>
          </a:xfrm>
          <a:prstGeom prst="rect">
            <a:avLst/>
          </a:prstGeom>
        </p:spPr>
      </p:pic>
      <p:pic>
        <p:nvPicPr>
          <p:cNvPr id="46" name="Picture 29" descr="Icon&#10;&#10;Description automatically generated">
            <a:extLst>
              <a:ext uri="{FF2B5EF4-FFF2-40B4-BE49-F238E27FC236}">
                <a16:creationId xmlns:a16="http://schemas.microsoft.com/office/drawing/2014/main" id="{37B8D37B-4BDB-D340-B7C1-4CA9F272C8BF}"/>
              </a:ext>
            </a:extLst>
          </p:cNvPr>
          <p:cNvPicPr>
            <a:picLocks noChangeAspect="1"/>
          </p:cNvPicPr>
          <p:nvPr>
            <p:custDataLst>
              <p:tags r:id="rId22"/>
            </p:custDataLst>
          </p:nvPr>
        </p:nvPicPr>
        <p:blipFill>
          <a:blip r:embed="rId34" cstate="screen">
            <a:extLst>
              <a:ext uri="{28A0092B-C50C-407E-A947-70E740481C1C}">
                <a14:useLocalDpi xmlns:a14="http://schemas.microsoft.com/office/drawing/2010/main"/>
              </a:ext>
            </a:extLst>
          </a:blip>
          <a:stretch>
            <a:fillRect/>
          </a:stretch>
        </p:blipFill>
        <p:spPr>
          <a:xfrm>
            <a:off x="776871" y="3889008"/>
            <a:ext cx="161359" cy="161359"/>
          </a:xfrm>
          <a:prstGeom prst="rect">
            <a:avLst/>
          </a:prstGeom>
        </p:spPr>
      </p:pic>
      <p:pic>
        <p:nvPicPr>
          <p:cNvPr id="47" name="Picture 29" descr="Icon&#10;&#10;Description automatically generated">
            <a:extLst>
              <a:ext uri="{FF2B5EF4-FFF2-40B4-BE49-F238E27FC236}">
                <a16:creationId xmlns:a16="http://schemas.microsoft.com/office/drawing/2014/main" id="{4B3E28FF-CEC6-4B47-B0B2-07425FBC27AE}"/>
              </a:ext>
            </a:extLst>
          </p:cNvPr>
          <p:cNvPicPr>
            <a:picLocks noChangeAspect="1"/>
          </p:cNvPicPr>
          <p:nvPr>
            <p:custDataLst>
              <p:tags r:id="rId23"/>
            </p:custDataLst>
          </p:nvPr>
        </p:nvPicPr>
        <p:blipFill>
          <a:blip r:embed="rId34" cstate="screen">
            <a:extLst>
              <a:ext uri="{28A0092B-C50C-407E-A947-70E740481C1C}">
                <a14:useLocalDpi xmlns:a14="http://schemas.microsoft.com/office/drawing/2010/main"/>
              </a:ext>
            </a:extLst>
          </a:blip>
          <a:stretch>
            <a:fillRect/>
          </a:stretch>
        </p:blipFill>
        <p:spPr>
          <a:xfrm>
            <a:off x="776061" y="4024714"/>
            <a:ext cx="161359" cy="161359"/>
          </a:xfrm>
          <a:prstGeom prst="rect">
            <a:avLst/>
          </a:prstGeom>
        </p:spPr>
      </p:pic>
      <p:pic>
        <p:nvPicPr>
          <p:cNvPr id="48" name="Picture 29" descr="Icon&#10;&#10;Description automatically generated">
            <a:extLst>
              <a:ext uri="{FF2B5EF4-FFF2-40B4-BE49-F238E27FC236}">
                <a16:creationId xmlns:a16="http://schemas.microsoft.com/office/drawing/2014/main" id="{A31A7208-2996-F042-ADCD-07BEA98962CA}"/>
              </a:ext>
            </a:extLst>
          </p:cNvPr>
          <p:cNvPicPr>
            <a:picLocks noChangeAspect="1"/>
          </p:cNvPicPr>
          <p:nvPr>
            <p:custDataLst>
              <p:tags r:id="rId24"/>
            </p:custDataLst>
          </p:nvPr>
        </p:nvPicPr>
        <p:blipFill>
          <a:blip r:embed="rId34" cstate="screen">
            <a:extLst>
              <a:ext uri="{28A0092B-C50C-407E-A947-70E740481C1C}">
                <a14:useLocalDpi xmlns:a14="http://schemas.microsoft.com/office/drawing/2010/main"/>
              </a:ext>
            </a:extLst>
          </a:blip>
          <a:stretch>
            <a:fillRect/>
          </a:stretch>
        </p:blipFill>
        <p:spPr>
          <a:xfrm>
            <a:off x="783828" y="4860716"/>
            <a:ext cx="161359" cy="161359"/>
          </a:xfrm>
          <a:prstGeom prst="rect">
            <a:avLst/>
          </a:prstGeom>
        </p:spPr>
      </p:pic>
      <p:pic>
        <p:nvPicPr>
          <p:cNvPr id="51" name="Picture 29" descr="Icon&#10;&#10;Description automatically generated">
            <a:extLst>
              <a:ext uri="{FF2B5EF4-FFF2-40B4-BE49-F238E27FC236}">
                <a16:creationId xmlns:a16="http://schemas.microsoft.com/office/drawing/2014/main" id="{83B8274D-37B0-0E47-BB84-3DE3C4EC138F}"/>
              </a:ext>
            </a:extLst>
          </p:cNvPr>
          <p:cNvPicPr>
            <a:picLocks noChangeAspect="1"/>
          </p:cNvPicPr>
          <p:nvPr>
            <p:custDataLst>
              <p:tags r:id="rId25"/>
            </p:custDataLst>
          </p:nvPr>
        </p:nvPicPr>
        <p:blipFill>
          <a:blip r:embed="rId34" cstate="screen">
            <a:extLst>
              <a:ext uri="{28A0092B-C50C-407E-A947-70E740481C1C}">
                <a14:useLocalDpi xmlns:a14="http://schemas.microsoft.com/office/drawing/2010/main"/>
              </a:ext>
            </a:extLst>
          </a:blip>
          <a:stretch>
            <a:fillRect/>
          </a:stretch>
        </p:blipFill>
        <p:spPr>
          <a:xfrm>
            <a:off x="785121" y="5008264"/>
            <a:ext cx="161359" cy="161359"/>
          </a:xfrm>
          <a:prstGeom prst="rect">
            <a:avLst/>
          </a:prstGeom>
        </p:spPr>
      </p:pic>
      <p:pic>
        <p:nvPicPr>
          <p:cNvPr id="52" name="Picture 29" descr="Icon&#10;&#10;Description automatically generated">
            <a:extLst>
              <a:ext uri="{FF2B5EF4-FFF2-40B4-BE49-F238E27FC236}">
                <a16:creationId xmlns:a16="http://schemas.microsoft.com/office/drawing/2014/main" id="{D1DB7D85-61D5-294F-A1F7-A38DCC4FBBF3}"/>
              </a:ext>
            </a:extLst>
          </p:cNvPr>
          <p:cNvPicPr>
            <a:picLocks noChangeAspect="1"/>
          </p:cNvPicPr>
          <p:nvPr>
            <p:custDataLst>
              <p:tags r:id="rId26"/>
            </p:custDataLst>
          </p:nvPr>
        </p:nvPicPr>
        <p:blipFill>
          <a:blip r:embed="rId34" cstate="screen">
            <a:extLst>
              <a:ext uri="{28A0092B-C50C-407E-A947-70E740481C1C}">
                <a14:useLocalDpi xmlns:a14="http://schemas.microsoft.com/office/drawing/2010/main"/>
              </a:ext>
            </a:extLst>
          </a:blip>
          <a:stretch>
            <a:fillRect/>
          </a:stretch>
        </p:blipFill>
        <p:spPr>
          <a:xfrm>
            <a:off x="785121" y="5152493"/>
            <a:ext cx="161359" cy="161359"/>
          </a:xfrm>
          <a:prstGeom prst="rect">
            <a:avLst/>
          </a:prstGeom>
        </p:spPr>
      </p:pic>
      <p:pic>
        <p:nvPicPr>
          <p:cNvPr id="56" name="Picture 29" descr="Icon&#10;&#10;Description automatically generated">
            <a:extLst>
              <a:ext uri="{FF2B5EF4-FFF2-40B4-BE49-F238E27FC236}">
                <a16:creationId xmlns:a16="http://schemas.microsoft.com/office/drawing/2014/main" id="{A3E3AAC2-7FA6-F64D-948C-8728934E7100}"/>
              </a:ext>
            </a:extLst>
          </p:cNvPr>
          <p:cNvPicPr>
            <a:picLocks noChangeAspect="1"/>
          </p:cNvPicPr>
          <p:nvPr>
            <p:custDataLst>
              <p:tags r:id="rId27"/>
            </p:custDataLst>
          </p:nvPr>
        </p:nvPicPr>
        <p:blipFill>
          <a:blip r:embed="rId34" cstate="screen">
            <a:extLst>
              <a:ext uri="{28A0092B-C50C-407E-A947-70E740481C1C}">
                <a14:useLocalDpi xmlns:a14="http://schemas.microsoft.com/office/drawing/2010/main"/>
              </a:ext>
            </a:extLst>
          </a:blip>
          <a:stretch>
            <a:fillRect/>
          </a:stretch>
        </p:blipFill>
        <p:spPr>
          <a:xfrm>
            <a:off x="783828" y="5292168"/>
            <a:ext cx="161359" cy="161359"/>
          </a:xfrm>
          <a:prstGeom prst="rect">
            <a:avLst/>
          </a:prstGeom>
        </p:spPr>
      </p:pic>
      <p:pic>
        <p:nvPicPr>
          <p:cNvPr id="57" name="Picture 25" descr="Icon&#10;&#10;Description automatically generated">
            <a:extLst>
              <a:ext uri="{FF2B5EF4-FFF2-40B4-BE49-F238E27FC236}">
                <a16:creationId xmlns:a16="http://schemas.microsoft.com/office/drawing/2014/main" id="{EAB744B3-EB1F-3141-B13F-DCEA9C2C8626}"/>
              </a:ext>
            </a:extLst>
          </p:cNvPr>
          <p:cNvPicPr>
            <a:picLocks noChangeAspect="1"/>
          </p:cNvPicPr>
          <p:nvPr>
            <p:custDataLst>
              <p:tags r:id="rId28"/>
            </p:custDataLst>
          </p:nvPr>
        </p:nvPicPr>
        <p:blipFill>
          <a:blip r:embed="rId33" cstate="screen">
            <a:extLst>
              <a:ext uri="{28A0092B-C50C-407E-A947-70E740481C1C}">
                <a14:useLocalDpi xmlns:a14="http://schemas.microsoft.com/office/drawing/2010/main"/>
              </a:ext>
            </a:extLst>
          </a:blip>
          <a:stretch>
            <a:fillRect/>
          </a:stretch>
        </p:blipFill>
        <p:spPr>
          <a:xfrm>
            <a:off x="627646" y="5292168"/>
            <a:ext cx="161360" cy="161360"/>
          </a:xfrm>
          <a:prstGeom prst="rect">
            <a:avLst/>
          </a:prstGeom>
        </p:spPr>
      </p:pic>
    </p:spTree>
    <p:extLst>
      <p:ext uri="{BB962C8B-B14F-4D97-AF65-F5344CB8AC3E}">
        <p14:creationId xmlns:p14="http://schemas.microsoft.com/office/powerpoint/2010/main" val="185330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79FBC9-A043-3842-9ECF-28D314E5F175}"/>
              </a:ext>
            </a:extLst>
          </p:cNvPr>
          <p:cNvSpPr/>
          <p:nvPr>
            <p:custDataLst>
              <p:tags r:id="rId1"/>
            </p:custDataLst>
          </p:nvPr>
        </p:nvSpPr>
        <p:spPr>
          <a:xfrm>
            <a:off x="-129348" y="2919035"/>
            <a:ext cx="7106451" cy="3788229"/>
          </a:xfrm>
          <a:prstGeom prst="rect">
            <a:avLst/>
          </a:prstGeom>
          <a:solidFill>
            <a:srgbClr val="DB1045">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ZoneTexte 5">
            <a:extLst>
              <a:ext uri="{FF2B5EF4-FFF2-40B4-BE49-F238E27FC236}">
                <a16:creationId xmlns:a16="http://schemas.microsoft.com/office/drawing/2014/main" id="{6940976E-4E44-B123-B3F6-1648CEA01DB7}"/>
              </a:ext>
            </a:extLst>
          </p:cNvPr>
          <p:cNvSpPr txBox="1"/>
          <p:nvPr>
            <p:custDataLst>
              <p:tags r:id="rId2"/>
            </p:custDataLst>
          </p:nvPr>
        </p:nvSpPr>
        <p:spPr>
          <a:xfrm>
            <a:off x="484410" y="1261620"/>
            <a:ext cx="5779865" cy="344710"/>
          </a:xfrm>
          <a:prstGeom prst="rect">
            <a:avLst/>
          </a:prstGeom>
          <a:noFill/>
        </p:spPr>
        <p:txBody>
          <a:bodyPr wrap="square" rtlCol="0">
            <a:spAutoFit/>
          </a:bodyPr>
          <a:lstStyle/>
          <a:p>
            <a:pPr>
              <a:lnSpc>
                <a:spcPct val="80000"/>
              </a:lnSpc>
            </a:pPr>
            <a:r>
              <a:rPr lang="fr-CA" sz="2000" b="1" dirty="0">
                <a:solidFill>
                  <a:srgbClr val="DB1045"/>
                </a:solidFill>
                <a:latin typeface="Buenos Aires Bold" pitchFamily="2" charset="77"/>
              </a:rPr>
              <a:t>Pistes de solutions</a:t>
            </a:r>
          </a:p>
        </p:txBody>
      </p:sp>
      <p:grpSp>
        <p:nvGrpSpPr>
          <p:cNvPr id="3" name="Group 2">
            <a:extLst>
              <a:ext uri="{FF2B5EF4-FFF2-40B4-BE49-F238E27FC236}">
                <a16:creationId xmlns:a16="http://schemas.microsoft.com/office/drawing/2014/main" id="{740C201C-6F4F-09BB-3117-8FF5798D8CDF}"/>
              </a:ext>
            </a:extLst>
          </p:cNvPr>
          <p:cNvGrpSpPr/>
          <p:nvPr>
            <p:custDataLst>
              <p:tags r:id="rId3"/>
            </p:custDataLst>
          </p:nvPr>
        </p:nvGrpSpPr>
        <p:grpSpPr>
          <a:xfrm>
            <a:off x="576263" y="969075"/>
            <a:ext cx="228600" cy="230785"/>
            <a:chOff x="143533" y="1035852"/>
            <a:chExt cx="422220" cy="426255"/>
          </a:xfrm>
        </p:grpSpPr>
        <p:sp>
          <p:nvSpPr>
            <p:cNvPr id="2" name="Oval 1">
              <a:extLst>
                <a:ext uri="{FF2B5EF4-FFF2-40B4-BE49-F238E27FC236}">
                  <a16:creationId xmlns:a16="http://schemas.microsoft.com/office/drawing/2014/main" id="{CDF86F81-AF94-3431-C91C-5131ADDE2689}"/>
                </a:ext>
              </a:extLst>
            </p:cNvPr>
            <p:cNvSpPr/>
            <p:nvPr/>
          </p:nvSpPr>
          <p:spPr>
            <a:xfrm>
              <a:off x="143533" y="1035852"/>
              <a:ext cx="422220" cy="422220"/>
            </a:xfrm>
            <a:prstGeom prst="ellipse">
              <a:avLst/>
            </a:prstGeom>
            <a:solidFill>
              <a:srgbClr val="DB1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oneTexte 5">
              <a:extLst>
                <a:ext uri="{FF2B5EF4-FFF2-40B4-BE49-F238E27FC236}">
                  <a16:creationId xmlns:a16="http://schemas.microsoft.com/office/drawing/2014/main" id="{A9CD42E2-BCB5-8B03-97EB-306789204A55}"/>
                </a:ext>
              </a:extLst>
            </p:cNvPr>
            <p:cNvSpPr txBox="1"/>
            <p:nvPr/>
          </p:nvSpPr>
          <p:spPr>
            <a:xfrm>
              <a:off x="145339" y="1062530"/>
              <a:ext cx="420414" cy="399577"/>
            </a:xfrm>
            <a:prstGeom prst="rect">
              <a:avLst/>
            </a:prstGeom>
            <a:noFill/>
          </p:spPr>
          <p:txBody>
            <a:bodyPr wrap="square" rtlCol="0">
              <a:spAutoFit/>
            </a:bodyPr>
            <a:lstStyle/>
            <a:p>
              <a:pPr algn="ctr">
                <a:lnSpc>
                  <a:spcPct val="80000"/>
                </a:lnSpc>
              </a:pPr>
              <a:r>
                <a:rPr lang="fr-CA" sz="1000" b="1">
                  <a:solidFill>
                    <a:schemeClr val="bg1"/>
                  </a:solidFill>
                  <a:latin typeface="Montserrat" pitchFamily="2" charset="77"/>
                </a:rPr>
                <a:t>3</a:t>
              </a:r>
              <a:endParaRPr lang="fr-CA" sz="1000">
                <a:solidFill>
                  <a:schemeClr val="bg1"/>
                </a:solidFill>
                <a:latin typeface="Montserrat" pitchFamily="2" charset="77"/>
              </a:endParaRPr>
            </a:p>
          </p:txBody>
        </p:sp>
      </p:grpSp>
      <p:sp>
        <p:nvSpPr>
          <p:cNvPr id="8" name="TextBox 14">
            <a:extLst>
              <a:ext uri="{FF2B5EF4-FFF2-40B4-BE49-F238E27FC236}">
                <a16:creationId xmlns:a16="http://schemas.microsoft.com/office/drawing/2014/main" id="{912B446A-210E-C347-A1AA-B385344448D4}"/>
              </a:ext>
            </a:extLst>
          </p:cNvPr>
          <p:cNvSpPr txBox="1"/>
          <p:nvPr>
            <p:custDataLst>
              <p:tags r:id="rId4"/>
            </p:custDataLst>
          </p:nvPr>
        </p:nvSpPr>
        <p:spPr>
          <a:xfrm>
            <a:off x="484410" y="1654173"/>
            <a:ext cx="5673629" cy="1061829"/>
          </a:xfrm>
          <a:prstGeom prst="rect">
            <a:avLst/>
          </a:prstGeom>
          <a:noFill/>
        </p:spPr>
        <p:txBody>
          <a:bodyPr wrap="square">
            <a:spAutoFit/>
          </a:bodyPr>
          <a:lstStyle/>
          <a:p>
            <a:pPr algn="just"/>
            <a:r>
              <a:rPr lang="fr-CA" sz="900" dirty="0">
                <a:solidFill>
                  <a:srgbClr val="272023"/>
                </a:solidFill>
                <a:latin typeface="Buenos Aires Regular" pitchFamily="2" charset="77"/>
                <a:ea typeface="Calibri" panose="020F0502020204030204" pitchFamily="34" charset="0"/>
                <a:cs typeface="Times New Roman" panose="02020603050405020304" pitchFamily="18" charset="0"/>
              </a:rPr>
              <a:t>Les réflexions ont permis de définir 12 pistes de solutions ayant trait au secteur de l’immobilier commercial à Montréal, en fonction des six catégories susmentionnées. </a:t>
            </a:r>
          </a:p>
          <a:p>
            <a:pPr algn="just"/>
            <a:endParaRPr lang="fr-CA" sz="900" dirty="0">
              <a:solidFill>
                <a:srgbClr val="272023"/>
              </a:solidFill>
              <a:highlight>
                <a:srgbClr val="FFFF00"/>
              </a:highlight>
              <a:latin typeface="Buenos Aires Regular" pitchFamily="2" charset="77"/>
              <a:ea typeface="Calibri" panose="020F0502020204030204" pitchFamily="34" charset="0"/>
              <a:cs typeface="Times New Roman" panose="02020603050405020304" pitchFamily="18" charset="0"/>
            </a:endParaRPr>
          </a:p>
          <a:p>
            <a:pPr algn="just"/>
            <a:r>
              <a:rPr lang="fr-CA" sz="900" dirty="0">
                <a:solidFill>
                  <a:srgbClr val="272023"/>
                </a:solidFill>
                <a:latin typeface="Buenos Aires Regular" pitchFamily="2" charset="77"/>
                <a:cs typeface="Times New Roman" panose="02020603050405020304" pitchFamily="18" charset="0"/>
              </a:rPr>
              <a:t>Chacune des actions répond à une ou plusieurs catégories de besoins déterminées précédemment. Les actions ont été définies, puis caractérisées par leurs retombées potentielles et les défis associés. Elles témoignent de l’importance de continuellement entretenir le discours à l’égard de la gestion des espaces à bureaux, en tenant compte de la complexité des enjeux actuels.</a:t>
            </a:r>
          </a:p>
        </p:txBody>
      </p:sp>
      <p:sp>
        <p:nvSpPr>
          <p:cNvPr id="76" name="TextBox 14">
            <a:extLst>
              <a:ext uri="{FF2B5EF4-FFF2-40B4-BE49-F238E27FC236}">
                <a16:creationId xmlns:a16="http://schemas.microsoft.com/office/drawing/2014/main" id="{81E205A9-DA7B-9A46-913C-AEF171D11681}"/>
              </a:ext>
            </a:extLst>
          </p:cNvPr>
          <p:cNvSpPr txBox="1"/>
          <p:nvPr>
            <p:custDataLst>
              <p:tags r:id="rId5"/>
            </p:custDataLst>
          </p:nvPr>
        </p:nvSpPr>
        <p:spPr>
          <a:xfrm>
            <a:off x="484410" y="6907911"/>
            <a:ext cx="5874057" cy="923330"/>
          </a:xfrm>
          <a:prstGeom prst="rect">
            <a:avLst/>
          </a:prstGeom>
          <a:noFill/>
        </p:spPr>
        <p:txBody>
          <a:bodyPr wrap="square">
            <a:spAutoFit/>
          </a:bodyPr>
          <a:lstStyle/>
          <a:p>
            <a:pPr algn="just"/>
            <a:r>
              <a:rPr lang="fr-CA" sz="900" dirty="0">
                <a:solidFill>
                  <a:srgbClr val="272023"/>
                </a:solidFill>
                <a:latin typeface="Buenos Aires Regular" pitchFamily="2" charset="77"/>
                <a:cs typeface="Times New Roman" panose="02020603050405020304" pitchFamily="18" charset="0"/>
              </a:rPr>
              <a:t>Les pistes de solutions définies pendant l’atelier sont l’écho des bonnes pratiques actuelles dans le secteur de l’immobilier commercial à Montréal. Les discussions des leaders réunis ont permis de mettre en lumière des idées et de démontrer l’importance de certaines priorités en la matière. </a:t>
            </a:r>
          </a:p>
          <a:p>
            <a:pPr algn="just"/>
            <a:endParaRPr lang="fr-CA" sz="900" dirty="0">
              <a:solidFill>
                <a:srgbClr val="272023"/>
              </a:solidFill>
              <a:latin typeface="Buenos Aires Regular" pitchFamily="2" charset="77"/>
              <a:cs typeface="Times New Roman" panose="02020603050405020304" pitchFamily="18" charset="0"/>
            </a:endParaRPr>
          </a:p>
          <a:p>
            <a:pPr algn="just"/>
            <a:r>
              <a:rPr lang="fr-CA" sz="900" dirty="0">
                <a:solidFill>
                  <a:srgbClr val="272023"/>
                </a:solidFill>
                <a:latin typeface="Buenos Aires Regular" pitchFamily="2" charset="77"/>
                <a:cs typeface="Times New Roman" panose="02020603050405020304" pitchFamily="18" charset="0"/>
              </a:rPr>
              <a:t>Il faut cependant rappeler que le secteur est en changement constant, ce qui implique par le fait même l’évolution des tendances, et qu’il est donc nécessaire de réfléchir et de discuter de cette problématique en continu.  </a:t>
            </a:r>
          </a:p>
        </p:txBody>
      </p:sp>
      <p:sp>
        <p:nvSpPr>
          <p:cNvPr id="77" name="TextBox 14">
            <a:extLst>
              <a:ext uri="{FF2B5EF4-FFF2-40B4-BE49-F238E27FC236}">
                <a16:creationId xmlns:a16="http://schemas.microsoft.com/office/drawing/2014/main" id="{7BF02167-99BE-4B45-A34B-B8B3463E35EE}"/>
              </a:ext>
            </a:extLst>
          </p:cNvPr>
          <p:cNvSpPr txBox="1"/>
          <p:nvPr>
            <p:custDataLst>
              <p:tags r:id="rId6"/>
            </p:custDataLst>
          </p:nvPr>
        </p:nvSpPr>
        <p:spPr>
          <a:xfrm>
            <a:off x="498088" y="3041169"/>
            <a:ext cx="6077257" cy="2840778"/>
          </a:xfrm>
          <a:prstGeom prst="rect">
            <a:avLst/>
          </a:prstGeom>
          <a:noFill/>
        </p:spPr>
        <p:txBody>
          <a:bodyPr wrap="square">
            <a:spAutoFit/>
          </a:bodyPr>
          <a:lstStyle/>
          <a:p>
            <a:pPr>
              <a:lnSpc>
                <a:spcPct val="130000"/>
              </a:lnSpc>
              <a:buClr>
                <a:srgbClr val="7F0826"/>
              </a:buClr>
            </a:pPr>
            <a:r>
              <a:rPr lang="fr-CA" sz="1050" b="1" dirty="0">
                <a:solidFill>
                  <a:srgbClr val="7F0826"/>
                </a:solidFill>
                <a:latin typeface="Buenos Aires SemBd" pitchFamily="2" charset="77"/>
                <a:cs typeface="Times New Roman" panose="02020603050405020304" pitchFamily="18" charset="0"/>
              </a:rPr>
              <a:t>ACTIONS</a:t>
            </a:r>
          </a:p>
          <a:p>
            <a:pPr>
              <a:lnSpc>
                <a:spcPct val="130000"/>
              </a:lnSpc>
              <a:buClr>
                <a:srgbClr val="7F0826"/>
              </a:buClr>
            </a:pPr>
            <a:endParaRPr lang="fr-CA" sz="1000" dirty="0">
              <a:solidFill>
                <a:srgbClr val="272023"/>
              </a:solidFill>
              <a:latin typeface="Montserrat" pitchFamily="2" charset="77"/>
              <a:ea typeface="Calibri" panose="020F0502020204030204" pitchFamily="34" charset="0"/>
              <a:cs typeface="Times New Roman" panose="02020603050405020304" pitchFamily="18" charset="0"/>
            </a:endParaRPr>
          </a:p>
          <a:p>
            <a:pPr marL="228600" indent="-228600">
              <a:lnSpc>
                <a:spcPct val="130000"/>
              </a:lnSpc>
              <a:buClr>
                <a:srgbClr val="7F0826"/>
              </a:buClr>
              <a:buFont typeface="+mj-lt"/>
              <a:buAutoNum type="arabicPeriod"/>
            </a:pPr>
            <a:r>
              <a:rPr lang="fr-CA" sz="1000" dirty="0">
                <a:solidFill>
                  <a:srgbClr val="272023"/>
                </a:solidFill>
                <a:latin typeface="Buenos Aires Book" pitchFamily="2" charset="77"/>
                <a:ea typeface="Calibri" panose="020F0502020204030204" pitchFamily="34" charset="0"/>
                <a:cs typeface="Times New Roman" panose="02020603050405020304" pitchFamily="18" charset="0"/>
              </a:rPr>
              <a:t>Créer des espaces qui répondent aux besoins postpandémie du personnel</a:t>
            </a:r>
          </a:p>
          <a:p>
            <a:pPr marL="228600" indent="-228600">
              <a:lnSpc>
                <a:spcPct val="130000"/>
              </a:lnSpc>
              <a:buClr>
                <a:srgbClr val="7F0826"/>
              </a:buClr>
              <a:buFont typeface="+mj-lt"/>
              <a:buAutoNum type="arabicPeriod"/>
            </a:pPr>
            <a:r>
              <a:rPr lang="fr-CA" sz="1000" dirty="0">
                <a:solidFill>
                  <a:srgbClr val="272023"/>
                </a:solidFill>
                <a:latin typeface="Buenos Aires Book" pitchFamily="2" charset="77"/>
                <a:ea typeface="Calibri" panose="020F0502020204030204" pitchFamily="34" charset="0"/>
                <a:cs typeface="Times New Roman" panose="02020603050405020304" pitchFamily="18" charset="0"/>
              </a:rPr>
              <a:t>Lancer des mesures incitatives formelles destinées aux personnes qui travaillent en présentiel</a:t>
            </a:r>
          </a:p>
          <a:p>
            <a:pPr marL="228600" indent="-228600">
              <a:buClr>
                <a:srgbClr val="7F0826"/>
              </a:buClr>
              <a:buFont typeface="+mj-lt"/>
              <a:buAutoNum type="arabicPeriod"/>
            </a:pPr>
            <a:r>
              <a:rPr lang="fr-CA" sz="1000" dirty="0">
                <a:solidFill>
                  <a:srgbClr val="272023"/>
                </a:solidFill>
                <a:latin typeface="Buenos Aires Book" pitchFamily="2" charset="77"/>
                <a:ea typeface="Calibri" panose="020F0502020204030204" pitchFamily="34" charset="0"/>
                <a:cs typeface="Times New Roman" panose="02020603050405020304" pitchFamily="18" charset="0"/>
              </a:rPr>
              <a:t>Prioriser les enjeux liés à la mobilité, au cœur du retour au travail, pour l’ensemble du personnel</a:t>
            </a:r>
          </a:p>
          <a:p>
            <a:pPr marL="228600" indent="-228600">
              <a:lnSpc>
                <a:spcPct val="130000"/>
              </a:lnSpc>
              <a:buClr>
                <a:srgbClr val="7F0826"/>
              </a:buClr>
              <a:buFont typeface="+mj-lt"/>
              <a:buAutoNum type="arabicPeriod"/>
            </a:pPr>
            <a:r>
              <a:rPr lang="fr-CA" sz="1000" dirty="0">
                <a:solidFill>
                  <a:srgbClr val="272023"/>
                </a:solidFill>
                <a:latin typeface="Buenos Aires Book" pitchFamily="2" charset="77"/>
                <a:ea typeface="Calibri" panose="020F0502020204030204" pitchFamily="34" charset="0"/>
                <a:cs typeface="Times New Roman" panose="02020603050405020304" pitchFamily="18" charset="0"/>
              </a:rPr>
              <a:t>Reconnaître les enjeux de sécurité et de bien-être associés au retour au bureau</a:t>
            </a:r>
          </a:p>
          <a:p>
            <a:pPr marL="228600" indent="-228600">
              <a:lnSpc>
                <a:spcPct val="130000"/>
              </a:lnSpc>
              <a:buClr>
                <a:srgbClr val="7F0826"/>
              </a:buClr>
              <a:buFont typeface="+mj-lt"/>
              <a:buAutoNum type="arabicPeriod"/>
            </a:pPr>
            <a:r>
              <a:rPr lang="fr-CA" sz="1000" dirty="0">
                <a:solidFill>
                  <a:srgbClr val="272023"/>
                </a:solidFill>
                <a:latin typeface="Buenos Aires Book" pitchFamily="2" charset="77"/>
                <a:ea typeface="Calibri" panose="020F0502020204030204" pitchFamily="34" charset="0"/>
                <a:cs typeface="Times New Roman" panose="02020603050405020304" pitchFamily="18" charset="0"/>
              </a:rPr>
              <a:t>Soutenir le développement d’applications intelligentes pour l’optimisation du parc de stationnement</a:t>
            </a:r>
          </a:p>
          <a:p>
            <a:pPr marL="228600" indent="-228600">
              <a:lnSpc>
                <a:spcPct val="130000"/>
              </a:lnSpc>
              <a:buClr>
                <a:srgbClr val="7F0826"/>
              </a:buClr>
              <a:buFont typeface="+mj-lt"/>
              <a:buAutoNum type="arabicPeriod"/>
            </a:pPr>
            <a:r>
              <a:rPr lang="fr-CA" sz="1000" dirty="0">
                <a:solidFill>
                  <a:srgbClr val="272023"/>
                </a:solidFill>
                <a:latin typeface="Buenos Aires Book" pitchFamily="2" charset="77"/>
                <a:ea typeface="Calibri" panose="020F0502020204030204" pitchFamily="34" charset="0"/>
                <a:cs typeface="Times New Roman" panose="02020603050405020304" pitchFamily="18" charset="0"/>
              </a:rPr>
              <a:t>Miser sur des lieux multifonctionnels fondés sur des passe-temps ou des intérêts communs</a:t>
            </a:r>
          </a:p>
          <a:p>
            <a:pPr marL="228600" indent="-228600">
              <a:lnSpc>
                <a:spcPct val="130000"/>
              </a:lnSpc>
              <a:buClr>
                <a:srgbClr val="7F0826"/>
              </a:buClr>
              <a:buFont typeface="+mj-lt"/>
              <a:buAutoNum type="arabicPeriod"/>
            </a:pPr>
            <a:r>
              <a:rPr lang="fr-CA" sz="1000" dirty="0">
                <a:solidFill>
                  <a:srgbClr val="272023"/>
                </a:solidFill>
                <a:latin typeface="Buenos Aires Book" pitchFamily="2" charset="77"/>
                <a:ea typeface="Calibri" panose="020F0502020204030204" pitchFamily="34" charset="0"/>
                <a:cs typeface="Times New Roman" panose="02020603050405020304" pitchFamily="18" charset="0"/>
              </a:rPr>
              <a:t>Établir des partenariats interentreprises pour accroître la synergie et le sentiment d’appartenance</a:t>
            </a:r>
          </a:p>
          <a:p>
            <a:pPr marL="228600" indent="-228600">
              <a:lnSpc>
                <a:spcPct val="130000"/>
              </a:lnSpc>
              <a:buClr>
                <a:srgbClr val="7F0826"/>
              </a:buClr>
              <a:buFont typeface="+mj-lt"/>
              <a:buAutoNum type="arabicPeriod"/>
            </a:pPr>
            <a:r>
              <a:rPr lang="fr-CA" sz="1000" dirty="0">
                <a:solidFill>
                  <a:srgbClr val="272023"/>
                </a:solidFill>
                <a:latin typeface="Buenos Aires Book" pitchFamily="2" charset="77"/>
                <a:ea typeface="Calibri" panose="020F0502020204030204" pitchFamily="34" charset="0"/>
                <a:cs typeface="Times New Roman" panose="02020603050405020304" pitchFamily="18" charset="0"/>
              </a:rPr>
              <a:t>Faire de la propreté et de la qualité de l’air des enjeux prioritaires</a:t>
            </a:r>
          </a:p>
          <a:p>
            <a:pPr marL="228600" indent="-228600">
              <a:lnSpc>
                <a:spcPct val="130000"/>
              </a:lnSpc>
              <a:buClr>
                <a:srgbClr val="7F0826"/>
              </a:buClr>
              <a:buFont typeface="+mj-lt"/>
              <a:buAutoNum type="arabicPeriod"/>
            </a:pPr>
            <a:r>
              <a:rPr lang="fr-CA" sz="1000" dirty="0">
                <a:solidFill>
                  <a:srgbClr val="272023"/>
                </a:solidFill>
                <a:latin typeface="Buenos Aires Book" pitchFamily="2" charset="77"/>
                <a:ea typeface="Calibri" panose="020F0502020204030204" pitchFamily="34" charset="0"/>
                <a:cs typeface="Times New Roman" panose="02020603050405020304" pitchFamily="18" charset="0"/>
              </a:rPr>
              <a:t>Assouplir le règlement de zonage pour permettre la mise en place d’environnements multifonctionnels</a:t>
            </a:r>
          </a:p>
          <a:p>
            <a:pPr marL="228600" indent="-228600">
              <a:lnSpc>
                <a:spcPct val="130000"/>
              </a:lnSpc>
              <a:buClr>
                <a:srgbClr val="7F0826"/>
              </a:buClr>
              <a:buFont typeface="+mj-lt"/>
              <a:buAutoNum type="arabicPeriod"/>
            </a:pPr>
            <a:r>
              <a:rPr lang="fr-CA" sz="1000" dirty="0">
                <a:solidFill>
                  <a:srgbClr val="272023"/>
                </a:solidFill>
                <a:latin typeface="Buenos Aires Book" pitchFamily="2" charset="77"/>
                <a:ea typeface="Calibri" panose="020F0502020204030204" pitchFamily="34" charset="0"/>
                <a:cs typeface="Times New Roman" panose="02020603050405020304" pitchFamily="18" charset="0"/>
              </a:rPr>
              <a:t>Valoriser l’art, la culture et la gastronomie, qui font la force et la fierté de Montréal</a:t>
            </a:r>
          </a:p>
          <a:p>
            <a:pPr marL="228600" indent="-228600">
              <a:lnSpc>
                <a:spcPct val="130000"/>
              </a:lnSpc>
              <a:buClr>
                <a:srgbClr val="7F0826"/>
              </a:buClr>
              <a:buFont typeface="+mj-lt"/>
              <a:buAutoNum type="arabicPeriod"/>
            </a:pPr>
            <a:r>
              <a:rPr lang="fr-CA" sz="1000" dirty="0">
                <a:solidFill>
                  <a:srgbClr val="272023"/>
                </a:solidFill>
                <a:latin typeface="Buenos Aires Book" pitchFamily="2" charset="77"/>
                <a:ea typeface="Calibri" panose="020F0502020204030204" pitchFamily="34" charset="0"/>
                <a:cs typeface="Times New Roman" panose="02020603050405020304" pitchFamily="18" charset="0"/>
              </a:rPr>
              <a:t>Doter les milieux de travail de soins et de services, à l’intérieur des immeubles ou à proximité</a:t>
            </a:r>
          </a:p>
          <a:p>
            <a:pPr marL="228600" indent="-228600">
              <a:lnSpc>
                <a:spcPct val="130000"/>
              </a:lnSpc>
              <a:buClr>
                <a:srgbClr val="7F0826"/>
              </a:buClr>
              <a:buFont typeface="+mj-lt"/>
              <a:buAutoNum type="arabicPeriod"/>
            </a:pPr>
            <a:r>
              <a:rPr lang="fr-CA" sz="1000" dirty="0">
                <a:solidFill>
                  <a:srgbClr val="272023"/>
                </a:solidFill>
                <a:latin typeface="Buenos Aires Book" pitchFamily="2" charset="77"/>
                <a:ea typeface="Calibri" panose="020F0502020204030204" pitchFamily="34" charset="0"/>
                <a:cs typeface="Times New Roman" panose="02020603050405020304" pitchFamily="18" charset="0"/>
              </a:rPr>
              <a:t>Inciter les entreprises à valoriser l’histoire et le patrimoine</a:t>
            </a:r>
          </a:p>
        </p:txBody>
      </p:sp>
    </p:spTree>
    <p:extLst>
      <p:ext uri="{BB962C8B-B14F-4D97-AF65-F5344CB8AC3E}">
        <p14:creationId xmlns:p14="http://schemas.microsoft.com/office/powerpoint/2010/main" val="1091978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81BD5F2-1AF6-3B42-A6C8-763446BE38E4}"/>
              </a:ext>
            </a:extLst>
          </p:cNvPr>
          <p:cNvSpPr/>
          <p:nvPr>
            <p:custDataLst>
              <p:tags r:id="rId1"/>
            </p:custDataLst>
          </p:nvPr>
        </p:nvSpPr>
        <p:spPr>
          <a:xfrm>
            <a:off x="411981" y="3279594"/>
            <a:ext cx="5852293" cy="1015452"/>
          </a:xfrm>
          <a:prstGeom prst="rect">
            <a:avLst/>
          </a:prstGeom>
          <a:solidFill>
            <a:schemeClr val="bg1">
              <a:lumMod val="95000"/>
              <a:alpha val="1529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9" name="Rectangle 28">
            <a:extLst>
              <a:ext uri="{FF2B5EF4-FFF2-40B4-BE49-F238E27FC236}">
                <a16:creationId xmlns:a16="http://schemas.microsoft.com/office/drawing/2014/main" id="{BFBF7AEE-E727-F941-AFA6-444EB8498F8A}"/>
              </a:ext>
            </a:extLst>
          </p:cNvPr>
          <p:cNvSpPr/>
          <p:nvPr>
            <p:custDataLst>
              <p:tags r:id="rId2"/>
            </p:custDataLst>
          </p:nvPr>
        </p:nvSpPr>
        <p:spPr>
          <a:xfrm>
            <a:off x="411980" y="5218699"/>
            <a:ext cx="5852293" cy="1015452"/>
          </a:xfrm>
          <a:prstGeom prst="rect">
            <a:avLst/>
          </a:prstGeom>
          <a:solidFill>
            <a:schemeClr val="bg1">
              <a:lumMod val="95000"/>
              <a:alpha val="1529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1" name="Rectangle 30">
            <a:extLst>
              <a:ext uri="{FF2B5EF4-FFF2-40B4-BE49-F238E27FC236}">
                <a16:creationId xmlns:a16="http://schemas.microsoft.com/office/drawing/2014/main" id="{D432076F-09BF-5A4B-9980-D8720668D8F0}"/>
              </a:ext>
            </a:extLst>
          </p:cNvPr>
          <p:cNvSpPr/>
          <p:nvPr>
            <p:custDataLst>
              <p:tags r:id="rId3"/>
            </p:custDataLst>
          </p:nvPr>
        </p:nvSpPr>
        <p:spPr>
          <a:xfrm>
            <a:off x="411979" y="7155992"/>
            <a:ext cx="5852293" cy="1015452"/>
          </a:xfrm>
          <a:prstGeom prst="rect">
            <a:avLst/>
          </a:prstGeom>
          <a:solidFill>
            <a:schemeClr val="bg1">
              <a:lumMod val="95000"/>
              <a:alpha val="1529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extBox 14">
            <a:extLst>
              <a:ext uri="{FF2B5EF4-FFF2-40B4-BE49-F238E27FC236}">
                <a16:creationId xmlns:a16="http://schemas.microsoft.com/office/drawing/2014/main" id="{912B446A-210E-C347-A1AA-B385344448D4}"/>
              </a:ext>
            </a:extLst>
          </p:cNvPr>
          <p:cNvSpPr txBox="1"/>
          <p:nvPr>
            <p:custDataLst>
              <p:tags r:id="rId4"/>
            </p:custDataLst>
          </p:nvPr>
        </p:nvSpPr>
        <p:spPr>
          <a:xfrm>
            <a:off x="431860" y="1122339"/>
            <a:ext cx="5646883" cy="400110"/>
          </a:xfrm>
          <a:prstGeom prst="rect">
            <a:avLst/>
          </a:prstGeom>
          <a:noFill/>
        </p:spPr>
        <p:txBody>
          <a:bodyPr wrap="square">
            <a:spAutoFit/>
          </a:bodyPr>
          <a:lstStyle/>
          <a:p>
            <a:r>
              <a:rPr lang="fr-CA" sz="1000" dirty="0">
                <a:solidFill>
                  <a:srgbClr val="272023"/>
                </a:solidFill>
                <a:latin typeface="Buenos Aires Regular" pitchFamily="2" charset="77"/>
                <a:ea typeface="Calibri" panose="020F0502020204030204" pitchFamily="34" charset="0"/>
                <a:cs typeface="Times New Roman" panose="02020603050405020304" pitchFamily="18" charset="0"/>
              </a:rPr>
              <a:t>Les pistes de solutions définies répondent aux différentes catégories d’attentes et de besoins, tant du personnel que de l’entreprise, tout en étant partagées entre les trois échelles d’intervention.</a:t>
            </a:r>
          </a:p>
        </p:txBody>
      </p:sp>
      <p:sp>
        <p:nvSpPr>
          <p:cNvPr id="11" name="TextBox 14">
            <a:extLst>
              <a:ext uri="{FF2B5EF4-FFF2-40B4-BE49-F238E27FC236}">
                <a16:creationId xmlns:a16="http://schemas.microsoft.com/office/drawing/2014/main" id="{9F492A9C-B4E4-7748-A76C-D2D9C172590D}"/>
              </a:ext>
            </a:extLst>
          </p:cNvPr>
          <p:cNvSpPr txBox="1"/>
          <p:nvPr>
            <p:custDataLst>
              <p:tags r:id="rId5"/>
            </p:custDataLst>
          </p:nvPr>
        </p:nvSpPr>
        <p:spPr>
          <a:xfrm>
            <a:off x="1633751" y="1998597"/>
            <a:ext cx="1505740" cy="230832"/>
          </a:xfrm>
          <a:prstGeom prst="rect">
            <a:avLst/>
          </a:prstGeom>
          <a:noFill/>
        </p:spPr>
        <p:txBody>
          <a:bodyPr wrap="square">
            <a:spAutoFit/>
          </a:bodyPr>
          <a:lstStyle/>
          <a:p>
            <a:pPr algn="ctr"/>
            <a:r>
              <a:rPr lang="fr-CA" sz="900" b="1">
                <a:solidFill>
                  <a:srgbClr val="DB1045"/>
                </a:solidFill>
                <a:latin typeface="Buenos Aires SemBd" pitchFamily="2" charset="77"/>
                <a:ea typeface="Calibri" panose="020F0502020204030204" pitchFamily="34" charset="0"/>
                <a:cs typeface="Arial" panose="020B0604020202020204" pitchFamily="34" charset="0"/>
              </a:rPr>
              <a:t>ENTREPRISE</a:t>
            </a:r>
            <a:endParaRPr lang="fr-CA" sz="1000" b="1">
              <a:solidFill>
                <a:srgbClr val="DB1045"/>
              </a:solidFill>
              <a:latin typeface="Buenos Aires SemBd" pitchFamily="2" charset="77"/>
              <a:ea typeface="Calibri" panose="020F0502020204030204" pitchFamily="34" charset="0"/>
              <a:cs typeface="Arial" panose="020B0604020202020204" pitchFamily="34" charset="0"/>
            </a:endParaRPr>
          </a:p>
        </p:txBody>
      </p:sp>
      <p:sp>
        <p:nvSpPr>
          <p:cNvPr id="12" name="TextBox 14">
            <a:extLst>
              <a:ext uri="{FF2B5EF4-FFF2-40B4-BE49-F238E27FC236}">
                <a16:creationId xmlns:a16="http://schemas.microsoft.com/office/drawing/2014/main" id="{BDF13A75-7EA2-DC4B-B6CC-361DF30C1206}"/>
              </a:ext>
            </a:extLst>
          </p:cNvPr>
          <p:cNvSpPr txBox="1"/>
          <p:nvPr>
            <p:custDataLst>
              <p:tags r:id="rId6"/>
            </p:custDataLst>
          </p:nvPr>
        </p:nvSpPr>
        <p:spPr>
          <a:xfrm>
            <a:off x="3196143" y="1929347"/>
            <a:ext cx="1505740" cy="369332"/>
          </a:xfrm>
          <a:prstGeom prst="rect">
            <a:avLst/>
          </a:prstGeom>
          <a:noFill/>
        </p:spPr>
        <p:txBody>
          <a:bodyPr wrap="square">
            <a:spAutoFit/>
          </a:bodyPr>
          <a:lstStyle/>
          <a:p>
            <a:pPr algn="ctr"/>
            <a:r>
              <a:rPr lang="fr-CA" sz="900" b="1">
                <a:solidFill>
                  <a:srgbClr val="DB1045"/>
                </a:solidFill>
                <a:latin typeface="Buenos Aires SemBd" pitchFamily="2" charset="77"/>
                <a:ea typeface="Calibri" panose="020F0502020204030204" pitchFamily="34" charset="0"/>
                <a:cs typeface="Arial" panose="020B0604020202020204" pitchFamily="34" charset="0"/>
              </a:rPr>
              <a:t>ENVIRONNEMENT D’AFFAIRES</a:t>
            </a:r>
            <a:endParaRPr lang="fr-CA" sz="1000" b="1">
              <a:solidFill>
                <a:srgbClr val="DB1045"/>
              </a:solidFill>
              <a:latin typeface="Buenos Aires SemBd" pitchFamily="2" charset="77"/>
              <a:ea typeface="Calibri" panose="020F0502020204030204" pitchFamily="34" charset="0"/>
              <a:cs typeface="Arial" panose="020B0604020202020204" pitchFamily="34" charset="0"/>
            </a:endParaRPr>
          </a:p>
        </p:txBody>
      </p:sp>
      <p:sp>
        <p:nvSpPr>
          <p:cNvPr id="13" name="TextBox 14">
            <a:extLst>
              <a:ext uri="{FF2B5EF4-FFF2-40B4-BE49-F238E27FC236}">
                <a16:creationId xmlns:a16="http://schemas.microsoft.com/office/drawing/2014/main" id="{133191CB-371F-AC4D-8CCB-C7FCE41C723D}"/>
              </a:ext>
            </a:extLst>
          </p:cNvPr>
          <p:cNvSpPr txBox="1"/>
          <p:nvPr>
            <p:custDataLst>
              <p:tags r:id="rId7"/>
            </p:custDataLst>
          </p:nvPr>
        </p:nvSpPr>
        <p:spPr>
          <a:xfrm>
            <a:off x="4758535" y="1998597"/>
            <a:ext cx="1505740" cy="230832"/>
          </a:xfrm>
          <a:prstGeom prst="rect">
            <a:avLst/>
          </a:prstGeom>
          <a:noFill/>
        </p:spPr>
        <p:txBody>
          <a:bodyPr wrap="square">
            <a:spAutoFit/>
          </a:bodyPr>
          <a:lstStyle/>
          <a:p>
            <a:pPr algn="ctr"/>
            <a:r>
              <a:rPr lang="fr-CA" sz="900" b="1">
                <a:solidFill>
                  <a:srgbClr val="DB1045"/>
                </a:solidFill>
                <a:latin typeface="Buenos Aires SemBd" pitchFamily="2" charset="77"/>
                <a:ea typeface="Calibri" panose="020F0502020204030204" pitchFamily="34" charset="0"/>
                <a:cs typeface="Arial" panose="020B0604020202020204" pitchFamily="34" charset="0"/>
              </a:rPr>
              <a:t>VILLE</a:t>
            </a:r>
            <a:endParaRPr lang="fr-CA" sz="1000" b="1">
              <a:solidFill>
                <a:srgbClr val="DB1045"/>
              </a:solidFill>
              <a:latin typeface="Buenos Aires SemBd" pitchFamily="2" charset="77"/>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DA9D3B1-FC9D-2C4C-9648-D06532651115}"/>
              </a:ext>
            </a:extLst>
          </p:cNvPr>
          <p:cNvSpPr txBox="1"/>
          <p:nvPr>
            <p:custDataLst>
              <p:tags r:id="rId8"/>
            </p:custDataLst>
          </p:nvPr>
        </p:nvSpPr>
        <p:spPr>
          <a:xfrm>
            <a:off x="431860" y="2544748"/>
            <a:ext cx="1420590" cy="507831"/>
          </a:xfrm>
          <a:prstGeom prst="rect">
            <a:avLst/>
          </a:prstGeom>
          <a:noFill/>
        </p:spPr>
        <p:txBody>
          <a:bodyPr wrap="square">
            <a:spAutoFit/>
          </a:bodyPr>
          <a:lstStyle/>
          <a:p>
            <a:r>
              <a:rPr lang="fr-CA" sz="900" b="1">
                <a:solidFill>
                  <a:srgbClr val="DB1045"/>
                </a:solidFill>
                <a:latin typeface="Buenos Aires Bold" pitchFamily="2" charset="77"/>
                <a:ea typeface="Calibri" panose="020F0502020204030204" pitchFamily="34" charset="0"/>
                <a:cs typeface="Arial" panose="020B0604020202020204" pitchFamily="34" charset="0"/>
              </a:rPr>
              <a:t>1</a:t>
            </a:r>
          </a:p>
          <a:p>
            <a:r>
              <a:rPr lang="fr-CA" sz="900" b="1">
                <a:solidFill>
                  <a:srgbClr val="272023"/>
                </a:solidFill>
                <a:latin typeface="Buenos Aires Bold" pitchFamily="2" charset="77"/>
                <a:ea typeface="Calibri" panose="020F0502020204030204" pitchFamily="34" charset="0"/>
                <a:cs typeface="Arial" panose="020B0604020202020204" pitchFamily="34" charset="0"/>
              </a:rPr>
              <a:t>Bien-être du personnel</a:t>
            </a:r>
            <a:endParaRPr lang="fr-CA" sz="1000" b="1">
              <a:solidFill>
                <a:srgbClr val="272023"/>
              </a:solidFill>
              <a:latin typeface="Buenos Aires Bold" pitchFamily="2" charset="77"/>
              <a:ea typeface="Calibri" panose="020F0502020204030204" pitchFamily="34" charset="0"/>
              <a:cs typeface="Arial" panose="020B0604020202020204" pitchFamily="34" charset="0"/>
            </a:endParaRPr>
          </a:p>
        </p:txBody>
      </p:sp>
      <p:sp>
        <p:nvSpPr>
          <p:cNvPr id="17" name="TextBox 14">
            <a:extLst>
              <a:ext uri="{FF2B5EF4-FFF2-40B4-BE49-F238E27FC236}">
                <a16:creationId xmlns:a16="http://schemas.microsoft.com/office/drawing/2014/main" id="{73606493-5D64-334E-AC98-56DF279F98B5}"/>
              </a:ext>
            </a:extLst>
          </p:cNvPr>
          <p:cNvSpPr txBox="1"/>
          <p:nvPr>
            <p:custDataLst>
              <p:tags r:id="rId9"/>
            </p:custDataLst>
          </p:nvPr>
        </p:nvSpPr>
        <p:spPr>
          <a:xfrm>
            <a:off x="431860" y="3464363"/>
            <a:ext cx="1420590" cy="646331"/>
          </a:xfrm>
          <a:prstGeom prst="rect">
            <a:avLst/>
          </a:prstGeom>
          <a:noFill/>
        </p:spPr>
        <p:txBody>
          <a:bodyPr wrap="square">
            <a:spAutoFit/>
          </a:bodyPr>
          <a:lstStyle/>
          <a:p>
            <a:r>
              <a:rPr lang="fr-CA" sz="900" b="1">
                <a:solidFill>
                  <a:srgbClr val="DB1045"/>
                </a:solidFill>
                <a:latin typeface="Buenos Aires Bold" pitchFamily="2" charset="77"/>
                <a:cs typeface="Arial" panose="020B0604020202020204" pitchFamily="34" charset="0"/>
              </a:rPr>
              <a:t>2</a:t>
            </a:r>
          </a:p>
          <a:p>
            <a:r>
              <a:rPr lang="fr-CA" sz="900" b="1">
                <a:solidFill>
                  <a:srgbClr val="272023"/>
                </a:solidFill>
                <a:latin typeface="Buenos Aires Bold" pitchFamily="2" charset="77"/>
                <a:cs typeface="Arial" panose="020B0604020202020204" pitchFamily="34" charset="0"/>
              </a:rPr>
              <a:t>Espaces productifs, efficaces et rentables</a:t>
            </a:r>
          </a:p>
        </p:txBody>
      </p:sp>
      <p:sp>
        <p:nvSpPr>
          <p:cNvPr id="18" name="TextBox 14">
            <a:extLst>
              <a:ext uri="{FF2B5EF4-FFF2-40B4-BE49-F238E27FC236}">
                <a16:creationId xmlns:a16="http://schemas.microsoft.com/office/drawing/2014/main" id="{18A2C71E-0CBC-B046-82EF-0F72E2C873D5}"/>
              </a:ext>
            </a:extLst>
          </p:cNvPr>
          <p:cNvSpPr txBox="1"/>
          <p:nvPr>
            <p:custDataLst>
              <p:tags r:id="rId10"/>
            </p:custDataLst>
          </p:nvPr>
        </p:nvSpPr>
        <p:spPr>
          <a:xfrm>
            <a:off x="431860" y="4482146"/>
            <a:ext cx="1344390" cy="507831"/>
          </a:xfrm>
          <a:prstGeom prst="rect">
            <a:avLst/>
          </a:prstGeom>
          <a:noFill/>
        </p:spPr>
        <p:txBody>
          <a:bodyPr wrap="square">
            <a:spAutoFit/>
          </a:bodyPr>
          <a:lstStyle/>
          <a:p>
            <a:r>
              <a:rPr lang="fr-CA" sz="900" b="1">
                <a:solidFill>
                  <a:srgbClr val="DB1045"/>
                </a:solidFill>
                <a:latin typeface="Buenos Aires Bold" pitchFamily="2" charset="77"/>
                <a:cs typeface="Arial" panose="020B0604020202020204" pitchFamily="34" charset="0"/>
              </a:rPr>
              <a:t>3</a:t>
            </a:r>
          </a:p>
          <a:p>
            <a:r>
              <a:rPr lang="fr-CA" sz="900" b="1">
                <a:solidFill>
                  <a:srgbClr val="272023"/>
                </a:solidFill>
                <a:latin typeface="Buenos Aires Bold" pitchFamily="2" charset="77"/>
                <a:cs typeface="Arial" panose="020B0604020202020204" pitchFamily="34" charset="0"/>
              </a:rPr>
              <a:t>Échanges, partage et collaboration</a:t>
            </a:r>
          </a:p>
        </p:txBody>
      </p:sp>
      <p:sp>
        <p:nvSpPr>
          <p:cNvPr id="19" name="TextBox 14">
            <a:extLst>
              <a:ext uri="{FF2B5EF4-FFF2-40B4-BE49-F238E27FC236}">
                <a16:creationId xmlns:a16="http://schemas.microsoft.com/office/drawing/2014/main" id="{F9A10887-0690-EA4F-B9D4-2780A15AD643}"/>
              </a:ext>
            </a:extLst>
          </p:cNvPr>
          <p:cNvSpPr txBox="1"/>
          <p:nvPr>
            <p:custDataLst>
              <p:tags r:id="rId11"/>
            </p:custDataLst>
          </p:nvPr>
        </p:nvSpPr>
        <p:spPr>
          <a:xfrm>
            <a:off x="431860" y="5450845"/>
            <a:ext cx="1505740" cy="507831"/>
          </a:xfrm>
          <a:prstGeom prst="rect">
            <a:avLst/>
          </a:prstGeom>
          <a:noFill/>
        </p:spPr>
        <p:txBody>
          <a:bodyPr wrap="square">
            <a:spAutoFit/>
          </a:bodyPr>
          <a:lstStyle/>
          <a:p>
            <a:r>
              <a:rPr lang="fr-CA" sz="900" b="1">
                <a:solidFill>
                  <a:srgbClr val="DB1045"/>
                </a:solidFill>
                <a:latin typeface="Buenos Aires Bold" pitchFamily="2" charset="77"/>
                <a:cs typeface="Arial" panose="020B0604020202020204" pitchFamily="34" charset="0"/>
              </a:rPr>
              <a:t>4</a:t>
            </a:r>
          </a:p>
          <a:p>
            <a:r>
              <a:rPr lang="fr-CA" sz="900" b="1">
                <a:solidFill>
                  <a:srgbClr val="272023"/>
                </a:solidFill>
                <a:latin typeface="Buenos Aires Bold" pitchFamily="2" charset="77"/>
                <a:cs typeface="Arial" panose="020B0604020202020204" pitchFamily="34" charset="0"/>
              </a:rPr>
              <a:t>Santé et </a:t>
            </a:r>
          </a:p>
          <a:p>
            <a:r>
              <a:rPr lang="fr-CA" sz="900" b="1">
                <a:solidFill>
                  <a:srgbClr val="272023"/>
                </a:solidFill>
                <a:latin typeface="Buenos Aires Bold" pitchFamily="2" charset="77"/>
                <a:cs typeface="Arial" panose="020B0604020202020204" pitchFamily="34" charset="0"/>
              </a:rPr>
              <a:t>sécurité</a:t>
            </a:r>
          </a:p>
        </p:txBody>
      </p:sp>
      <p:sp>
        <p:nvSpPr>
          <p:cNvPr id="20" name="TextBox 14">
            <a:extLst>
              <a:ext uri="{FF2B5EF4-FFF2-40B4-BE49-F238E27FC236}">
                <a16:creationId xmlns:a16="http://schemas.microsoft.com/office/drawing/2014/main" id="{D1A83263-B4DC-FB49-B9AC-5FA652E31505}"/>
              </a:ext>
            </a:extLst>
          </p:cNvPr>
          <p:cNvSpPr txBox="1"/>
          <p:nvPr>
            <p:custDataLst>
              <p:tags r:id="rId12"/>
            </p:custDataLst>
          </p:nvPr>
        </p:nvSpPr>
        <p:spPr>
          <a:xfrm>
            <a:off x="431860" y="6370752"/>
            <a:ext cx="1505740" cy="646331"/>
          </a:xfrm>
          <a:prstGeom prst="rect">
            <a:avLst/>
          </a:prstGeom>
          <a:noFill/>
        </p:spPr>
        <p:txBody>
          <a:bodyPr wrap="square">
            <a:spAutoFit/>
          </a:bodyPr>
          <a:lstStyle/>
          <a:p>
            <a:r>
              <a:rPr lang="fr-CA" sz="900" b="1">
                <a:solidFill>
                  <a:srgbClr val="DB1045"/>
                </a:solidFill>
                <a:latin typeface="Buenos Aires Bold" pitchFamily="2" charset="77"/>
                <a:cs typeface="Arial" panose="020B0604020202020204" pitchFamily="34" charset="0"/>
              </a:rPr>
              <a:t>5</a:t>
            </a:r>
          </a:p>
          <a:p>
            <a:r>
              <a:rPr lang="fr-CA" sz="900" b="1">
                <a:solidFill>
                  <a:srgbClr val="272023"/>
                </a:solidFill>
                <a:latin typeface="Buenos Aires Bold" pitchFamily="2" charset="77"/>
                <a:cs typeface="Arial" panose="020B0604020202020204" pitchFamily="34" charset="0"/>
              </a:rPr>
              <a:t>Attractivité de Montréal et de son centre-ville</a:t>
            </a:r>
          </a:p>
        </p:txBody>
      </p:sp>
      <p:sp>
        <p:nvSpPr>
          <p:cNvPr id="21" name="TextBox 14">
            <a:extLst>
              <a:ext uri="{FF2B5EF4-FFF2-40B4-BE49-F238E27FC236}">
                <a16:creationId xmlns:a16="http://schemas.microsoft.com/office/drawing/2014/main" id="{EEFE9305-F202-6A42-AE13-8DDBE4EAC0FF}"/>
              </a:ext>
            </a:extLst>
          </p:cNvPr>
          <p:cNvSpPr txBox="1"/>
          <p:nvPr>
            <p:custDataLst>
              <p:tags r:id="rId13"/>
            </p:custDataLst>
          </p:nvPr>
        </p:nvSpPr>
        <p:spPr>
          <a:xfrm>
            <a:off x="431860" y="7363705"/>
            <a:ext cx="1505740" cy="507831"/>
          </a:xfrm>
          <a:prstGeom prst="rect">
            <a:avLst/>
          </a:prstGeom>
          <a:noFill/>
        </p:spPr>
        <p:txBody>
          <a:bodyPr wrap="square">
            <a:spAutoFit/>
          </a:bodyPr>
          <a:lstStyle/>
          <a:p>
            <a:r>
              <a:rPr lang="fr-CA" sz="900" b="1">
                <a:solidFill>
                  <a:srgbClr val="DB1045"/>
                </a:solidFill>
                <a:latin typeface="Buenos Aires Bold" pitchFamily="2" charset="77"/>
                <a:cs typeface="Arial" panose="020B0604020202020204" pitchFamily="34" charset="0"/>
              </a:rPr>
              <a:t>6</a:t>
            </a:r>
          </a:p>
          <a:p>
            <a:r>
              <a:rPr lang="fr-CA" sz="900" b="1">
                <a:solidFill>
                  <a:srgbClr val="272023"/>
                </a:solidFill>
                <a:latin typeface="Buenos Aires Bold" pitchFamily="2" charset="77"/>
                <a:cs typeface="Arial" panose="020B0604020202020204" pitchFamily="34" charset="0"/>
              </a:rPr>
              <a:t>Stratégies de communication</a:t>
            </a:r>
          </a:p>
        </p:txBody>
      </p:sp>
      <p:cxnSp>
        <p:nvCxnSpPr>
          <p:cNvPr id="7" name="Connecteur droit 6">
            <a:extLst>
              <a:ext uri="{FF2B5EF4-FFF2-40B4-BE49-F238E27FC236}">
                <a16:creationId xmlns:a16="http://schemas.microsoft.com/office/drawing/2014/main" id="{D58D7AF4-D26A-8A45-9380-71C2DAC5E42B}"/>
              </a:ext>
            </a:extLst>
          </p:cNvPr>
          <p:cNvCxnSpPr>
            <a:cxnSpLocks/>
          </p:cNvCxnSpPr>
          <p:nvPr>
            <p:custDataLst>
              <p:tags r:id="rId14"/>
            </p:custDataLst>
          </p:nvPr>
        </p:nvCxnSpPr>
        <p:spPr>
          <a:xfrm>
            <a:off x="411982" y="2337034"/>
            <a:ext cx="5852293" cy="0"/>
          </a:xfrm>
          <a:prstGeom prst="line">
            <a:avLst/>
          </a:prstGeom>
          <a:ln>
            <a:solidFill>
              <a:srgbClr val="272023"/>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F1EACF26-C12E-C14F-8EB9-6D728008D1FD}"/>
              </a:ext>
            </a:extLst>
          </p:cNvPr>
          <p:cNvCxnSpPr>
            <a:cxnSpLocks/>
          </p:cNvCxnSpPr>
          <p:nvPr>
            <p:custDataLst>
              <p:tags r:id="rId15"/>
            </p:custDataLst>
          </p:nvPr>
        </p:nvCxnSpPr>
        <p:spPr>
          <a:xfrm>
            <a:off x="411978" y="3279594"/>
            <a:ext cx="5852293" cy="0"/>
          </a:xfrm>
          <a:prstGeom prst="line">
            <a:avLst/>
          </a:prstGeom>
          <a:ln>
            <a:solidFill>
              <a:srgbClr val="F2CED9"/>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7ACE4948-8B2B-0B45-A642-549029A48DC4}"/>
              </a:ext>
            </a:extLst>
          </p:cNvPr>
          <p:cNvCxnSpPr>
            <a:cxnSpLocks/>
          </p:cNvCxnSpPr>
          <p:nvPr>
            <p:custDataLst>
              <p:tags r:id="rId16"/>
            </p:custDataLst>
          </p:nvPr>
        </p:nvCxnSpPr>
        <p:spPr>
          <a:xfrm>
            <a:off x="411977" y="4295046"/>
            <a:ext cx="5852293" cy="0"/>
          </a:xfrm>
          <a:prstGeom prst="line">
            <a:avLst/>
          </a:prstGeom>
          <a:ln>
            <a:solidFill>
              <a:srgbClr val="F2CED9"/>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F49A782A-6015-C24E-B4E0-4E882AA0F9AE}"/>
              </a:ext>
            </a:extLst>
          </p:cNvPr>
          <p:cNvCxnSpPr>
            <a:cxnSpLocks/>
          </p:cNvCxnSpPr>
          <p:nvPr>
            <p:custDataLst>
              <p:tags r:id="rId17"/>
            </p:custDataLst>
          </p:nvPr>
        </p:nvCxnSpPr>
        <p:spPr>
          <a:xfrm>
            <a:off x="411977" y="5218699"/>
            <a:ext cx="5852293" cy="0"/>
          </a:xfrm>
          <a:prstGeom prst="line">
            <a:avLst/>
          </a:prstGeom>
          <a:ln>
            <a:solidFill>
              <a:srgbClr val="F2CED9"/>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03FCC205-454B-6B40-96FA-7CF1F9ECDFF3}"/>
              </a:ext>
            </a:extLst>
          </p:cNvPr>
          <p:cNvCxnSpPr>
            <a:cxnSpLocks/>
          </p:cNvCxnSpPr>
          <p:nvPr>
            <p:custDataLst>
              <p:tags r:id="rId18"/>
            </p:custDataLst>
          </p:nvPr>
        </p:nvCxnSpPr>
        <p:spPr>
          <a:xfrm>
            <a:off x="411977" y="6225335"/>
            <a:ext cx="5852293" cy="0"/>
          </a:xfrm>
          <a:prstGeom prst="line">
            <a:avLst/>
          </a:prstGeom>
          <a:ln>
            <a:solidFill>
              <a:srgbClr val="F2CED9"/>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CD433DAF-A044-D04D-9922-41537B4B7748}"/>
              </a:ext>
            </a:extLst>
          </p:cNvPr>
          <p:cNvCxnSpPr>
            <a:cxnSpLocks/>
          </p:cNvCxnSpPr>
          <p:nvPr>
            <p:custDataLst>
              <p:tags r:id="rId19"/>
            </p:custDataLst>
          </p:nvPr>
        </p:nvCxnSpPr>
        <p:spPr>
          <a:xfrm>
            <a:off x="411976" y="7155992"/>
            <a:ext cx="5852293" cy="0"/>
          </a:xfrm>
          <a:prstGeom prst="line">
            <a:avLst/>
          </a:prstGeom>
          <a:ln>
            <a:solidFill>
              <a:srgbClr val="F2CED9"/>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363EA973-5A37-774A-A0B0-34908F168859}"/>
              </a:ext>
            </a:extLst>
          </p:cNvPr>
          <p:cNvSpPr/>
          <p:nvPr>
            <p:custDataLst>
              <p:tags r:id="rId20"/>
            </p:custDataLst>
          </p:nvPr>
        </p:nvSpPr>
        <p:spPr>
          <a:xfrm>
            <a:off x="2043844" y="3449376"/>
            <a:ext cx="719673"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1</a:t>
            </a:r>
          </a:p>
        </p:txBody>
      </p:sp>
      <p:sp>
        <p:nvSpPr>
          <p:cNvPr id="40" name="Rectangle 39">
            <a:extLst>
              <a:ext uri="{FF2B5EF4-FFF2-40B4-BE49-F238E27FC236}">
                <a16:creationId xmlns:a16="http://schemas.microsoft.com/office/drawing/2014/main" id="{C794C737-5D8A-544F-B90E-96396C3D3A3D}"/>
              </a:ext>
            </a:extLst>
          </p:cNvPr>
          <p:cNvSpPr/>
          <p:nvPr>
            <p:custDataLst>
              <p:tags r:id="rId21"/>
            </p:custDataLst>
          </p:nvPr>
        </p:nvSpPr>
        <p:spPr>
          <a:xfrm>
            <a:off x="3604955" y="3585585"/>
            <a:ext cx="720000" cy="1836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6</a:t>
            </a:r>
          </a:p>
        </p:txBody>
      </p:sp>
      <p:sp>
        <p:nvSpPr>
          <p:cNvPr id="46" name="Rectangle 45">
            <a:extLst>
              <a:ext uri="{FF2B5EF4-FFF2-40B4-BE49-F238E27FC236}">
                <a16:creationId xmlns:a16="http://schemas.microsoft.com/office/drawing/2014/main" id="{9D8619F5-57C7-5D49-8A05-3DFDCF36D7EC}"/>
              </a:ext>
            </a:extLst>
          </p:cNvPr>
          <p:cNvSpPr/>
          <p:nvPr>
            <p:custDataLst>
              <p:tags r:id="rId22"/>
            </p:custDataLst>
          </p:nvPr>
        </p:nvSpPr>
        <p:spPr>
          <a:xfrm>
            <a:off x="2043844" y="3682699"/>
            <a:ext cx="719673"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2</a:t>
            </a:r>
          </a:p>
        </p:txBody>
      </p:sp>
      <p:sp>
        <p:nvSpPr>
          <p:cNvPr id="49" name="Rectangle 48">
            <a:extLst>
              <a:ext uri="{FF2B5EF4-FFF2-40B4-BE49-F238E27FC236}">
                <a16:creationId xmlns:a16="http://schemas.microsoft.com/office/drawing/2014/main" id="{F1E2DF1B-FE91-CF46-A6E3-732E24CE3938}"/>
              </a:ext>
            </a:extLst>
          </p:cNvPr>
          <p:cNvSpPr/>
          <p:nvPr>
            <p:custDataLst>
              <p:tags r:id="rId23"/>
            </p:custDataLst>
          </p:nvPr>
        </p:nvSpPr>
        <p:spPr>
          <a:xfrm>
            <a:off x="2043160" y="2383724"/>
            <a:ext cx="720000"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1</a:t>
            </a:r>
          </a:p>
        </p:txBody>
      </p:sp>
      <p:sp>
        <p:nvSpPr>
          <p:cNvPr id="50" name="Rectangle 49">
            <a:extLst>
              <a:ext uri="{FF2B5EF4-FFF2-40B4-BE49-F238E27FC236}">
                <a16:creationId xmlns:a16="http://schemas.microsoft.com/office/drawing/2014/main" id="{269D02B4-5693-6448-AE88-A3BDB9374DE3}"/>
              </a:ext>
            </a:extLst>
          </p:cNvPr>
          <p:cNvSpPr/>
          <p:nvPr>
            <p:custDataLst>
              <p:tags r:id="rId24"/>
            </p:custDataLst>
          </p:nvPr>
        </p:nvSpPr>
        <p:spPr>
          <a:xfrm>
            <a:off x="2043160" y="2609454"/>
            <a:ext cx="720000"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2</a:t>
            </a:r>
          </a:p>
        </p:txBody>
      </p:sp>
      <p:sp>
        <p:nvSpPr>
          <p:cNvPr id="51" name="Rectangle 50">
            <a:extLst>
              <a:ext uri="{FF2B5EF4-FFF2-40B4-BE49-F238E27FC236}">
                <a16:creationId xmlns:a16="http://schemas.microsoft.com/office/drawing/2014/main" id="{63A62B66-7E6A-C640-9A7D-2CB71EB041E0}"/>
              </a:ext>
            </a:extLst>
          </p:cNvPr>
          <p:cNvSpPr/>
          <p:nvPr>
            <p:custDataLst>
              <p:tags r:id="rId25"/>
            </p:custDataLst>
          </p:nvPr>
        </p:nvSpPr>
        <p:spPr>
          <a:xfrm>
            <a:off x="2043160" y="4631023"/>
            <a:ext cx="720627"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1</a:t>
            </a:r>
          </a:p>
        </p:txBody>
      </p:sp>
      <p:sp>
        <p:nvSpPr>
          <p:cNvPr id="52" name="Rectangle 51">
            <a:extLst>
              <a:ext uri="{FF2B5EF4-FFF2-40B4-BE49-F238E27FC236}">
                <a16:creationId xmlns:a16="http://schemas.microsoft.com/office/drawing/2014/main" id="{FD56CAA7-F52C-274C-A321-4C07084B282F}"/>
              </a:ext>
            </a:extLst>
          </p:cNvPr>
          <p:cNvSpPr/>
          <p:nvPr>
            <p:custDataLst>
              <p:tags r:id="rId26"/>
            </p:custDataLst>
          </p:nvPr>
        </p:nvSpPr>
        <p:spPr>
          <a:xfrm>
            <a:off x="2043487" y="3916022"/>
            <a:ext cx="719673"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3</a:t>
            </a:r>
          </a:p>
        </p:txBody>
      </p:sp>
      <p:sp>
        <p:nvSpPr>
          <p:cNvPr id="53" name="Rectangle 52">
            <a:extLst>
              <a:ext uri="{FF2B5EF4-FFF2-40B4-BE49-F238E27FC236}">
                <a16:creationId xmlns:a16="http://schemas.microsoft.com/office/drawing/2014/main" id="{A4379B3D-F34D-A544-8A60-14F042265CDA}"/>
              </a:ext>
            </a:extLst>
          </p:cNvPr>
          <p:cNvSpPr/>
          <p:nvPr>
            <p:custDataLst>
              <p:tags r:id="rId27"/>
            </p:custDataLst>
          </p:nvPr>
        </p:nvSpPr>
        <p:spPr>
          <a:xfrm>
            <a:off x="2043160" y="2835184"/>
            <a:ext cx="720000"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3</a:t>
            </a:r>
          </a:p>
        </p:txBody>
      </p:sp>
      <p:sp>
        <p:nvSpPr>
          <p:cNvPr id="54" name="Rectangle 53">
            <a:extLst>
              <a:ext uri="{FF2B5EF4-FFF2-40B4-BE49-F238E27FC236}">
                <a16:creationId xmlns:a16="http://schemas.microsoft.com/office/drawing/2014/main" id="{8ED12A3A-28B0-214D-A8D1-E1F27CEC023C}"/>
              </a:ext>
            </a:extLst>
          </p:cNvPr>
          <p:cNvSpPr/>
          <p:nvPr>
            <p:custDataLst>
              <p:tags r:id="rId28"/>
            </p:custDataLst>
          </p:nvPr>
        </p:nvSpPr>
        <p:spPr>
          <a:xfrm>
            <a:off x="2043160" y="3060913"/>
            <a:ext cx="720000"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4</a:t>
            </a:r>
          </a:p>
        </p:txBody>
      </p:sp>
      <p:sp>
        <p:nvSpPr>
          <p:cNvPr id="55" name="Rectangle 54">
            <a:extLst>
              <a:ext uri="{FF2B5EF4-FFF2-40B4-BE49-F238E27FC236}">
                <a16:creationId xmlns:a16="http://schemas.microsoft.com/office/drawing/2014/main" id="{77F88286-A837-D945-BDED-726F2C3F181A}"/>
              </a:ext>
            </a:extLst>
          </p:cNvPr>
          <p:cNvSpPr/>
          <p:nvPr>
            <p:custDataLst>
              <p:tags r:id="rId29"/>
            </p:custDataLst>
          </p:nvPr>
        </p:nvSpPr>
        <p:spPr>
          <a:xfrm>
            <a:off x="2040194" y="5595336"/>
            <a:ext cx="720627"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4</a:t>
            </a:r>
          </a:p>
        </p:txBody>
      </p:sp>
      <p:sp>
        <p:nvSpPr>
          <p:cNvPr id="56" name="Rectangle 55">
            <a:extLst>
              <a:ext uri="{FF2B5EF4-FFF2-40B4-BE49-F238E27FC236}">
                <a16:creationId xmlns:a16="http://schemas.microsoft.com/office/drawing/2014/main" id="{41645211-FE9F-1149-91C3-54EF01736720}"/>
              </a:ext>
            </a:extLst>
          </p:cNvPr>
          <p:cNvSpPr/>
          <p:nvPr>
            <p:custDataLst>
              <p:tags r:id="rId30"/>
            </p:custDataLst>
          </p:nvPr>
        </p:nvSpPr>
        <p:spPr>
          <a:xfrm>
            <a:off x="2040821" y="7505773"/>
            <a:ext cx="720000"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4</a:t>
            </a:r>
          </a:p>
        </p:txBody>
      </p:sp>
      <p:sp>
        <p:nvSpPr>
          <p:cNvPr id="57" name="Rectangle 56">
            <a:extLst>
              <a:ext uri="{FF2B5EF4-FFF2-40B4-BE49-F238E27FC236}">
                <a16:creationId xmlns:a16="http://schemas.microsoft.com/office/drawing/2014/main" id="{AADCC384-EDFD-E649-878B-83BDFD12FD8A}"/>
              </a:ext>
            </a:extLst>
          </p:cNvPr>
          <p:cNvSpPr/>
          <p:nvPr>
            <p:custDataLst>
              <p:tags r:id="rId31"/>
            </p:custDataLst>
          </p:nvPr>
        </p:nvSpPr>
        <p:spPr>
          <a:xfrm>
            <a:off x="3604955" y="7393856"/>
            <a:ext cx="720000"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5</a:t>
            </a:r>
          </a:p>
        </p:txBody>
      </p:sp>
      <p:sp>
        <p:nvSpPr>
          <p:cNvPr id="58" name="Rectangle 57">
            <a:extLst>
              <a:ext uri="{FF2B5EF4-FFF2-40B4-BE49-F238E27FC236}">
                <a16:creationId xmlns:a16="http://schemas.microsoft.com/office/drawing/2014/main" id="{F07B6F2B-7067-9742-90BE-2ED6A216534A}"/>
              </a:ext>
            </a:extLst>
          </p:cNvPr>
          <p:cNvSpPr/>
          <p:nvPr>
            <p:custDataLst>
              <p:tags r:id="rId32"/>
            </p:custDataLst>
          </p:nvPr>
        </p:nvSpPr>
        <p:spPr>
          <a:xfrm>
            <a:off x="3604955" y="6462840"/>
            <a:ext cx="720000"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5</a:t>
            </a:r>
          </a:p>
        </p:txBody>
      </p:sp>
      <p:sp>
        <p:nvSpPr>
          <p:cNvPr id="59" name="Rectangle 58">
            <a:extLst>
              <a:ext uri="{FF2B5EF4-FFF2-40B4-BE49-F238E27FC236}">
                <a16:creationId xmlns:a16="http://schemas.microsoft.com/office/drawing/2014/main" id="{252B83DC-4285-5F4F-BA04-3DDD2F8455F7}"/>
              </a:ext>
            </a:extLst>
          </p:cNvPr>
          <p:cNvSpPr/>
          <p:nvPr>
            <p:custDataLst>
              <p:tags r:id="rId33"/>
            </p:custDataLst>
          </p:nvPr>
        </p:nvSpPr>
        <p:spPr>
          <a:xfrm>
            <a:off x="3604955" y="4625382"/>
            <a:ext cx="720000"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6</a:t>
            </a:r>
          </a:p>
        </p:txBody>
      </p:sp>
      <p:sp>
        <p:nvSpPr>
          <p:cNvPr id="60" name="Rectangle 59">
            <a:extLst>
              <a:ext uri="{FF2B5EF4-FFF2-40B4-BE49-F238E27FC236}">
                <a16:creationId xmlns:a16="http://schemas.microsoft.com/office/drawing/2014/main" id="{A0ACB3C6-E76E-F74E-8057-C8BD1F6AB3DD}"/>
              </a:ext>
            </a:extLst>
          </p:cNvPr>
          <p:cNvSpPr/>
          <p:nvPr>
            <p:custDataLst>
              <p:tags r:id="rId34"/>
            </p:custDataLst>
          </p:nvPr>
        </p:nvSpPr>
        <p:spPr>
          <a:xfrm>
            <a:off x="3604955" y="6700376"/>
            <a:ext cx="720000"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7</a:t>
            </a:r>
          </a:p>
        </p:txBody>
      </p:sp>
      <p:sp>
        <p:nvSpPr>
          <p:cNvPr id="61" name="Rectangle 60">
            <a:extLst>
              <a:ext uri="{FF2B5EF4-FFF2-40B4-BE49-F238E27FC236}">
                <a16:creationId xmlns:a16="http://schemas.microsoft.com/office/drawing/2014/main" id="{FEA5F027-D173-DA44-98F8-819A9A6D0F57}"/>
              </a:ext>
            </a:extLst>
          </p:cNvPr>
          <p:cNvSpPr/>
          <p:nvPr>
            <p:custDataLst>
              <p:tags r:id="rId35"/>
            </p:custDataLst>
          </p:nvPr>
        </p:nvSpPr>
        <p:spPr>
          <a:xfrm>
            <a:off x="3604955" y="7636788"/>
            <a:ext cx="720000"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7</a:t>
            </a:r>
          </a:p>
        </p:txBody>
      </p:sp>
      <p:sp>
        <p:nvSpPr>
          <p:cNvPr id="62" name="Rectangle 61">
            <a:extLst>
              <a:ext uri="{FF2B5EF4-FFF2-40B4-BE49-F238E27FC236}">
                <a16:creationId xmlns:a16="http://schemas.microsoft.com/office/drawing/2014/main" id="{B01D264D-AD76-6640-9033-66B53CC9CDD3}"/>
              </a:ext>
            </a:extLst>
          </p:cNvPr>
          <p:cNvSpPr/>
          <p:nvPr>
            <p:custDataLst>
              <p:tags r:id="rId36"/>
            </p:custDataLst>
          </p:nvPr>
        </p:nvSpPr>
        <p:spPr>
          <a:xfrm>
            <a:off x="3604955" y="2560779"/>
            <a:ext cx="720000"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7</a:t>
            </a:r>
          </a:p>
        </p:txBody>
      </p:sp>
      <p:sp>
        <p:nvSpPr>
          <p:cNvPr id="63" name="Rectangle 62">
            <a:extLst>
              <a:ext uri="{FF2B5EF4-FFF2-40B4-BE49-F238E27FC236}">
                <a16:creationId xmlns:a16="http://schemas.microsoft.com/office/drawing/2014/main" id="{DB18493E-5DBB-3A47-BA95-E196B9385618}"/>
              </a:ext>
            </a:extLst>
          </p:cNvPr>
          <p:cNvSpPr/>
          <p:nvPr>
            <p:custDataLst>
              <p:tags r:id="rId37"/>
            </p:custDataLst>
          </p:nvPr>
        </p:nvSpPr>
        <p:spPr>
          <a:xfrm>
            <a:off x="3604955" y="5589720"/>
            <a:ext cx="720000"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8</a:t>
            </a:r>
          </a:p>
        </p:txBody>
      </p:sp>
      <p:sp>
        <p:nvSpPr>
          <p:cNvPr id="64" name="Rectangle 63">
            <a:extLst>
              <a:ext uri="{FF2B5EF4-FFF2-40B4-BE49-F238E27FC236}">
                <a16:creationId xmlns:a16="http://schemas.microsoft.com/office/drawing/2014/main" id="{A29F796A-32A5-6446-8488-7918BF04FB2A}"/>
              </a:ext>
            </a:extLst>
          </p:cNvPr>
          <p:cNvSpPr/>
          <p:nvPr>
            <p:custDataLst>
              <p:tags r:id="rId38"/>
            </p:custDataLst>
          </p:nvPr>
        </p:nvSpPr>
        <p:spPr>
          <a:xfrm>
            <a:off x="3604955" y="3837436"/>
            <a:ext cx="720000"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8</a:t>
            </a:r>
          </a:p>
        </p:txBody>
      </p:sp>
      <p:sp>
        <p:nvSpPr>
          <p:cNvPr id="65" name="Rectangle 64">
            <a:extLst>
              <a:ext uri="{FF2B5EF4-FFF2-40B4-BE49-F238E27FC236}">
                <a16:creationId xmlns:a16="http://schemas.microsoft.com/office/drawing/2014/main" id="{889CFF92-BD55-854E-991D-E24EA5ADF3A6}"/>
              </a:ext>
            </a:extLst>
          </p:cNvPr>
          <p:cNvSpPr/>
          <p:nvPr>
            <p:custDataLst>
              <p:tags r:id="rId39"/>
            </p:custDataLst>
          </p:nvPr>
        </p:nvSpPr>
        <p:spPr>
          <a:xfrm>
            <a:off x="3604955" y="2807599"/>
            <a:ext cx="720000"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8</a:t>
            </a:r>
          </a:p>
        </p:txBody>
      </p:sp>
      <p:sp>
        <p:nvSpPr>
          <p:cNvPr id="66" name="Rectangle 65">
            <a:extLst>
              <a:ext uri="{FF2B5EF4-FFF2-40B4-BE49-F238E27FC236}">
                <a16:creationId xmlns:a16="http://schemas.microsoft.com/office/drawing/2014/main" id="{452A60D6-C5CB-8E73-B092-B5AAD98B57BF}"/>
              </a:ext>
            </a:extLst>
          </p:cNvPr>
          <p:cNvSpPr/>
          <p:nvPr>
            <p:custDataLst>
              <p:tags r:id="rId40"/>
            </p:custDataLst>
          </p:nvPr>
        </p:nvSpPr>
        <p:spPr>
          <a:xfrm>
            <a:off x="5110326" y="6485680"/>
            <a:ext cx="720000"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9</a:t>
            </a:r>
          </a:p>
        </p:txBody>
      </p:sp>
      <p:sp>
        <p:nvSpPr>
          <p:cNvPr id="67" name="Rectangle 66">
            <a:extLst>
              <a:ext uri="{FF2B5EF4-FFF2-40B4-BE49-F238E27FC236}">
                <a16:creationId xmlns:a16="http://schemas.microsoft.com/office/drawing/2014/main" id="{9C280C05-6C07-232C-B8D2-F92F9B45AE60}"/>
              </a:ext>
            </a:extLst>
          </p:cNvPr>
          <p:cNvSpPr/>
          <p:nvPr>
            <p:custDataLst>
              <p:tags r:id="rId41"/>
            </p:custDataLst>
          </p:nvPr>
        </p:nvSpPr>
        <p:spPr>
          <a:xfrm>
            <a:off x="5110326" y="7426432"/>
            <a:ext cx="720000"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9</a:t>
            </a:r>
          </a:p>
        </p:txBody>
      </p:sp>
      <p:sp>
        <p:nvSpPr>
          <p:cNvPr id="68" name="Rectangle 67">
            <a:extLst>
              <a:ext uri="{FF2B5EF4-FFF2-40B4-BE49-F238E27FC236}">
                <a16:creationId xmlns:a16="http://schemas.microsoft.com/office/drawing/2014/main" id="{0AFE22F7-3A33-EAFC-0CAC-71317CAB9BB7}"/>
              </a:ext>
            </a:extLst>
          </p:cNvPr>
          <p:cNvSpPr/>
          <p:nvPr>
            <p:custDataLst>
              <p:tags r:id="rId42"/>
            </p:custDataLst>
          </p:nvPr>
        </p:nvSpPr>
        <p:spPr>
          <a:xfrm>
            <a:off x="5110326" y="7651737"/>
            <a:ext cx="720000"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10</a:t>
            </a:r>
          </a:p>
        </p:txBody>
      </p:sp>
      <p:sp>
        <p:nvSpPr>
          <p:cNvPr id="69" name="Rectangle 68">
            <a:extLst>
              <a:ext uri="{FF2B5EF4-FFF2-40B4-BE49-F238E27FC236}">
                <a16:creationId xmlns:a16="http://schemas.microsoft.com/office/drawing/2014/main" id="{66066F19-0964-847C-082B-8FC4537AF31D}"/>
              </a:ext>
            </a:extLst>
          </p:cNvPr>
          <p:cNvSpPr/>
          <p:nvPr>
            <p:custDataLst>
              <p:tags r:id="rId43"/>
            </p:custDataLst>
          </p:nvPr>
        </p:nvSpPr>
        <p:spPr>
          <a:xfrm>
            <a:off x="5110326" y="6698853"/>
            <a:ext cx="720000"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12</a:t>
            </a:r>
          </a:p>
        </p:txBody>
      </p:sp>
      <p:sp>
        <p:nvSpPr>
          <p:cNvPr id="70" name="Rectangle 69">
            <a:extLst>
              <a:ext uri="{FF2B5EF4-FFF2-40B4-BE49-F238E27FC236}">
                <a16:creationId xmlns:a16="http://schemas.microsoft.com/office/drawing/2014/main" id="{440460F1-89A6-B23A-D0A2-9264A162EBEB}"/>
              </a:ext>
            </a:extLst>
          </p:cNvPr>
          <p:cNvSpPr/>
          <p:nvPr>
            <p:custDataLst>
              <p:tags r:id="rId44"/>
            </p:custDataLst>
          </p:nvPr>
        </p:nvSpPr>
        <p:spPr>
          <a:xfrm>
            <a:off x="5110326" y="6923962"/>
            <a:ext cx="720000"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11</a:t>
            </a:r>
          </a:p>
        </p:txBody>
      </p:sp>
      <p:sp>
        <p:nvSpPr>
          <p:cNvPr id="71" name="Rectangle 70">
            <a:extLst>
              <a:ext uri="{FF2B5EF4-FFF2-40B4-BE49-F238E27FC236}">
                <a16:creationId xmlns:a16="http://schemas.microsoft.com/office/drawing/2014/main" id="{E7D365AB-EB27-25E5-43DB-1D7FA0FBF921}"/>
              </a:ext>
            </a:extLst>
          </p:cNvPr>
          <p:cNvSpPr/>
          <p:nvPr>
            <p:custDataLst>
              <p:tags r:id="rId45"/>
            </p:custDataLst>
          </p:nvPr>
        </p:nvSpPr>
        <p:spPr>
          <a:xfrm>
            <a:off x="5110326" y="5589204"/>
            <a:ext cx="720000"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11</a:t>
            </a:r>
          </a:p>
        </p:txBody>
      </p:sp>
      <p:sp>
        <p:nvSpPr>
          <p:cNvPr id="72" name="Rectangle 71">
            <a:extLst>
              <a:ext uri="{FF2B5EF4-FFF2-40B4-BE49-F238E27FC236}">
                <a16:creationId xmlns:a16="http://schemas.microsoft.com/office/drawing/2014/main" id="{8843A605-2842-4BE3-525C-50674480CE93}"/>
              </a:ext>
            </a:extLst>
          </p:cNvPr>
          <p:cNvSpPr/>
          <p:nvPr>
            <p:custDataLst>
              <p:tags r:id="rId46"/>
            </p:custDataLst>
          </p:nvPr>
        </p:nvSpPr>
        <p:spPr>
          <a:xfrm>
            <a:off x="5161145" y="2544748"/>
            <a:ext cx="720000"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11</a:t>
            </a:r>
          </a:p>
        </p:txBody>
      </p:sp>
      <p:sp>
        <p:nvSpPr>
          <p:cNvPr id="73" name="Rectangle 72">
            <a:extLst>
              <a:ext uri="{FF2B5EF4-FFF2-40B4-BE49-F238E27FC236}">
                <a16:creationId xmlns:a16="http://schemas.microsoft.com/office/drawing/2014/main" id="{B80F9917-ABAE-B4CE-6840-4A6E8B315706}"/>
              </a:ext>
            </a:extLst>
          </p:cNvPr>
          <p:cNvSpPr/>
          <p:nvPr>
            <p:custDataLst>
              <p:tags r:id="rId47"/>
            </p:custDataLst>
          </p:nvPr>
        </p:nvSpPr>
        <p:spPr>
          <a:xfrm>
            <a:off x="5166123" y="2807599"/>
            <a:ext cx="720000"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10</a:t>
            </a:r>
          </a:p>
        </p:txBody>
      </p:sp>
      <p:sp>
        <p:nvSpPr>
          <p:cNvPr id="74" name="Rectangle 73">
            <a:extLst>
              <a:ext uri="{FF2B5EF4-FFF2-40B4-BE49-F238E27FC236}">
                <a16:creationId xmlns:a16="http://schemas.microsoft.com/office/drawing/2014/main" id="{4D01F6AA-273B-AD8D-4B40-E685157E923C}"/>
              </a:ext>
            </a:extLst>
          </p:cNvPr>
          <p:cNvSpPr/>
          <p:nvPr>
            <p:custDataLst>
              <p:tags r:id="rId48"/>
            </p:custDataLst>
          </p:nvPr>
        </p:nvSpPr>
        <p:spPr>
          <a:xfrm>
            <a:off x="5110326" y="6276168"/>
            <a:ext cx="720000"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10</a:t>
            </a:r>
          </a:p>
        </p:txBody>
      </p:sp>
      <p:sp>
        <p:nvSpPr>
          <p:cNvPr id="75" name="Rectangle 74">
            <a:extLst>
              <a:ext uri="{FF2B5EF4-FFF2-40B4-BE49-F238E27FC236}">
                <a16:creationId xmlns:a16="http://schemas.microsoft.com/office/drawing/2014/main" id="{A6AA67F1-C7FA-577C-9012-548863FD48B9}"/>
              </a:ext>
            </a:extLst>
          </p:cNvPr>
          <p:cNvSpPr/>
          <p:nvPr>
            <p:custDataLst>
              <p:tags r:id="rId49"/>
            </p:custDataLst>
          </p:nvPr>
        </p:nvSpPr>
        <p:spPr>
          <a:xfrm>
            <a:off x="5110326" y="7874830"/>
            <a:ext cx="720000" cy="180000"/>
          </a:xfrm>
          <a:prstGeom prst="rect">
            <a:avLst/>
          </a:prstGeom>
          <a:solidFill>
            <a:srgbClr val="F2CED9">
              <a:alpha val="24706"/>
            </a:srgbClr>
          </a:solidFill>
          <a:ln>
            <a:solidFill>
              <a:srgbClr val="7F0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00">
                <a:solidFill>
                  <a:srgbClr val="7F0826"/>
                </a:solidFill>
                <a:latin typeface="Buenos Aires Book" pitchFamily="2" charset="77"/>
              </a:rPr>
              <a:t>ACTION 12</a:t>
            </a:r>
          </a:p>
        </p:txBody>
      </p:sp>
    </p:spTree>
    <p:extLst>
      <p:ext uri="{BB962C8B-B14F-4D97-AF65-F5344CB8AC3E}">
        <p14:creationId xmlns:p14="http://schemas.microsoft.com/office/powerpoint/2010/main" val="2345317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805EF9-F131-9563-B656-C197D7AA7B8F}"/>
              </a:ext>
            </a:extLst>
          </p:cNvPr>
          <p:cNvSpPr/>
          <p:nvPr>
            <p:custDataLst>
              <p:tags r:id="rId1"/>
            </p:custDataLst>
          </p:nvPr>
        </p:nvSpPr>
        <p:spPr>
          <a:xfrm>
            <a:off x="578083" y="7861248"/>
            <a:ext cx="5686192" cy="141041"/>
          </a:xfrm>
          <a:prstGeom prst="rect">
            <a:avLst/>
          </a:prstGeom>
          <a:gradFill flip="none" rotWithShape="1">
            <a:gsLst>
              <a:gs pos="88000">
                <a:srgbClr val="DB1045"/>
              </a:gs>
              <a:gs pos="6000">
                <a:srgbClr val="7F08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TextBox 14">
            <a:extLst>
              <a:ext uri="{FF2B5EF4-FFF2-40B4-BE49-F238E27FC236}">
                <a16:creationId xmlns:a16="http://schemas.microsoft.com/office/drawing/2014/main" id="{3C01B283-3FC1-9F3D-B976-AF27F7021EF1}"/>
              </a:ext>
            </a:extLst>
          </p:cNvPr>
          <p:cNvSpPr txBox="1"/>
          <p:nvPr>
            <p:custDataLst>
              <p:tags r:id="rId2"/>
            </p:custDataLst>
          </p:nvPr>
        </p:nvSpPr>
        <p:spPr>
          <a:xfrm>
            <a:off x="487847" y="993776"/>
            <a:ext cx="5776428" cy="538609"/>
          </a:xfrm>
          <a:prstGeom prst="rect">
            <a:avLst/>
          </a:prstGeom>
          <a:noFill/>
        </p:spPr>
        <p:txBody>
          <a:bodyPr wrap="square">
            <a:spAutoFit/>
          </a:bodyPr>
          <a:lstStyle/>
          <a:p>
            <a:r>
              <a:rPr lang="fr-CA" sz="900" dirty="0">
                <a:solidFill>
                  <a:srgbClr val="DB1045"/>
                </a:solidFill>
                <a:latin typeface="Buenos Aires Thin" pitchFamily="2" charset="77"/>
              </a:rPr>
              <a:t>PISTES DE SOLUTIONS</a:t>
            </a:r>
            <a:br>
              <a:rPr lang="fr-CA" sz="1400" b="1" dirty="0">
                <a:solidFill>
                  <a:srgbClr val="C2043B"/>
                </a:solidFill>
                <a:latin typeface="Montserrat SemiBold" pitchFamily="2" charset="77"/>
              </a:rPr>
            </a:br>
            <a:r>
              <a:rPr lang="fr-CA" sz="2000" b="1" dirty="0">
                <a:solidFill>
                  <a:srgbClr val="DB1045"/>
                </a:solidFill>
                <a:latin typeface="Buenos Aires Bold" pitchFamily="2" charset="77"/>
              </a:rPr>
              <a:t>Entreprise</a:t>
            </a:r>
            <a:endParaRPr lang="en-CA" sz="2000" b="1" dirty="0">
              <a:solidFill>
                <a:srgbClr val="DB1045"/>
              </a:solidFill>
              <a:latin typeface="Buenos Aires Bold" pitchFamily="2" charset="77"/>
            </a:endParaRPr>
          </a:p>
        </p:txBody>
      </p:sp>
      <p:sp>
        <p:nvSpPr>
          <p:cNvPr id="8" name="TextBox 7">
            <a:extLst>
              <a:ext uri="{FF2B5EF4-FFF2-40B4-BE49-F238E27FC236}">
                <a16:creationId xmlns:a16="http://schemas.microsoft.com/office/drawing/2014/main" id="{ACDF4EAB-CB00-7E85-4F2C-E2491B09B690}"/>
              </a:ext>
            </a:extLst>
          </p:cNvPr>
          <p:cNvSpPr txBox="1"/>
          <p:nvPr>
            <p:custDataLst>
              <p:tags r:id="rId3"/>
            </p:custDataLst>
          </p:nvPr>
        </p:nvSpPr>
        <p:spPr>
          <a:xfrm>
            <a:off x="487848" y="4140707"/>
            <a:ext cx="5776428" cy="1323439"/>
          </a:xfrm>
          <a:prstGeom prst="rect">
            <a:avLst/>
          </a:prstGeom>
          <a:noFill/>
        </p:spPr>
        <p:txBody>
          <a:bodyPr wrap="square">
            <a:spAutoFit/>
          </a:bodyPr>
          <a:lstStyle/>
          <a:p>
            <a:r>
              <a:rPr lang="fr-CA" sz="800" dirty="0">
                <a:solidFill>
                  <a:srgbClr val="DB1045"/>
                </a:solidFill>
                <a:latin typeface="Buenos Aires Thin" pitchFamily="2" charset="77"/>
                <a:cs typeface="Times New Roman" panose="02020603050405020304" pitchFamily="18" charset="0"/>
              </a:rPr>
              <a:t>ACTION 1</a:t>
            </a:r>
            <a:br>
              <a:rPr lang="fr-CA" sz="1050" dirty="0">
                <a:solidFill>
                  <a:srgbClr val="C2043B"/>
                </a:solidFill>
                <a:latin typeface="Montserrat" pitchFamily="2" charset="77"/>
                <a:ea typeface="Calibri" panose="020F0502020204030204" pitchFamily="34" charset="0"/>
                <a:cs typeface="Times New Roman" panose="02020603050405020304" pitchFamily="18" charset="0"/>
              </a:rPr>
            </a:br>
            <a:r>
              <a:rPr lang="fr-CA" sz="1200" b="1" dirty="0">
                <a:solidFill>
                  <a:srgbClr val="DB1045"/>
                </a:solidFill>
                <a:latin typeface="Buenos Aires Bold" pitchFamily="2" charset="77"/>
                <a:cs typeface="Times New Roman" panose="02020603050405020304" pitchFamily="18" charset="0"/>
              </a:rPr>
              <a:t>Créer des espaces qui répondent aux besoins </a:t>
            </a:r>
          </a:p>
          <a:p>
            <a:r>
              <a:rPr lang="fr-CA" sz="1200" b="1" dirty="0">
                <a:solidFill>
                  <a:srgbClr val="DB1045"/>
                </a:solidFill>
                <a:latin typeface="Buenos Aires Bold" pitchFamily="2" charset="77"/>
                <a:cs typeface="Times New Roman" panose="02020603050405020304" pitchFamily="18" charset="0"/>
              </a:rPr>
              <a:t>postpandémie du personnel</a:t>
            </a:r>
            <a:endParaRPr lang="en-CA" sz="1200" b="1" dirty="0">
              <a:solidFill>
                <a:srgbClr val="DB1045"/>
              </a:solidFill>
              <a:latin typeface="Buenos Aires Bold" pitchFamily="2" charset="77"/>
              <a:cs typeface="Times New Roman" panose="02020603050405020304" pitchFamily="18" charset="0"/>
            </a:endParaRPr>
          </a:p>
          <a:p>
            <a:pPr algn="just"/>
            <a:r>
              <a:rPr lang="fr-CA" sz="800" b="1" dirty="0">
                <a:solidFill>
                  <a:srgbClr val="C2043B"/>
                </a:solidFill>
                <a:latin typeface="Montserrat SemiBold" pitchFamily="2" charset="77"/>
                <a:ea typeface="Calibri" panose="020F0502020204030204" pitchFamily="34" charset="0"/>
                <a:cs typeface="Times New Roman" panose="02020603050405020304" pitchFamily="18" charset="0"/>
              </a:rPr>
              <a:t> </a:t>
            </a:r>
            <a:endParaRPr lang="fr-CA" sz="800" dirty="0">
              <a:solidFill>
                <a:srgbClr val="272023"/>
              </a:solidFill>
              <a:latin typeface="Montserrat" pitchFamily="2" charset="77"/>
              <a:ea typeface="Calibri" panose="020F0502020204030204" pitchFamily="34" charset="0"/>
              <a:cs typeface="Times New Roman" panose="02020603050405020304" pitchFamily="18" charset="0"/>
            </a:endParaRPr>
          </a:p>
          <a:p>
            <a:pPr algn="just"/>
            <a:r>
              <a:rPr lang="fr-CA" sz="800" dirty="0">
                <a:solidFill>
                  <a:srgbClr val="272023"/>
                </a:solidFill>
                <a:latin typeface="Buenos Aires Light" pitchFamily="2" charset="77"/>
                <a:cs typeface="Times New Roman" panose="02020603050405020304" pitchFamily="18" charset="0"/>
              </a:rPr>
              <a:t>Miser sur le bien-être du personnel, et donc de sa productivité, en concevant divers types d’espaces adaptés à la détente, à la concentration, à la collaboration et à la confidentialité. Ces espaces peuvent par exemple inclure des cabines de sommeil, des cubicules isolés de différents formats, mais aussi des infrastructures adaptées au transport adapté, en plus de vestiaires et de douches. L’implantation des principes WELL, l’aménagement de salles insonorisées ou, plus modestement, l’offre de casques </a:t>
            </a:r>
            <a:r>
              <a:rPr lang="fr-CA" sz="800" dirty="0" err="1">
                <a:solidFill>
                  <a:srgbClr val="272023"/>
                </a:solidFill>
                <a:latin typeface="Buenos Aires Light" pitchFamily="2" charset="77"/>
                <a:cs typeface="Times New Roman" panose="02020603050405020304" pitchFamily="18" charset="0"/>
              </a:rPr>
              <a:t>insonorisants</a:t>
            </a:r>
            <a:r>
              <a:rPr lang="fr-CA" sz="800" dirty="0">
                <a:solidFill>
                  <a:srgbClr val="272023"/>
                </a:solidFill>
                <a:latin typeface="Buenos Aires Light" pitchFamily="2" charset="77"/>
                <a:cs typeface="Times New Roman" panose="02020603050405020304" pitchFamily="18" charset="0"/>
              </a:rPr>
              <a:t> peuvent contribuer à créer un environnement de travail efficace et agréable tout en améliorant l’attractivité et la rétention du talent.</a:t>
            </a:r>
            <a:endParaRPr lang="en-CA" sz="800" dirty="0">
              <a:solidFill>
                <a:srgbClr val="272023"/>
              </a:solidFill>
              <a:latin typeface="Buenos Aires Light" pitchFamily="2" charset="77"/>
              <a:cs typeface="Times New Roman" panose="02020603050405020304" pitchFamily="18" charset="0"/>
            </a:endParaRPr>
          </a:p>
        </p:txBody>
      </p:sp>
      <p:sp>
        <p:nvSpPr>
          <p:cNvPr id="13" name="TextBox 12">
            <a:extLst>
              <a:ext uri="{FF2B5EF4-FFF2-40B4-BE49-F238E27FC236}">
                <a16:creationId xmlns:a16="http://schemas.microsoft.com/office/drawing/2014/main" id="{9A19CD88-7F73-BDD3-484D-14BFB5421CBC}"/>
              </a:ext>
            </a:extLst>
          </p:cNvPr>
          <p:cNvSpPr txBox="1"/>
          <p:nvPr>
            <p:custDataLst>
              <p:tags r:id="rId4"/>
            </p:custDataLst>
          </p:nvPr>
        </p:nvSpPr>
        <p:spPr>
          <a:xfrm>
            <a:off x="498381" y="8002289"/>
            <a:ext cx="566901" cy="307777"/>
          </a:xfrm>
          <a:prstGeom prst="rect">
            <a:avLst/>
          </a:prstGeom>
          <a:noFill/>
        </p:spPr>
        <p:txBody>
          <a:bodyPr wrap="square" rtlCol="0">
            <a:spAutoFit/>
          </a:bodyPr>
          <a:lstStyle/>
          <a:p>
            <a:r>
              <a:rPr lang="fr-CA" sz="700" i="1">
                <a:solidFill>
                  <a:srgbClr val="272023"/>
                </a:solidFill>
                <a:latin typeface="Buenos Aires Thin" pitchFamily="2" charset="77"/>
              </a:rPr>
              <a:t>Court terme</a:t>
            </a:r>
          </a:p>
        </p:txBody>
      </p:sp>
      <p:sp>
        <p:nvSpPr>
          <p:cNvPr id="14" name="TextBox 13">
            <a:extLst>
              <a:ext uri="{FF2B5EF4-FFF2-40B4-BE49-F238E27FC236}">
                <a16:creationId xmlns:a16="http://schemas.microsoft.com/office/drawing/2014/main" id="{56D4E7B3-EB7E-BC59-1359-B1C734E78D48}"/>
              </a:ext>
            </a:extLst>
          </p:cNvPr>
          <p:cNvSpPr txBox="1"/>
          <p:nvPr>
            <p:custDataLst>
              <p:tags r:id="rId5"/>
            </p:custDataLst>
          </p:nvPr>
        </p:nvSpPr>
        <p:spPr>
          <a:xfrm>
            <a:off x="3137612" y="8002289"/>
            <a:ext cx="566901" cy="307777"/>
          </a:xfrm>
          <a:prstGeom prst="rect">
            <a:avLst/>
          </a:prstGeom>
          <a:noFill/>
        </p:spPr>
        <p:txBody>
          <a:bodyPr wrap="square" rtlCol="0">
            <a:spAutoFit/>
          </a:bodyPr>
          <a:lstStyle/>
          <a:p>
            <a:pPr algn="ctr"/>
            <a:r>
              <a:rPr lang="fr-CA" sz="700" i="1">
                <a:latin typeface="Buenos Aires Thin" pitchFamily="2" charset="77"/>
              </a:rPr>
              <a:t>Moyen terme</a:t>
            </a:r>
          </a:p>
        </p:txBody>
      </p:sp>
      <p:sp>
        <p:nvSpPr>
          <p:cNvPr id="16" name="TextBox 15">
            <a:extLst>
              <a:ext uri="{FF2B5EF4-FFF2-40B4-BE49-F238E27FC236}">
                <a16:creationId xmlns:a16="http://schemas.microsoft.com/office/drawing/2014/main" id="{36B4396A-C9DA-8ADD-AEE3-F15B4D845701}"/>
              </a:ext>
            </a:extLst>
          </p:cNvPr>
          <p:cNvSpPr txBox="1"/>
          <p:nvPr>
            <p:custDataLst>
              <p:tags r:id="rId6"/>
            </p:custDataLst>
          </p:nvPr>
        </p:nvSpPr>
        <p:spPr>
          <a:xfrm>
            <a:off x="5769249" y="8002289"/>
            <a:ext cx="566901" cy="307777"/>
          </a:xfrm>
          <a:prstGeom prst="rect">
            <a:avLst/>
          </a:prstGeom>
          <a:noFill/>
        </p:spPr>
        <p:txBody>
          <a:bodyPr wrap="square" rtlCol="0">
            <a:spAutoFit/>
          </a:bodyPr>
          <a:lstStyle/>
          <a:p>
            <a:pPr algn="r"/>
            <a:r>
              <a:rPr lang="fr-CA" sz="700" i="1">
                <a:latin typeface="Buenos Aires Thin" pitchFamily="2" charset="77"/>
              </a:rPr>
              <a:t>Long terme</a:t>
            </a:r>
          </a:p>
        </p:txBody>
      </p:sp>
      <p:pic>
        <p:nvPicPr>
          <p:cNvPr id="19" name="Picture 18">
            <a:extLst>
              <a:ext uri="{FF2B5EF4-FFF2-40B4-BE49-F238E27FC236}">
                <a16:creationId xmlns:a16="http://schemas.microsoft.com/office/drawing/2014/main" id="{D4814B3B-D283-093A-4527-1047A2593297}"/>
              </a:ext>
            </a:extLst>
          </p:cNvPr>
          <p:cNvPicPr>
            <a:picLocks noChangeAspect="1"/>
          </p:cNvPicPr>
          <p:nvPr>
            <p:custDataLst>
              <p:tags r:id="rId7"/>
            </p:custDataLst>
          </p:nvPr>
        </p:nvPicPr>
        <p:blipFill>
          <a:blip r:embed="rId25" cstate="screen">
            <a:extLst>
              <a:ext uri="{28A0092B-C50C-407E-A947-70E740481C1C}">
                <a14:useLocalDpi xmlns:a14="http://schemas.microsoft.com/office/drawing/2010/main"/>
              </a:ext>
            </a:extLst>
          </a:blip>
          <a:stretch>
            <a:fillRect/>
          </a:stretch>
        </p:blipFill>
        <p:spPr>
          <a:xfrm>
            <a:off x="2946179" y="6371483"/>
            <a:ext cx="235848" cy="235848"/>
          </a:xfrm>
          <a:prstGeom prst="rect">
            <a:avLst/>
          </a:prstGeom>
        </p:spPr>
      </p:pic>
      <p:sp>
        <p:nvSpPr>
          <p:cNvPr id="20" name="TextBox 19">
            <a:extLst>
              <a:ext uri="{FF2B5EF4-FFF2-40B4-BE49-F238E27FC236}">
                <a16:creationId xmlns:a16="http://schemas.microsoft.com/office/drawing/2014/main" id="{A2EA665F-35AD-4A8C-0A49-C631A06334EB}"/>
              </a:ext>
            </a:extLst>
          </p:cNvPr>
          <p:cNvSpPr txBox="1"/>
          <p:nvPr>
            <p:custDataLst>
              <p:tags r:id="rId8"/>
            </p:custDataLst>
          </p:nvPr>
        </p:nvSpPr>
        <p:spPr>
          <a:xfrm>
            <a:off x="879448" y="6312583"/>
            <a:ext cx="1308113" cy="3693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Retombées potentielles</a:t>
            </a:r>
          </a:p>
        </p:txBody>
      </p:sp>
      <p:sp>
        <p:nvSpPr>
          <p:cNvPr id="21" name="TextBox 20">
            <a:extLst>
              <a:ext uri="{FF2B5EF4-FFF2-40B4-BE49-F238E27FC236}">
                <a16:creationId xmlns:a16="http://schemas.microsoft.com/office/drawing/2014/main" id="{E400A897-EE98-E631-2229-4A3FB8458664}"/>
              </a:ext>
            </a:extLst>
          </p:cNvPr>
          <p:cNvSpPr txBox="1"/>
          <p:nvPr>
            <p:custDataLst>
              <p:tags r:id="rId9"/>
            </p:custDataLst>
          </p:nvPr>
        </p:nvSpPr>
        <p:spPr>
          <a:xfrm>
            <a:off x="879448" y="6731173"/>
            <a:ext cx="1517685" cy="523220"/>
          </a:xfrm>
          <a:prstGeom prst="rect">
            <a:avLst/>
          </a:prstGeom>
          <a:noFill/>
        </p:spPr>
        <p:txBody>
          <a:bodyPr wrap="square">
            <a:spAutoFit/>
          </a:bodyPr>
          <a:lstStyle/>
          <a:p>
            <a:r>
              <a:rPr lang="fr-CA" sz="700">
                <a:solidFill>
                  <a:srgbClr val="272023"/>
                </a:solidFill>
                <a:latin typeface="Buenos Aires Light" pitchFamily="2" charset="77"/>
                <a:cs typeface="Times New Roman" panose="02020603050405020304" pitchFamily="18" charset="0"/>
              </a:rPr>
              <a:t>Plus grande présence au bureau, reconnaissance des équipes, augmentation de la productivité</a:t>
            </a:r>
          </a:p>
        </p:txBody>
      </p:sp>
      <p:sp>
        <p:nvSpPr>
          <p:cNvPr id="27" name="TextBox 26">
            <a:extLst>
              <a:ext uri="{FF2B5EF4-FFF2-40B4-BE49-F238E27FC236}">
                <a16:creationId xmlns:a16="http://schemas.microsoft.com/office/drawing/2014/main" id="{945776FE-B200-8127-A89C-1080BF5CCB85}"/>
              </a:ext>
            </a:extLst>
          </p:cNvPr>
          <p:cNvSpPr txBox="1"/>
          <p:nvPr>
            <p:custDataLst>
              <p:tags r:id="rId10"/>
            </p:custDataLst>
          </p:nvPr>
        </p:nvSpPr>
        <p:spPr>
          <a:xfrm>
            <a:off x="3182026" y="6376566"/>
            <a:ext cx="1203471" cy="2308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Défis</a:t>
            </a:r>
          </a:p>
        </p:txBody>
      </p:sp>
      <p:sp>
        <p:nvSpPr>
          <p:cNvPr id="29" name="TextBox 28">
            <a:extLst>
              <a:ext uri="{FF2B5EF4-FFF2-40B4-BE49-F238E27FC236}">
                <a16:creationId xmlns:a16="http://schemas.microsoft.com/office/drawing/2014/main" id="{6638F470-23B8-E4E8-1865-724234860D3A}"/>
              </a:ext>
            </a:extLst>
          </p:cNvPr>
          <p:cNvSpPr txBox="1"/>
          <p:nvPr>
            <p:custDataLst>
              <p:tags r:id="rId11"/>
            </p:custDataLst>
          </p:nvPr>
        </p:nvSpPr>
        <p:spPr>
          <a:xfrm>
            <a:off x="3182027" y="6731173"/>
            <a:ext cx="1613614" cy="523220"/>
          </a:xfrm>
          <a:prstGeom prst="rect">
            <a:avLst/>
          </a:prstGeom>
          <a:noFill/>
        </p:spPr>
        <p:txBody>
          <a:bodyPr wrap="square">
            <a:spAutoFit/>
          </a:bodyPr>
          <a:lstStyle/>
          <a:p>
            <a:r>
              <a:rPr lang="fr-CA" sz="700" dirty="0">
                <a:solidFill>
                  <a:srgbClr val="272023"/>
                </a:solidFill>
                <a:latin typeface="Buenos Aires Light" pitchFamily="2" charset="77"/>
                <a:cs typeface="Times New Roman" panose="02020603050405020304" pitchFamily="18" charset="0"/>
              </a:rPr>
              <a:t>Coûts de transformation des espaces, besoins variables selon la personne, indisponibilité des espaces lors de la mise à niveau</a:t>
            </a:r>
          </a:p>
        </p:txBody>
      </p:sp>
      <p:cxnSp>
        <p:nvCxnSpPr>
          <p:cNvPr id="32" name="Straight Connector 31">
            <a:extLst>
              <a:ext uri="{FF2B5EF4-FFF2-40B4-BE49-F238E27FC236}">
                <a16:creationId xmlns:a16="http://schemas.microsoft.com/office/drawing/2014/main" id="{A45F2116-53AC-0F4A-DD78-ABE34CC4A07B}"/>
              </a:ext>
            </a:extLst>
          </p:cNvPr>
          <p:cNvCxnSpPr/>
          <p:nvPr>
            <p:custDataLst>
              <p:tags r:id="rId12"/>
            </p:custDataLst>
          </p:nvPr>
        </p:nvCxnSpPr>
        <p:spPr>
          <a:xfrm>
            <a:off x="2659608" y="6312583"/>
            <a:ext cx="0" cy="1026188"/>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D9474E6-C4C4-E221-5615-F9A723EDA5C7}"/>
              </a:ext>
            </a:extLst>
          </p:cNvPr>
          <p:cNvSpPr txBox="1"/>
          <p:nvPr>
            <p:custDataLst>
              <p:tags r:id="rId13"/>
            </p:custDataLst>
          </p:nvPr>
        </p:nvSpPr>
        <p:spPr>
          <a:xfrm>
            <a:off x="488556" y="7599843"/>
            <a:ext cx="2649056" cy="2308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Mesure temporelle des retombées</a:t>
            </a:r>
          </a:p>
        </p:txBody>
      </p:sp>
      <p:cxnSp>
        <p:nvCxnSpPr>
          <p:cNvPr id="39" name="Straight Connector 38">
            <a:extLst>
              <a:ext uri="{FF2B5EF4-FFF2-40B4-BE49-F238E27FC236}">
                <a16:creationId xmlns:a16="http://schemas.microsoft.com/office/drawing/2014/main" id="{F8F2ED61-6BF7-B3B9-AAFC-CFB266E94986}"/>
              </a:ext>
            </a:extLst>
          </p:cNvPr>
          <p:cNvCxnSpPr>
            <a:cxnSpLocks/>
          </p:cNvCxnSpPr>
          <p:nvPr>
            <p:custDataLst>
              <p:tags r:id="rId14"/>
            </p:custDataLst>
          </p:nvPr>
        </p:nvCxnSpPr>
        <p:spPr>
          <a:xfrm>
            <a:off x="576263" y="6154206"/>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B86686C-D647-5E85-7643-A4C518E0A376}"/>
              </a:ext>
            </a:extLst>
          </p:cNvPr>
          <p:cNvCxnSpPr>
            <a:cxnSpLocks/>
          </p:cNvCxnSpPr>
          <p:nvPr>
            <p:custDataLst>
              <p:tags r:id="rId15"/>
            </p:custDataLst>
          </p:nvPr>
        </p:nvCxnSpPr>
        <p:spPr>
          <a:xfrm>
            <a:off x="563147" y="7555485"/>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pic>
        <p:nvPicPr>
          <p:cNvPr id="34" name="Picture 2" descr="city buildings under blue sky during daytime">
            <a:extLst>
              <a:ext uri="{FF2B5EF4-FFF2-40B4-BE49-F238E27FC236}">
                <a16:creationId xmlns:a16="http://schemas.microsoft.com/office/drawing/2014/main" id="{3334E4B5-76AB-1D00-F2B8-ADAED8D94C0E}"/>
              </a:ext>
            </a:extLst>
          </p:cNvPr>
          <p:cNvPicPr>
            <a:picLocks noChangeAspect="1" noChangeArrowheads="1"/>
          </p:cNvPicPr>
          <p:nvPr>
            <p:custDataLst>
              <p:tags r:id="rId16"/>
            </p:custDataLst>
          </p:nvPr>
        </p:nvPicPr>
        <p:blipFill rotWithShape="1">
          <a:blip r:embed="rId26" cstate="screen">
            <a:extLst>
              <a:ext uri="{28A0092B-C50C-407E-A947-70E740481C1C}">
                <a14:useLocalDpi xmlns:a14="http://schemas.microsoft.com/office/drawing/2010/main"/>
              </a:ext>
            </a:extLst>
          </a:blip>
          <a:srcRect r="-497"/>
          <a:stretch/>
        </p:blipFill>
        <p:spPr bwMode="auto">
          <a:xfrm>
            <a:off x="546133" y="1712346"/>
            <a:ext cx="5833309" cy="2227021"/>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C9DF0F53-7D95-8E44-963F-CCD816A0644E}"/>
              </a:ext>
            </a:extLst>
          </p:cNvPr>
          <p:cNvSpPr txBox="1"/>
          <p:nvPr>
            <p:custDataLst>
              <p:tags r:id="rId17"/>
            </p:custDataLst>
          </p:nvPr>
        </p:nvSpPr>
        <p:spPr>
          <a:xfrm>
            <a:off x="1539959" y="5701243"/>
            <a:ext cx="1597653" cy="292388"/>
          </a:xfrm>
          <a:prstGeom prst="rect">
            <a:avLst/>
          </a:prstGeom>
          <a:noFill/>
        </p:spPr>
        <p:txBody>
          <a:bodyPr wrap="square">
            <a:spAutoFit/>
          </a:bodyPr>
          <a:lstStyle/>
          <a:p>
            <a:r>
              <a:rPr lang="fr-CA" sz="500">
                <a:solidFill>
                  <a:srgbClr val="DB1045"/>
                </a:solidFill>
                <a:latin typeface="Buenos Aires Thin" pitchFamily="2" charset="77"/>
                <a:cs typeface="Arial" panose="020B0604020202020204" pitchFamily="34" charset="0"/>
              </a:rPr>
              <a:t>CATÉGORIE 1</a:t>
            </a:r>
            <a:br>
              <a:rPr lang="fr-CA" sz="700">
                <a:solidFill>
                  <a:srgbClr val="C2043B"/>
                </a:solidFill>
                <a:latin typeface="Montserrat Light" pitchFamily="2" charset="77"/>
                <a:ea typeface="Calibri" panose="020F0502020204030204" pitchFamily="34" charset="0"/>
                <a:cs typeface="Arial" panose="020B0604020202020204" pitchFamily="34" charset="0"/>
              </a:rPr>
            </a:br>
            <a:r>
              <a:rPr lang="fr-CA" sz="800" b="1">
                <a:solidFill>
                  <a:srgbClr val="DB1045"/>
                </a:solidFill>
                <a:latin typeface="Buenos Aires SemBd" pitchFamily="2" charset="77"/>
                <a:cs typeface="Arial" panose="020B0604020202020204" pitchFamily="34" charset="0"/>
              </a:rPr>
              <a:t>Bien-être du personnel</a:t>
            </a:r>
          </a:p>
        </p:txBody>
      </p:sp>
      <p:sp>
        <p:nvSpPr>
          <p:cNvPr id="47" name="TextBox 46">
            <a:extLst>
              <a:ext uri="{FF2B5EF4-FFF2-40B4-BE49-F238E27FC236}">
                <a16:creationId xmlns:a16="http://schemas.microsoft.com/office/drawing/2014/main" id="{21A66892-1BEF-71D6-6C1B-EAAFD9015DCA}"/>
              </a:ext>
            </a:extLst>
          </p:cNvPr>
          <p:cNvSpPr txBox="1"/>
          <p:nvPr>
            <p:custDataLst>
              <p:tags r:id="rId18"/>
            </p:custDataLst>
          </p:nvPr>
        </p:nvSpPr>
        <p:spPr>
          <a:xfrm>
            <a:off x="2911600" y="5693903"/>
            <a:ext cx="1470930" cy="415498"/>
          </a:xfrm>
          <a:prstGeom prst="rect">
            <a:avLst/>
          </a:prstGeom>
          <a:noFill/>
        </p:spPr>
        <p:txBody>
          <a:bodyPr wrap="square">
            <a:spAutoFit/>
          </a:bodyPr>
          <a:lstStyle/>
          <a:p>
            <a:r>
              <a:rPr lang="fr-CA" sz="500">
                <a:solidFill>
                  <a:srgbClr val="DB1045"/>
                </a:solidFill>
                <a:latin typeface="Buenos Aires Thin" pitchFamily="2" charset="77"/>
                <a:cs typeface="Arial" panose="020B0604020202020204" pitchFamily="34" charset="0"/>
              </a:rPr>
              <a:t>CATÉGORIE 2</a:t>
            </a:r>
            <a:br>
              <a:rPr lang="fr-CA" sz="600">
                <a:solidFill>
                  <a:srgbClr val="C2043B"/>
                </a:solidFill>
                <a:latin typeface="Montserrat Light" pitchFamily="2" charset="77"/>
                <a:ea typeface="Calibri" panose="020F0502020204030204" pitchFamily="34" charset="0"/>
                <a:cs typeface="Arial" panose="020B0604020202020204" pitchFamily="34" charset="0"/>
              </a:rPr>
            </a:br>
            <a:r>
              <a:rPr lang="fr-CA" sz="800" b="1">
                <a:solidFill>
                  <a:srgbClr val="DB1045"/>
                </a:solidFill>
                <a:latin typeface="Buenos Aires SemBd" pitchFamily="2" charset="77"/>
                <a:cs typeface="Arial" panose="020B0604020202020204" pitchFamily="34" charset="0"/>
              </a:rPr>
              <a:t>Espaces productifs, </a:t>
            </a:r>
            <a:br>
              <a:rPr lang="fr-CA" sz="800" b="1">
                <a:solidFill>
                  <a:srgbClr val="DB1045"/>
                </a:solidFill>
                <a:latin typeface="Buenos Aires SemBd" pitchFamily="2" charset="77"/>
                <a:cs typeface="Arial" panose="020B0604020202020204" pitchFamily="34" charset="0"/>
              </a:rPr>
            </a:br>
            <a:r>
              <a:rPr lang="fr-CA" sz="800" b="1">
                <a:solidFill>
                  <a:srgbClr val="DB1045"/>
                </a:solidFill>
                <a:latin typeface="Buenos Aires SemBd" pitchFamily="2" charset="77"/>
                <a:cs typeface="Arial" panose="020B0604020202020204" pitchFamily="34" charset="0"/>
              </a:rPr>
              <a:t>efficaces et rentables</a:t>
            </a:r>
          </a:p>
        </p:txBody>
      </p:sp>
      <p:sp>
        <p:nvSpPr>
          <p:cNvPr id="49" name="TextBox 48">
            <a:extLst>
              <a:ext uri="{FF2B5EF4-FFF2-40B4-BE49-F238E27FC236}">
                <a16:creationId xmlns:a16="http://schemas.microsoft.com/office/drawing/2014/main" id="{B8211A07-8D57-2E23-4E71-1BF968EC10FE}"/>
              </a:ext>
            </a:extLst>
          </p:cNvPr>
          <p:cNvSpPr txBox="1"/>
          <p:nvPr>
            <p:custDataLst>
              <p:tags r:id="rId19"/>
            </p:custDataLst>
          </p:nvPr>
        </p:nvSpPr>
        <p:spPr>
          <a:xfrm>
            <a:off x="4324869" y="5632347"/>
            <a:ext cx="2136487" cy="477054"/>
          </a:xfrm>
          <a:prstGeom prst="rect">
            <a:avLst/>
          </a:prstGeom>
          <a:noFill/>
        </p:spPr>
        <p:txBody>
          <a:bodyPr wrap="square">
            <a:spAutoFit/>
          </a:bodyPr>
          <a:lstStyle/>
          <a:p>
            <a:endParaRPr lang="fr-CA" sz="400">
              <a:solidFill>
                <a:srgbClr val="272023"/>
              </a:solidFill>
              <a:latin typeface="Montserrat" pitchFamily="2" charset="77"/>
              <a:ea typeface="Calibri" panose="020F0502020204030204" pitchFamily="34" charset="0"/>
              <a:cs typeface="Times New Roman" panose="02020603050405020304" pitchFamily="18" charset="0"/>
            </a:endParaRPr>
          </a:p>
          <a:p>
            <a:r>
              <a:rPr lang="fr-CA" sz="500">
                <a:solidFill>
                  <a:srgbClr val="DB1045"/>
                </a:solidFill>
                <a:latin typeface="Buenos Aires Thin" pitchFamily="2" charset="77"/>
                <a:cs typeface="Arial" panose="020B0604020202020204" pitchFamily="34" charset="0"/>
              </a:rPr>
              <a:t>CATÉGORIE 3</a:t>
            </a:r>
            <a:br>
              <a:rPr lang="fr-CA" sz="600">
                <a:solidFill>
                  <a:srgbClr val="C2043B"/>
                </a:solidFill>
                <a:latin typeface="Montserrat Light" pitchFamily="2" charset="77"/>
                <a:ea typeface="Calibri" panose="020F0502020204030204" pitchFamily="34" charset="0"/>
                <a:cs typeface="Arial" panose="020B0604020202020204" pitchFamily="34" charset="0"/>
              </a:rPr>
            </a:br>
            <a:r>
              <a:rPr lang="fr-CA" sz="800" b="1">
                <a:solidFill>
                  <a:srgbClr val="DB1045"/>
                </a:solidFill>
                <a:latin typeface="Buenos Aires SemBd" pitchFamily="2" charset="77"/>
                <a:cs typeface="Arial" panose="020B0604020202020204" pitchFamily="34" charset="0"/>
              </a:rPr>
              <a:t>Échanges, partage </a:t>
            </a:r>
            <a:br>
              <a:rPr lang="fr-CA" sz="800" b="1">
                <a:solidFill>
                  <a:srgbClr val="DB1045"/>
                </a:solidFill>
                <a:latin typeface="Buenos Aires SemBd" pitchFamily="2" charset="77"/>
                <a:cs typeface="Arial" panose="020B0604020202020204" pitchFamily="34" charset="0"/>
              </a:rPr>
            </a:br>
            <a:r>
              <a:rPr lang="fr-CA" sz="800" b="1">
                <a:solidFill>
                  <a:srgbClr val="DB1045"/>
                </a:solidFill>
                <a:latin typeface="Buenos Aires SemBd" pitchFamily="2" charset="77"/>
                <a:cs typeface="Arial" panose="020B0604020202020204" pitchFamily="34" charset="0"/>
              </a:rPr>
              <a:t>et collaboration</a:t>
            </a:r>
          </a:p>
        </p:txBody>
      </p:sp>
      <p:pic>
        <p:nvPicPr>
          <p:cNvPr id="6" name="Image 5">
            <a:extLst>
              <a:ext uri="{FF2B5EF4-FFF2-40B4-BE49-F238E27FC236}">
                <a16:creationId xmlns:a16="http://schemas.microsoft.com/office/drawing/2014/main" id="{21A7ED85-B24F-C943-82CC-15FA5C263935}"/>
              </a:ext>
            </a:extLst>
          </p:cNvPr>
          <p:cNvPicPr>
            <a:picLocks noChangeAspect="1"/>
          </p:cNvPicPr>
          <p:nvPr>
            <p:custDataLst>
              <p:tags r:id="rId20"/>
            </p:custDataLst>
          </p:nvPr>
        </p:nvPicPr>
        <p:blipFill>
          <a:blip r:embed="rId27" cstate="screen">
            <a:extLst>
              <a:ext uri="{28A0092B-C50C-407E-A947-70E740481C1C}">
                <a14:useLocalDpi xmlns:a14="http://schemas.microsoft.com/office/drawing/2010/main"/>
              </a:ext>
            </a:extLst>
          </a:blip>
          <a:stretch>
            <a:fillRect/>
          </a:stretch>
        </p:blipFill>
        <p:spPr>
          <a:xfrm>
            <a:off x="617730" y="6373991"/>
            <a:ext cx="235983" cy="235983"/>
          </a:xfrm>
          <a:prstGeom prst="rect">
            <a:avLst/>
          </a:prstGeom>
        </p:spPr>
      </p:pic>
      <p:sp>
        <p:nvSpPr>
          <p:cNvPr id="55" name="Rounded Rectangle 54">
            <a:extLst>
              <a:ext uri="{FF2B5EF4-FFF2-40B4-BE49-F238E27FC236}">
                <a16:creationId xmlns:a16="http://schemas.microsoft.com/office/drawing/2014/main" id="{52E57C8F-6E90-3478-5FF4-EBC632D411A9}"/>
              </a:ext>
            </a:extLst>
          </p:cNvPr>
          <p:cNvSpPr/>
          <p:nvPr>
            <p:custDataLst>
              <p:tags r:id="rId21"/>
            </p:custDataLst>
          </p:nvPr>
        </p:nvSpPr>
        <p:spPr>
          <a:xfrm>
            <a:off x="2674102" y="7892338"/>
            <a:ext cx="2904373" cy="78862"/>
          </a:xfrm>
          <a:prstGeom prst="roundRect">
            <a:avLst/>
          </a:prstGeom>
          <a:gradFill>
            <a:gsLst>
              <a:gs pos="39000">
                <a:srgbClr val="FFFFFF"/>
              </a:gs>
              <a:gs pos="100000">
                <a:srgbClr val="FFFFFF">
                  <a:alpha val="56046"/>
                </a:srgbClr>
              </a:gs>
              <a:gs pos="14000">
                <a:srgbClr val="FFFFFF">
                  <a:alpha val="75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TextBox 37">
            <a:extLst>
              <a:ext uri="{FF2B5EF4-FFF2-40B4-BE49-F238E27FC236}">
                <a16:creationId xmlns:a16="http://schemas.microsoft.com/office/drawing/2014/main" id="{60923F18-C393-C96E-0A25-D32D285DEBF3}"/>
              </a:ext>
            </a:extLst>
          </p:cNvPr>
          <p:cNvSpPr txBox="1"/>
          <p:nvPr>
            <p:custDataLst>
              <p:tags r:id="rId22"/>
            </p:custDataLst>
          </p:nvPr>
        </p:nvSpPr>
        <p:spPr>
          <a:xfrm>
            <a:off x="497720" y="5696555"/>
            <a:ext cx="1050254" cy="276999"/>
          </a:xfrm>
          <a:prstGeom prst="rect">
            <a:avLst/>
          </a:prstGeom>
          <a:noFill/>
        </p:spPr>
        <p:txBody>
          <a:bodyPr wrap="square" rtlCol="0">
            <a:spAutoFit/>
          </a:bodyPr>
          <a:lstStyle/>
          <a:p>
            <a:r>
              <a:rPr lang="fr-CA" sz="600" i="1">
                <a:solidFill>
                  <a:srgbClr val="595959"/>
                </a:solidFill>
                <a:latin typeface="Buenos Aires Thin" pitchFamily="2" charset="77"/>
              </a:rPr>
              <a:t>Catégories de besoins correspondantes</a:t>
            </a:r>
          </a:p>
        </p:txBody>
      </p:sp>
    </p:spTree>
    <p:extLst>
      <p:ext uri="{BB962C8B-B14F-4D97-AF65-F5344CB8AC3E}">
        <p14:creationId xmlns:p14="http://schemas.microsoft.com/office/powerpoint/2010/main" val="594087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73167F-4B8C-084F-6EF8-6EC4F18E1445}"/>
              </a:ext>
            </a:extLst>
          </p:cNvPr>
          <p:cNvSpPr/>
          <p:nvPr>
            <p:custDataLst>
              <p:tags r:id="rId1"/>
            </p:custDataLst>
          </p:nvPr>
        </p:nvSpPr>
        <p:spPr>
          <a:xfrm>
            <a:off x="578083" y="7861248"/>
            <a:ext cx="5686192" cy="141041"/>
          </a:xfrm>
          <a:prstGeom prst="rect">
            <a:avLst/>
          </a:prstGeom>
          <a:gradFill flip="none" rotWithShape="1">
            <a:gsLst>
              <a:gs pos="88000">
                <a:srgbClr val="DB1045"/>
              </a:gs>
              <a:gs pos="6000">
                <a:srgbClr val="7F08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extBox 7">
            <a:extLst>
              <a:ext uri="{FF2B5EF4-FFF2-40B4-BE49-F238E27FC236}">
                <a16:creationId xmlns:a16="http://schemas.microsoft.com/office/drawing/2014/main" id="{ACDF4EAB-CB00-7E85-4F2C-E2491B09B690}"/>
              </a:ext>
            </a:extLst>
          </p:cNvPr>
          <p:cNvSpPr txBox="1"/>
          <p:nvPr>
            <p:custDataLst>
              <p:tags r:id="rId2"/>
            </p:custDataLst>
          </p:nvPr>
        </p:nvSpPr>
        <p:spPr>
          <a:xfrm>
            <a:off x="487847" y="4140707"/>
            <a:ext cx="6069472" cy="1461939"/>
          </a:xfrm>
          <a:prstGeom prst="rect">
            <a:avLst/>
          </a:prstGeom>
          <a:noFill/>
        </p:spPr>
        <p:txBody>
          <a:bodyPr wrap="square">
            <a:spAutoFit/>
          </a:bodyPr>
          <a:lstStyle/>
          <a:p>
            <a:r>
              <a:rPr lang="fr-CA" sz="800" dirty="0">
                <a:solidFill>
                  <a:srgbClr val="DB1045"/>
                </a:solidFill>
                <a:latin typeface="Buenos Aires Thin" pitchFamily="2" charset="77"/>
                <a:cs typeface="Times New Roman" panose="02020603050405020304" pitchFamily="18" charset="0"/>
              </a:rPr>
              <a:t>ACTION 2</a:t>
            </a:r>
            <a:br>
              <a:rPr lang="fr-CA" sz="1050" dirty="0">
                <a:solidFill>
                  <a:srgbClr val="C2043B"/>
                </a:solidFill>
                <a:latin typeface="Montserrat" pitchFamily="2" charset="77"/>
                <a:ea typeface="Calibri" panose="020F0502020204030204" pitchFamily="34" charset="0"/>
                <a:cs typeface="Times New Roman" panose="02020603050405020304" pitchFamily="18" charset="0"/>
              </a:rPr>
            </a:br>
            <a:r>
              <a:rPr lang="fr-CA" sz="1200" b="1" dirty="0">
                <a:solidFill>
                  <a:srgbClr val="DB1045"/>
                </a:solidFill>
                <a:latin typeface="Buenos Aires Bold" pitchFamily="2" charset="77"/>
                <a:cs typeface="Times New Roman" panose="02020603050405020304" pitchFamily="18" charset="0"/>
              </a:rPr>
              <a:t>Lancer des mesures incitatives formelles destinées aux </a:t>
            </a:r>
            <a:br>
              <a:rPr lang="fr-CA" sz="1200" b="1" dirty="0">
                <a:solidFill>
                  <a:srgbClr val="DB1045"/>
                </a:solidFill>
                <a:latin typeface="Buenos Aires Bold" pitchFamily="2" charset="77"/>
                <a:cs typeface="Times New Roman" panose="02020603050405020304" pitchFamily="18" charset="0"/>
              </a:rPr>
            </a:br>
            <a:r>
              <a:rPr lang="fr-CA" sz="1200" b="1" dirty="0">
                <a:solidFill>
                  <a:srgbClr val="DB1045"/>
                </a:solidFill>
                <a:latin typeface="Buenos Aires Bold" pitchFamily="2" charset="77"/>
                <a:cs typeface="Times New Roman" panose="02020603050405020304" pitchFamily="18" charset="0"/>
              </a:rPr>
              <a:t>personnes qui travaillent en présentiel</a:t>
            </a:r>
            <a:endParaRPr lang="en-CA" sz="1200" b="1" dirty="0">
              <a:solidFill>
                <a:srgbClr val="DB1045"/>
              </a:solidFill>
              <a:latin typeface="Buenos Aires Bold" pitchFamily="2" charset="77"/>
              <a:cs typeface="Times New Roman" panose="02020603050405020304" pitchFamily="18" charset="0"/>
            </a:endParaRPr>
          </a:p>
          <a:p>
            <a:endParaRPr lang="fr-CA" sz="900" dirty="0">
              <a:solidFill>
                <a:srgbClr val="272023"/>
              </a:solidFill>
              <a:latin typeface="Montserrat" pitchFamily="2" charset="77"/>
              <a:ea typeface="Calibri" panose="020F0502020204030204" pitchFamily="34" charset="0"/>
              <a:cs typeface="Times New Roman" panose="02020603050405020304" pitchFamily="18" charset="0"/>
            </a:endParaRPr>
          </a:p>
          <a:p>
            <a:pPr algn="just"/>
            <a:r>
              <a:rPr lang="fr-CA" sz="800" dirty="0">
                <a:solidFill>
                  <a:srgbClr val="272023"/>
                </a:solidFill>
                <a:latin typeface="Buenos Aires Light" pitchFamily="2" charset="77"/>
                <a:cs typeface="Times New Roman" panose="02020603050405020304" pitchFamily="18" charset="0"/>
              </a:rPr>
              <a:t>Il y a consensus sur le fait qu’il faut un minimum de travail en présentiel pour assurer le partage et le développement des valeurs d’entreprise et l’intégration des nouveaux employés ainsi que pour favoriser l’innovation. La situation de pénurie de main-d’œuvre limite cependant la capacité des employeurs à imposer le travail en présentiel, qui peut se traduire par une augmentation du taux d’attrition. Les employeurs s’en remettent actuellement largement au principe du FOMO (</a:t>
            </a:r>
            <a:r>
              <a:rPr lang="fr-CA" sz="800" i="1" dirty="0">
                <a:solidFill>
                  <a:srgbClr val="272023"/>
                </a:solidFill>
                <a:latin typeface="Buenos Aires Light" pitchFamily="2" charset="77"/>
                <a:cs typeface="Times New Roman" panose="02020603050405020304" pitchFamily="18" charset="0"/>
              </a:rPr>
              <a:t>Fear Of </a:t>
            </a:r>
            <a:r>
              <a:rPr lang="fr-CA" sz="800" i="1" dirty="0" err="1">
                <a:solidFill>
                  <a:srgbClr val="272023"/>
                </a:solidFill>
                <a:latin typeface="Buenos Aires Light" pitchFamily="2" charset="77"/>
                <a:cs typeface="Times New Roman" panose="02020603050405020304" pitchFamily="18" charset="0"/>
              </a:rPr>
              <a:t>Missing</a:t>
            </a:r>
            <a:r>
              <a:rPr lang="fr-CA" sz="800" i="1" dirty="0">
                <a:solidFill>
                  <a:srgbClr val="272023"/>
                </a:solidFill>
                <a:latin typeface="Buenos Aires Light" pitchFamily="2" charset="77"/>
                <a:cs typeface="Times New Roman" panose="02020603050405020304" pitchFamily="18" charset="0"/>
              </a:rPr>
              <a:t> Out</a:t>
            </a:r>
            <a:r>
              <a:rPr lang="fr-CA" sz="800" dirty="0">
                <a:solidFill>
                  <a:srgbClr val="272023"/>
                </a:solidFill>
                <a:latin typeface="Buenos Aires Light" pitchFamily="2" charset="77"/>
                <a:cs typeface="Times New Roman" panose="02020603050405020304" pitchFamily="18" charset="0"/>
              </a:rPr>
              <a:t>) pour pousser les employés à revenir au bureau. On propose de passer des incitatifs informels comme le FOMO aux incitatifs formels, comme des récompenses et des avantages, pour accélérer la tendance du retour au travail.</a:t>
            </a:r>
          </a:p>
        </p:txBody>
      </p:sp>
      <p:sp>
        <p:nvSpPr>
          <p:cNvPr id="13" name="TextBox 12">
            <a:extLst>
              <a:ext uri="{FF2B5EF4-FFF2-40B4-BE49-F238E27FC236}">
                <a16:creationId xmlns:a16="http://schemas.microsoft.com/office/drawing/2014/main" id="{9A19CD88-7F73-BDD3-484D-14BFB5421CBC}"/>
              </a:ext>
            </a:extLst>
          </p:cNvPr>
          <p:cNvSpPr txBox="1"/>
          <p:nvPr>
            <p:custDataLst>
              <p:tags r:id="rId3"/>
            </p:custDataLst>
          </p:nvPr>
        </p:nvSpPr>
        <p:spPr>
          <a:xfrm>
            <a:off x="498381" y="8002289"/>
            <a:ext cx="566901" cy="307777"/>
          </a:xfrm>
          <a:prstGeom prst="rect">
            <a:avLst/>
          </a:prstGeom>
          <a:noFill/>
        </p:spPr>
        <p:txBody>
          <a:bodyPr wrap="square" rtlCol="0">
            <a:spAutoFit/>
          </a:bodyPr>
          <a:lstStyle/>
          <a:p>
            <a:r>
              <a:rPr lang="fr-CA" sz="700" i="1">
                <a:solidFill>
                  <a:srgbClr val="272023"/>
                </a:solidFill>
                <a:latin typeface="Buenos Aires Thin" pitchFamily="2" charset="77"/>
              </a:rPr>
              <a:t>Court terme</a:t>
            </a:r>
          </a:p>
        </p:txBody>
      </p:sp>
      <p:sp>
        <p:nvSpPr>
          <p:cNvPr id="14" name="TextBox 13">
            <a:extLst>
              <a:ext uri="{FF2B5EF4-FFF2-40B4-BE49-F238E27FC236}">
                <a16:creationId xmlns:a16="http://schemas.microsoft.com/office/drawing/2014/main" id="{56D4E7B3-EB7E-BC59-1359-B1C734E78D48}"/>
              </a:ext>
            </a:extLst>
          </p:cNvPr>
          <p:cNvSpPr txBox="1"/>
          <p:nvPr>
            <p:custDataLst>
              <p:tags r:id="rId4"/>
            </p:custDataLst>
          </p:nvPr>
        </p:nvSpPr>
        <p:spPr>
          <a:xfrm>
            <a:off x="3137612" y="8002289"/>
            <a:ext cx="566901" cy="307777"/>
          </a:xfrm>
          <a:prstGeom prst="rect">
            <a:avLst/>
          </a:prstGeom>
          <a:noFill/>
        </p:spPr>
        <p:txBody>
          <a:bodyPr wrap="square" rtlCol="0">
            <a:spAutoFit/>
          </a:bodyPr>
          <a:lstStyle/>
          <a:p>
            <a:pPr algn="ctr"/>
            <a:r>
              <a:rPr lang="fr-CA" sz="700" i="1">
                <a:latin typeface="Buenos Aires Thin" pitchFamily="2" charset="77"/>
              </a:rPr>
              <a:t>Moyen terme</a:t>
            </a:r>
          </a:p>
        </p:txBody>
      </p:sp>
      <p:sp>
        <p:nvSpPr>
          <p:cNvPr id="16" name="TextBox 15">
            <a:extLst>
              <a:ext uri="{FF2B5EF4-FFF2-40B4-BE49-F238E27FC236}">
                <a16:creationId xmlns:a16="http://schemas.microsoft.com/office/drawing/2014/main" id="{36B4396A-C9DA-8ADD-AEE3-F15B4D845701}"/>
              </a:ext>
            </a:extLst>
          </p:cNvPr>
          <p:cNvSpPr txBox="1"/>
          <p:nvPr>
            <p:custDataLst>
              <p:tags r:id="rId5"/>
            </p:custDataLst>
          </p:nvPr>
        </p:nvSpPr>
        <p:spPr>
          <a:xfrm>
            <a:off x="5769249" y="8002289"/>
            <a:ext cx="566901" cy="307777"/>
          </a:xfrm>
          <a:prstGeom prst="rect">
            <a:avLst/>
          </a:prstGeom>
          <a:noFill/>
        </p:spPr>
        <p:txBody>
          <a:bodyPr wrap="square" rtlCol="0">
            <a:spAutoFit/>
          </a:bodyPr>
          <a:lstStyle/>
          <a:p>
            <a:pPr algn="r"/>
            <a:r>
              <a:rPr lang="fr-CA" sz="700" i="1">
                <a:latin typeface="Buenos Aires Thin" pitchFamily="2" charset="77"/>
              </a:rPr>
              <a:t>Long terme</a:t>
            </a:r>
          </a:p>
        </p:txBody>
      </p:sp>
      <p:pic>
        <p:nvPicPr>
          <p:cNvPr id="31" name="Picture 4" descr="green-leafed trees">
            <a:extLst>
              <a:ext uri="{FF2B5EF4-FFF2-40B4-BE49-F238E27FC236}">
                <a16:creationId xmlns:a16="http://schemas.microsoft.com/office/drawing/2014/main" id="{E10D3A71-B1DC-2561-0254-CC72855F014D}"/>
              </a:ext>
            </a:extLst>
          </p:cNvPr>
          <p:cNvPicPr>
            <a:picLocks noChangeAspect="1" noChangeArrowheads="1"/>
          </p:cNvPicPr>
          <p:nvPr>
            <p:custDataLst>
              <p:tags r:id="rId6"/>
            </p:custDataLst>
          </p:nvPr>
        </p:nvPicPr>
        <p:blipFill rotWithShape="1">
          <a:blip r:embed="rId24" cstate="screen">
            <a:extLst>
              <a:ext uri="{28A0092B-C50C-407E-A947-70E740481C1C}">
                <a14:useLocalDpi xmlns:a14="http://schemas.microsoft.com/office/drawing/2010/main"/>
              </a:ext>
            </a:extLst>
          </a:blip>
          <a:srcRect/>
          <a:stretch/>
        </p:blipFill>
        <p:spPr bwMode="auto">
          <a:xfrm>
            <a:off x="474471" y="1641250"/>
            <a:ext cx="5864845" cy="228923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5E6B1931-08CD-C674-F8E8-E97FBA5A89AE}"/>
              </a:ext>
            </a:extLst>
          </p:cNvPr>
          <p:cNvSpPr txBox="1"/>
          <p:nvPr>
            <p:custDataLst>
              <p:tags r:id="rId7"/>
            </p:custDataLst>
          </p:nvPr>
        </p:nvSpPr>
        <p:spPr>
          <a:xfrm>
            <a:off x="889018" y="6728689"/>
            <a:ext cx="1546450" cy="523220"/>
          </a:xfrm>
          <a:prstGeom prst="rect">
            <a:avLst/>
          </a:prstGeom>
          <a:noFill/>
        </p:spPr>
        <p:txBody>
          <a:bodyPr wrap="square">
            <a:spAutoFit/>
          </a:bodyPr>
          <a:lstStyle/>
          <a:p>
            <a:r>
              <a:rPr lang="fr-CA" sz="700" dirty="0">
                <a:solidFill>
                  <a:srgbClr val="272023"/>
                </a:solidFill>
                <a:latin typeface="Buenos Aires Light" pitchFamily="2" charset="77"/>
                <a:cs typeface="Times New Roman" panose="02020603050405020304" pitchFamily="18" charset="0"/>
              </a:rPr>
              <a:t>Stabilité et loyauté du personnel, valorisation du présentiel, cohésion dans les équipes, taux d’occupation plus élevé dans les espaces</a:t>
            </a:r>
          </a:p>
        </p:txBody>
      </p:sp>
      <p:cxnSp>
        <p:nvCxnSpPr>
          <p:cNvPr id="53" name="Straight Connector 52">
            <a:extLst>
              <a:ext uri="{FF2B5EF4-FFF2-40B4-BE49-F238E27FC236}">
                <a16:creationId xmlns:a16="http://schemas.microsoft.com/office/drawing/2014/main" id="{B041F0DC-31C8-F05A-7CA4-1990C0B634D8}"/>
              </a:ext>
            </a:extLst>
          </p:cNvPr>
          <p:cNvCxnSpPr>
            <a:cxnSpLocks/>
          </p:cNvCxnSpPr>
          <p:nvPr>
            <p:custDataLst>
              <p:tags r:id="rId8"/>
            </p:custDataLst>
          </p:nvPr>
        </p:nvCxnSpPr>
        <p:spPr>
          <a:xfrm>
            <a:off x="563147" y="7555485"/>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sp>
        <p:nvSpPr>
          <p:cNvPr id="56" name="Rounded Rectangle 54">
            <a:extLst>
              <a:ext uri="{FF2B5EF4-FFF2-40B4-BE49-F238E27FC236}">
                <a16:creationId xmlns:a16="http://schemas.microsoft.com/office/drawing/2014/main" id="{41E524AC-34AD-0A48-AEC5-980007ECB062}"/>
              </a:ext>
            </a:extLst>
          </p:cNvPr>
          <p:cNvSpPr/>
          <p:nvPr>
            <p:custDataLst>
              <p:tags r:id="rId9"/>
            </p:custDataLst>
          </p:nvPr>
        </p:nvSpPr>
        <p:spPr>
          <a:xfrm>
            <a:off x="983004" y="7892338"/>
            <a:ext cx="2721510" cy="78862"/>
          </a:xfrm>
          <a:prstGeom prst="roundRect">
            <a:avLst/>
          </a:prstGeom>
          <a:gradFill>
            <a:gsLst>
              <a:gs pos="78000">
                <a:srgbClr val="FFFFFF"/>
              </a:gs>
              <a:gs pos="21000">
                <a:srgbClr val="FFFFFF">
                  <a:alpha val="56046"/>
                </a:srgbClr>
              </a:gs>
              <a:gs pos="100000">
                <a:srgbClr val="FFFFFF">
                  <a:alpha val="87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TextBox 41">
            <a:extLst>
              <a:ext uri="{FF2B5EF4-FFF2-40B4-BE49-F238E27FC236}">
                <a16:creationId xmlns:a16="http://schemas.microsoft.com/office/drawing/2014/main" id="{166A4E3B-C1E4-250F-0D51-C3BD894BF6C6}"/>
              </a:ext>
            </a:extLst>
          </p:cNvPr>
          <p:cNvSpPr txBox="1"/>
          <p:nvPr>
            <p:custDataLst>
              <p:tags r:id="rId10"/>
            </p:custDataLst>
          </p:nvPr>
        </p:nvSpPr>
        <p:spPr>
          <a:xfrm>
            <a:off x="3182027" y="6724488"/>
            <a:ext cx="1450173" cy="523220"/>
          </a:xfrm>
          <a:prstGeom prst="rect">
            <a:avLst/>
          </a:prstGeom>
          <a:noFill/>
        </p:spPr>
        <p:txBody>
          <a:bodyPr wrap="square">
            <a:spAutoFit/>
          </a:bodyPr>
          <a:lstStyle/>
          <a:p>
            <a:r>
              <a:rPr lang="fr-CA" sz="700" dirty="0">
                <a:solidFill>
                  <a:srgbClr val="272023"/>
                </a:solidFill>
                <a:latin typeface="Buenos Aires Light" pitchFamily="2" charset="77"/>
                <a:cs typeface="Times New Roman" panose="02020603050405020304" pitchFamily="18" charset="0"/>
              </a:rPr>
              <a:t>Risque d’injustice à l’égard des employés dont la situation exige le télétravail, uniformisation des incitatifs offerts</a:t>
            </a:r>
          </a:p>
        </p:txBody>
      </p:sp>
      <p:sp>
        <p:nvSpPr>
          <p:cNvPr id="57" name="TextBox 34">
            <a:extLst>
              <a:ext uri="{FF2B5EF4-FFF2-40B4-BE49-F238E27FC236}">
                <a16:creationId xmlns:a16="http://schemas.microsoft.com/office/drawing/2014/main" id="{08EBFCBB-5F09-EC4C-AFC8-321E05FB2FC1}"/>
              </a:ext>
            </a:extLst>
          </p:cNvPr>
          <p:cNvSpPr txBox="1"/>
          <p:nvPr>
            <p:custDataLst>
              <p:tags r:id="rId11"/>
            </p:custDataLst>
          </p:nvPr>
        </p:nvSpPr>
        <p:spPr>
          <a:xfrm>
            <a:off x="488556" y="7599843"/>
            <a:ext cx="2649056" cy="2308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Mesure temporelle des retombées</a:t>
            </a:r>
          </a:p>
        </p:txBody>
      </p:sp>
      <p:sp>
        <p:nvSpPr>
          <p:cNvPr id="2" name="TextBox 14">
            <a:extLst>
              <a:ext uri="{FF2B5EF4-FFF2-40B4-BE49-F238E27FC236}">
                <a16:creationId xmlns:a16="http://schemas.microsoft.com/office/drawing/2014/main" id="{DA0A07F8-DE11-924F-818A-3DC1637D0C1A}"/>
              </a:ext>
            </a:extLst>
          </p:cNvPr>
          <p:cNvSpPr txBox="1"/>
          <p:nvPr>
            <p:custDataLst>
              <p:tags r:id="rId12"/>
            </p:custDataLst>
          </p:nvPr>
        </p:nvSpPr>
        <p:spPr>
          <a:xfrm>
            <a:off x="487847" y="993776"/>
            <a:ext cx="5776428" cy="538609"/>
          </a:xfrm>
          <a:prstGeom prst="rect">
            <a:avLst/>
          </a:prstGeom>
          <a:noFill/>
        </p:spPr>
        <p:txBody>
          <a:bodyPr wrap="square">
            <a:spAutoFit/>
          </a:bodyPr>
          <a:lstStyle/>
          <a:p>
            <a:r>
              <a:rPr lang="fr-CA" sz="900" dirty="0">
                <a:solidFill>
                  <a:srgbClr val="DB1045"/>
                </a:solidFill>
                <a:latin typeface="Buenos Aires Thin" pitchFamily="2" charset="77"/>
              </a:rPr>
              <a:t>PISTES DE SOLUTIONS</a:t>
            </a:r>
            <a:br>
              <a:rPr lang="fr-CA" sz="1400" b="1" dirty="0">
                <a:solidFill>
                  <a:srgbClr val="C2043B"/>
                </a:solidFill>
                <a:latin typeface="Montserrat SemiBold" pitchFamily="2" charset="77"/>
              </a:rPr>
            </a:br>
            <a:r>
              <a:rPr lang="fr-CA" sz="2000" b="1" dirty="0">
                <a:solidFill>
                  <a:srgbClr val="DB1045"/>
                </a:solidFill>
                <a:latin typeface="Buenos Aires Bold" pitchFamily="2" charset="77"/>
              </a:rPr>
              <a:t>Entreprise</a:t>
            </a:r>
            <a:endParaRPr lang="en-CA" sz="2000" b="1" dirty="0">
              <a:solidFill>
                <a:srgbClr val="DB1045"/>
              </a:solidFill>
              <a:latin typeface="Buenos Aires Bold" pitchFamily="2" charset="77"/>
            </a:endParaRPr>
          </a:p>
        </p:txBody>
      </p:sp>
      <p:sp>
        <p:nvSpPr>
          <p:cNvPr id="4" name="TextBox 44">
            <a:extLst>
              <a:ext uri="{FF2B5EF4-FFF2-40B4-BE49-F238E27FC236}">
                <a16:creationId xmlns:a16="http://schemas.microsoft.com/office/drawing/2014/main" id="{3979A40A-3FE3-7DE9-18F8-9722538BABFA}"/>
              </a:ext>
            </a:extLst>
          </p:cNvPr>
          <p:cNvSpPr txBox="1"/>
          <p:nvPr>
            <p:custDataLst>
              <p:tags r:id="rId13"/>
            </p:custDataLst>
          </p:nvPr>
        </p:nvSpPr>
        <p:spPr>
          <a:xfrm>
            <a:off x="1539959" y="5701243"/>
            <a:ext cx="1597653" cy="292388"/>
          </a:xfrm>
          <a:prstGeom prst="rect">
            <a:avLst/>
          </a:prstGeom>
          <a:noFill/>
        </p:spPr>
        <p:txBody>
          <a:bodyPr wrap="square">
            <a:spAutoFit/>
          </a:bodyPr>
          <a:lstStyle/>
          <a:p>
            <a:r>
              <a:rPr lang="fr-CA" sz="500" dirty="0">
                <a:solidFill>
                  <a:srgbClr val="DB1045"/>
                </a:solidFill>
                <a:latin typeface="Buenos Aires Thin" pitchFamily="2" charset="77"/>
                <a:cs typeface="Arial" panose="020B0604020202020204" pitchFamily="34" charset="0"/>
              </a:rPr>
              <a:t>CATÉGORIE 1</a:t>
            </a:r>
            <a:br>
              <a:rPr lang="fr-CA" sz="700" dirty="0">
                <a:solidFill>
                  <a:srgbClr val="C2043B"/>
                </a:solidFill>
                <a:latin typeface="Montserrat Light" pitchFamily="2" charset="77"/>
                <a:ea typeface="Calibri" panose="020F0502020204030204" pitchFamily="34" charset="0"/>
                <a:cs typeface="Arial" panose="020B0604020202020204" pitchFamily="34" charset="0"/>
              </a:rPr>
            </a:br>
            <a:r>
              <a:rPr lang="fr-CA" sz="800" b="1" dirty="0">
                <a:solidFill>
                  <a:srgbClr val="DB1045"/>
                </a:solidFill>
                <a:latin typeface="Buenos Aires SemBd" pitchFamily="2" charset="77"/>
                <a:cs typeface="Arial" panose="020B0604020202020204" pitchFamily="34" charset="0"/>
              </a:rPr>
              <a:t>Bien-être du personnel</a:t>
            </a:r>
          </a:p>
        </p:txBody>
      </p:sp>
      <p:sp>
        <p:nvSpPr>
          <p:cNvPr id="5" name="TextBox 46">
            <a:extLst>
              <a:ext uri="{FF2B5EF4-FFF2-40B4-BE49-F238E27FC236}">
                <a16:creationId xmlns:a16="http://schemas.microsoft.com/office/drawing/2014/main" id="{182FC67E-C393-6C6B-0AE6-1B08F22DF9D3}"/>
              </a:ext>
            </a:extLst>
          </p:cNvPr>
          <p:cNvSpPr txBox="1"/>
          <p:nvPr>
            <p:custDataLst>
              <p:tags r:id="rId14"/>
            </p:custDataLst>
          </p:nvPr>
        </p:nvSpPr>
        <p:spPr>
          <a:xfrm>
            <a:off x="2911600" y="5704520"/>
            <a:ext cx="2388979" cy="292388"/>
          </a:xfrm>
          <a:prstGeom prst="rect">
            <a:avLst/>
          </a:prstGeom>
          <a:noFill/>
        </p:spPr>
        <p:txBody>
          <a:bodyPr wrap="square">
            <a:spAutoFit/>
          </a:bodyPr>
          <a:lstStyle/>
          <a:p>
            <a:r>
              <a:rPr lang="fr-CA" sz="500" dirty="0">
                <a:solidFill>
                  <a:srgbClr val="DB1045"/>
                </a:solidFill>
                <a:latin typeface="Buenos Aires Thin" pitchFamily="2" charset="77"/>
                <a:cs typeface="Arial" panose="020B0604020202020204" pitchFamily="34" charset="0"/>
              </a:rPr>
              <a:t>CATÉGORIE 2</a:t>
            </a:r>
            <a:br>
              <a:rPr lang="fr-CA" sz="600" dirty="0">
                <a:solidFill>
                  <a:srgbClr val="C2043B"/>
                </a:solidFill>
                <a:latin typeface="Montserrat Light" pitchFamily="2" charset="77"/>
                <a:ea typeface="Calibri" panose="020F0502020204030204" pitchFamily="34" charset="0"/>
                <a:cs typeface="Arial" panose="020B0604020202020204" pitchFamily="34" charset="0"/>
              </a:rPr>
            </a:br>
            <a:r>
              <a:rPr lang="fr-CA" sz="800" b="1" dirty="0">
                <a:solidFill>
                  <a:srgbClr val="DB1045"/>
                </a:solidFill>
                <a:latin typeface="Buenos Aires SemBd" pitchFamily="2" charset="77"/>
                <a:cs typeface="Arial" panose="020B0604020202020204" pitchFamily="34" charset="0"/>
              </a:rPr>
              <a:t>Espaces productifs, efficaces et rentables</a:t>
            </a:r>
          </a:p>
        </p:txBody>
      </p:sp>
      <p:sp>
        <p:nvSpPr>
          <p:cNvPr id="6" name="TextBox 37">
            <a:extLst>
              <a:ext uri="{FF2B5EF4-FFF2-40B4-BE49-F238E27FC236}">
                <a16:creationId xmlns:a16="http://schemas.microsoft.com/office/drawing/2014/main" id="{D145DC79-8C03-62E0-3A16-CF57E155D27D}"/>
              </a:ext>
            </a:extLst>
          </p:cNvPr>
          <p:cNvSpPr txBox="1"/>
          <p:nvPr>
            <p:custDataLst>
              <p:tags r:id="rId15"/>
            </p:custDataLst>
          </p:nvPr>
        </p:nvSpPr>
        <p:spPr>
          <a:xfrm>
            <a:off x="497720" y="5696555"/>
            <a:ext cx="1050254" cy="276999"/>
          </a:xfrm>
          <a:prstGeom prst="rect">
            <a:avLst/>
          </a:prstGeom>
          <a:noFill/>
        </p:spPr>
        <p:txBody>
          <a:bodyPr wrap="square" rtlCol="0">
            <a:spAutoFit/>
          </a:bodyPr>
          <a:lstStyle/>
          <a:p>
            <a:r>
              <a:rPr lang="fr-CA" sz="600" i="1">
                <a:solidFill>
                  <a:srgbClr val="595959"/>
                </a:solidFill>
                <a:latin typeface="Buenos Aires Thin" pitchFamily="2" charset="77"/>
              </a:rPr>
              <a:t>Catégories de besoins correspondantes</a:t>
            </a:r>
          </a:p>
        </p:txBody>
      </p:sp>
      <p:sp>
        <p:nvSpPr>
          <p:cNvPr id="9" name="TextBox 8">
            <a:extLst>
              <a:ext uri="{FF2B5EF4-FFF2-40B4-BE49-F238E27FC236}">
                <a16:creationId xmlns:a16="http://schemas.microsoft.com/office/drawing/2014/main" id="{72F0A261-1DDA-4230-8DAF-EF15CF68D4AA}"/>
              </a:ext>
            </a:extLst>
          </p:cNvPr>
          <p:cNvSpPr txBox="1"/>
          <p:nvPr>
            <p:custDataLst>
              <p:tags r:id="rId16"/>
            </p:custDataLst>
          </p:nvPr>
        </p:nvSpPr>
        <p:spPr>
          <a:xfrm>
            <a:off x="879448" y="6312583"/>
            <a:ext cx="1308113" cy="3693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Retombées potentielles</a:t>
            </a:r>
          </a:p>
        </p:txBody>
      </p:sp>
      <p:sp>
        <p:nvSpPr>
          <p:cNvPr id="10" name="TextBox 9">
            <a:extLst>
              <a:ext uri="{FF2B5EF4-FFF2-40B4-BE49-F238E27FC236}">
                <a16:creationId xmlns:a16="http://schemas.microsoft.com/office/drawing/2014/main" id="{6B87DC52-254D-5896-A494-2A2A3465A8D6}"/>
              </a:ext>
            </a:extLst>
          </p:cNvPr>
          <p:cNvSpPr txBox="1"/>
          <p:nvPr>
            <p:custDataLst>
              <p:tags r:id="rId17"/>
            </p:custDataLst>
          </p:nvPr>
        </p:nvSpPr>
        <p:spPr>
          <a:xfrm>
            <a:off x="3182027" y="6376566"/>
            <a:ext cx="818474" cy="2308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Défis</a:t>
            </a:r>
          </a:p>
        </p:txBody>
      </p:sp>
      <p:cxnSp>
        <p:nvCxnSpPr>
          <p:cNvPr id="11" name="Straight Connector 10">
            <a:extLst>
              <a:ext uri="{FF2B5EF4-FFF2-40B4-BE49-F238E27FC236}">
                <a16:creationId xmlns:a16="http://schemas.microsoft.com/office/drawing/2014/main" id="{2095D16C-9621-1B3D-DE85-8AAF1D861A15}"/>
              </a:ext>
            </a:extLst>
          </p:cNvPr>
          <p:cNvCxnSpPr/>
          <p:nvPr>
            <p:custDataLst>
              <p:tags r:id="rId18"/>
            </p:custDataLst>
          </p:nvPr>
        </p:nvCxnSpPr>
        <p:spPr>
          <a:xfrm>
            <a:off x="2659608" y="6312583"/>
            <a:ext cx="0" cy="1026188"/>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A0310C0-D742-47F8-1194-3018B76EAC40}"/>
              </a:ext>
            </a:extLst>
          </p:cNvPr>
          <p:cNvCxnSpPr>
            <a:cxnSpLocks/>
          </p:cNvCxnSpPr>
          <p:nvPr>
            <p:custDataLst>
              <p:tags r:id="rId19"/>
            </p:custDataLst>
          </p:nvPr>
        </p:nvCxnSpPr>
        <p:spPr>
          <a:xfrm>
            <a:off x="576263" y="6154206"/>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pic>
        <p:nvPicPr>
          <p:cNvPr id="15" name="Image 5">
            <a:extLst>
              <a:ext uri="{FF2B5EF4-FFF2-40B4-BE49-F238E27FC236}">
                <a16:creationId xmlns:a16="http://schemas.microsoft.com/office/drawing/2014/main" id="{CBC55C3F-38EB-DABF-3CDE-F3C2211B8454}"/>
              </a:ext>
            </a:extLst>
          </p:cNvPr>
          <p:cNvPicPr>
            <a:picLocks noChangeAspect="1"/>
          </p:cNvPicPr>
          <p:nvPr>
            <p:custDataLst>
              <p:tags r:id="rId20"/>
            </p:custDataLst>
          </p:nvPr>
        </p:nvPicPr>
        <p:blipFill>
          <a:blip r:embed="rId25" cstate="screen">
            <a:extLst>
              <a:ext uri="{28A0092B-C50C-407E-A947-70E740481C1C}">
                <a14:useLocalDpi xmlns:a14="http://schemas.microsoft.com/office/drawing/2010/main"/>
              </a:ext>
            </a:extLst>
          </a:blip>
          <a:stretch>
            <a:fillRect/>
          </a:stretch>
        </p:blipFill>
        <p:spPr>
          <a:xfrm>
            <a:off x="617730" y="6373991"/>
            <a:ext cx="235983" cy="235983"/>
          </a:xfrm>
          <a:prstGeom prst="rect">
            <a:avLst/>
          </a:prstGeom>
        </p:spPr>
      </p:pic>
      <p:pic>
        <p:nvPicPr>
          <p:cNvPr id="17" name="Picture 16">
            <a:extLst>
              <a:ext uri="{FF2B5EF4-FFF2-40B4-BE49-F238E27FC236}">
                <a16:creationId xmlns:a16="http://schemas.microsoft.com/office/drawing/2014/main" id="{7AD60BD1-16FB-6C5C-CF6D-52A45CD50061}"/>
              </a:ext>
            </a:extLst>
          </p:cNvPr>
          <p:cNvPicPr>
            <a:picLocks noChangeAspect="1"/>
          </p:cNvPicPr>
          <p:nvPr>
            <p:custDataLst>
              <p:tags r:id="rId21"/>
            </p:custDataLst>
          </p:nvPr>
        </p:nvPicPr>
        <p:blipFill>
          <a:blip r:embed="rId26" cstate="screen">
            <a:extLst>
              <a:ext uri="{28A0092B-C50C-407E-A947-70E740481C1C}">
                <a14:useLocalDpi xmlns:a14="http://schemas.microsoft.com/office/drawing/2010/main"/>
              </a:ext>
            </a:extLst>
          </a:blip>
          <a:stretch>
            <a:fillRect/>
          </a:stretch>
        </p:blipFill>
        <p:spPr>
          <a:xfrm>
            <a:off x="2946179" y="6371483"/>
            <a:ext cx="235848" cy="235848"/>
          </a:xfrm>
          <a:prstGeom prst="rect">
            <a:avLst/>
          </a:prstGeom>
        </p:spPr>
      </p:pic>
    </p:spTree>
    <p:extLst>
      <p:ext uri="{BB962C8B-B14F-4D97-AF65-F5344CB8AC3E}">
        <p14:creationId xmlns:p14="http://schemas.microsoft.com/office/powerpoint/2010/main" val="2343480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0864A8-3967-37D1-FEBD-A98B7CF91098}"/>
              </a:ext>
            </a:extLst>
          </p:cNvPr>
          <p:cNvSpPr/>
          <p:nvPr>
            <p:custDataLst>
              <p:tags r:id="rId1"/>
            </p:custDataLst>
          </p:nvPr>
        </p:nvSpPr>
        <p:spPr>
          <a:xfrm>
            <a:off x="578083" y="7861248"/>
            <a:ext cx="5686192" cy="141041"/>
          </a:xfrm>
          <a:prstGeom prst="rect">
            <a:avLst/>
          </a:prstGeom>
          <a:gradFill flip="none" rotWithShape="1">
            <a:gsLst>
              <a:gs pos="88000">
                <a:srgbClr val="DB1045"/>
              </a:gs>
              <a:gs pos="6000">
                <a:srgbClr val="7F08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extBox 7">
            <a:extLst>
              <a:ext uri="{FF2B5EF4-FFF2-40B4-BE49-F238E27FC236}">
                <a16:creationId xmlns:a16="http://schemas.microsoft.com/office/drawing/2014/main" id="{ACDF4EAB-CB00-7E85-4F2C-E2491B09B690}"/>
              </a:ext>
            </a:extLst>
          </p:cNvPr>
          <p:cNvSpPr txBox="1"/>
          <p:nvPr>
            <p:custDataLst>
              <p:tags r:id="rId2"/>
            </p:custDataLst>
          </p:nvPr>
        </p:nvSpPr>
        <p:spPr>
          <a:xfrm>
            <a:off x="487847" y="4140707"/>
            <a:ext cx="5776428" cy="1461939"/>
          </a:xfrm>
          <a:prstGeom prst="rect">
            <a:avLst/>
          </a:prstGeom>
          <a:noFill/>
        </p:spPr>
        <p:txBody>
          <a:bodyPr wrap="square">
            <a:spAutoFit/>
          </a:bodyPr>
          <a:lstStyle/>
          <a:p>
            <a:r>
              <a:rPr lang="fr-CA" sz="800" dirty="0">
                <a:solidFill>
                  <a:srgbClr val="DB1045"/>
                </a:solidFill>
                <a:latin typeface="Buenos Aires Thin" pitchFamily="2" charset="77"/>
                <a:cs typeface="Times New Roman" panose="02020603050405020304" pitchFamily="18" charset="0"/>
              </a:rPr>
              <a:t>ACTION 3</a:t>
            </a:r>
            <a:br>
              <a:rPr lang="fr-CA" sz="1050" dirty="0">
                <a:solidFill>
                  <a:srgbClr val="C2043B"/>
                </a:solidFill>
                <a:latin typeface="Montserrat" pitchFamily="2" charset="77"/>
                <a:ea typeface="Calibri" panose="020F0502020204030204" pitchFamily="34" charset="0"/>
                <a:cs typeface="Times New Roman" panose="02020603050405020304" pitchFamily="18" charset="0"/>
              </a:rPr>
            </a:br>
            <a:r>
              <a:rPr lang="fr-CA" sz="1200" b="1" dirty="0">
                <a:solidFill>
                  <a:srgbClr val="DB1045"/>
                </a:solidFill>
                <a:latin typeface="Buenos Aires Bold" pitchFamily="2" charset="77"/>
                <a:cs typeface="Times New Roman" panose="02020603050405020304" pitchFamily="18" charset="0"/>
              </a:rPr>
              <a:t>Prioriser les enjeux liés à la mobilité, au cœur du retour au travail, </a:t>
            </a:r>
            <a:br>
              <a:rPr lang="fr-CA" sz="1200" b="1" dirty="0">
                <a:solidFill>
                  <a:srgbClr val="DB1045"/>
                </a:solidFill>
                <a:latin typeface="Buenos Aires Bold" pitchFamily="2" charset="77"/>
                <a:cs typeface="Times New Roman" panose="02020603050405020304" pitchFamily="18" charset="0"/>
              </a:rPr>
            </a:br>
            <a:r>
              <a:rPr lang="fr-CA" sz="1200" b="1" dirty="0">
                <a:solidFill>
                  <a:srgbClr val="DB1045"/>
                </a:solidFill>
                <a:latin typeface="Buenos Aires Bold" pitchFamily="2" charset="77"/>
                <a:cs typeface="Times New Roman" panose="02020603050405020304" pitchFamily="18" charset="0"/>
              </a:rPr>
              <a:t>pour l’ensemble du personnel</a:t>
            </a:r>
            <a:br>
              <a:rPr lang="fr-CA" sz="1200" b="1" dirty="0">
                <a:solidFill>
                  <a:srgbClr val="DB1045"/>
                </a:solidFill>
                <a:latin typeface="Buenos Aires Bold" pitchFamily="2" charset="77"/>
                <a:cs typeface="Times New Roman" panose="02020603050405020304" pitchFamily="18" charset="0"/>
              </a:rPr>
            </a:br>
            <a:endParaRPr lang="fr-CA" sz="900" dirty="0">
              <a:solidFill>
                <a:srgbClr val="272023"/>
              </a:solidFill>
              <a:latin typeface="Montserrat" pitchFamily="2" charset="77"/>
              <a:ea typeface="Calibri" panose="020F0502020204030204" pitchFamily="34" charset="0"/>
              <a:cs typeface="Times New Roman" panose="02020603050405020304" pitchFamily="18" charset="0"/>
            </a:endParaRPr>
          </a:p>
          <a:p>
            <a:pPr algn="just"/>
            <a:r>
              <a:rPr lang="fr-CA" sz="800" dirty="0">
                <a:solidFill>
                  <a:srgbClr val="272023"/>
                </a:solidFill>
                <a:latin typeface="Buenos Aires Light" pitchFamily="2" charset="77"/>
                <a:cs typeface="Times New Roman" panose="02020603050405020304" pitchFamily="18" charset="0"/>
              </a:rPr>
              <a:t>Plusieurs initiatives ont été observées pour encourager les employés qui résident loin de leur lieu de travail à venir travailler en présentiel (par exemple, le stationnement ou le transport en commun offert, horaires de travail accommodants, etc.). Il est toutefois important de prendre en considération ceux et celles qui font le choix d’habiter à proximité de leur lieu de travail, notamment, ces personnes doivent souvent payer un loyer considérablement plus cher et se déplacer en utilisant les transports collectifs, le vélo ou tout simplement la marche. On note ainsi la pertinence d’offrir des crédits (par exemple, pour l’entretien d’un vélo) ou des avantages aux employés qui vivent près du travail, qui seraient équivalents à ceux qui habitent plus loin.</a:t>
            </a:r>
          </a:p>
        </p:txBody>
      </p:sp>
      <p:sp>
        <p:nvSpPr>
          <p:cNvPr id="13" name="TextBox 12">
            <a:extLst>
              <a:ext uri="{FF2B5EF4-FFF2-40B4-BE49-F238E27FC236}">
                <a16:creationId xmlns:a16="http://schemas.microsoft.com/office/drawing/2014/main" id="{9A19CD88-7F73-BDD3-484D-14BFB5421CBC}"/>
              </a:ext>
            </a:extLst>
          </p:cNvPr>
          <p:cNvSpPr txBox="1"/>
          <p:nvPr>
            <p:custDataLst>
              <p:tags r:id="rId3"/>
            </p:custDataLst>
          </p:nvPr>
        </p:nvSpPr>
        <p:spPr>
          <a:xfrm>
            <a:off x="498381" y="8002289"/>
            <a:ext cx="566901" cy="307777"/>
          </a:xfrm>
          <a:prstGeom prst="rect">
            <a:avLst/>
          </a:prstGeom>
          <a:noFill/>
        </p:spPr>
        <p:txBody>
          <a:bodyPr wrap="square" rtlCol="0">
            <a:spAutoFit/>
          </a:bodyPr>
          <a:lstStyle/>
          <a:p>
            <a:r>
              <a:rPr lang="fr-CA" sz="700" i="1">
                <a:solidFill>
                  <a:srgbClr val="272023"/>
                </a:solidFill>
                <a:latin typeface="Buenos Aires Thin" pitchFamily="2" charset="77"/>
              </a:rPr>
              <a:t>Court terme</a:t>
            </a:r>
          </a:p>
        </p:txBody>
      </p:sp>
      <p:sp>
        <p:nvSpPr>
          <p:cNvPr id="14" name="TextBox 13">
            <a:extLst>
              <a:ext uri="{FF2B5EF4-FFF2-40B4-BE49-F238E27FC236}">
                <a16:creationId xmlns:a16="http://schemas.microsoft.com/office/drawing/2014/main" id="{56D4E7B3-EB7E-BC59-1359-B1C734E78D48}"/>
              </a:ext>
            </a:extLst>
          </p:cNvPr>
          <p:cNvSpPr txBox="1"/>
          <p:nvPr>
            <p:custDataLst>
              <p:tags r:id="rId4"/>
            </p:custDataLst>
          </p:nvPr>
        </p:nvSpPr>
        <p:spPr>
          <a:xfrm>
            <a:off x="3137612" y="8002289"/>
            <a:ext cx="566901" cy="307777"/>
          </a:xfrm>
          <a:prstGeom prst="rect">
            <a:avLst/>
          </a:prstGeom>
          <a:noFill/>
        </p:spPr>
        <p:txBody>
          <a:bodyPr wrap="square" rtlCol="0">
            <a:spAutoFit/>
          </a:bodyPr>
          <a:lstStyle/>
          <a:p>
            <a:pPr algn="ctr"/>
            <a:r>
              <a:rPr lang="fr-CA" sz="700" i="1">
                <a:latin typeface="Buenos Aires Thin" pitchFamily="2" charset="77"/>
              </a:rPr>
              <a:t>Moyen terme</a:t>
            </a:r>
          </a:p>
        </p:txBody>
      </p:sp>
      <p:sp>
        <p:nvSpPr>
          <p:cNvPr id="16" name="TextBox 15">
            <a:extLst>
              <a:ext uri="{FF2B5EF4-FFF2-40B4-BE49-F238E27FC236}">
                <a16:creationId xmlns:a16="http://schemas.microsoft.com/office/drawing/2014/main" id="{36B4396A-C9DA-8ADD-AEE3-F15B4D845701}"/>
              </a:ext>
            </a:extLst>
          </p:cNvPr>
          <p:cNvSpPr txBox="1"/>
          <p:nvPr>
            <p:custDataLst>
              <p:tags r:id="rId5"/>
            </p:custDataLst>
          </p:nvPr>
        </p:nvSpPr>
        <p:spPr>
          <a:xfrm>
            <a:off x="5769249" y="8002289"/>
            <a:ext cx="566901" cy="307777"/>
          </a:xfrm>
          <a:prstGeom prst="rect">
            <a:avLst/>
          </a:prstGeom>
          <a:noFill/>
        </p:spPr>
        <p:txBody>
          <a:bodyPr wrap="square" rtlCol="0">
            <a:spAutoFit/>
          </a:bodyPr>
          <a:lstStyle/>
          <a:p>
            <a:pPr algn="r"/>
            <a:r>
              <a:rPr lang="fr-CA" sz="700" i="1">
                <a:latin typeface="Buenos Aires Thin" pitchFamily="2" charset="77"/>
              </a:rPr>
              <a:t>Long terme</a:t>
            </a:r>
          </a:p>
        </p:txBody>
      </p:sp>
      <p:cxnSp>
        <p:nvCxnSpPr>
          <p:cNvPr id="25" name="Straight Connector 24">
            <a:extLst>
              <a:ext uri="{FF2B5EF4-FFF2-40B4-BE49-F238E27FC236}">
                <a16:creationId xmlns:a16="http://schemas.microsoft.com/office/drawing/2014/main" id="{6427B813-CBF6-D5AF-F3AF-72983F47294E}"/>
              </a:ext>
            </a:extLst>
          </p:cNvPr>
          <p:cNvCxnSpPr>
            <a:cxnSpLocks/>
          </p:cNvCxnSpPr>
          <p:nvPr>
            <p:custDataLst>
              <p:tags r:id="rId6"/>
            </p:custDataLst>
          </p:nvPr>
        </p:nvCxnSpPr>
        <p:spPr>
          <a:xfrm>
            <a:off x="563147" y="7555485"/>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pic>
        <p:nvPicPr>
          <p:cNvPr id="26" name="Picture 25" descr="A picture containing building, outdoor, house, porch&#10;&#10;Description automatically generated">
            <a:extLst>
              <a:ext uri="{FF2B5EF4-FFF2-40B4-BE49-F238E27FC236}">
                <a16:creationId xmlns:a16="http://schemas.microsoft.com/office/drawing/2014/main" id="{3513FBB0-D673-1874-7CED-2F36F080763C}"/>
              </a:ext>
            </a:extLst>
          </p:cNvPr>
          <p:cNvPicPr>
            <a:picLocks noChangeAspect="1"/>
          </p:cNvPicPr>
          <p:nvPr>
            <p:custDataLst>
              <p:tags r:id="rId7"/>
            </p:custDataLst>
          </p:nvPr>
        </p:nvPicPr>
        <p:blipFill rotWithShape="1">
          <a:blip r:embed="rId23" cstate="screen">
            <a:extLst>
              <a:ext uri="{28A0092B-C50C-407E-A947-70E740481C1C}">
                <a14:useLocalDpi xmlns:a14="http://schemas.microsoft.com/office/drawing/2010/main"/>
              </a:ext>
            </a:extLst>
          </a:blip>
          <a:srcRect r="-215"/>
          <a:stretch/>
        </p:blipFill>
        <p:spPr>
          <a:xfrm>
            <a:off x="498381" y="1677667"/>
            <a:ext cx="5837769" cy="2252814"/>
          </a:xfrm>
          <a:prstGeom prst="rect">
            <a:avLst/>
          </a:prstGeom>
        </p:spPr>
      </p:pic>
      <p:sp>
        <p:nvSpPr>
          <p:cNvPr id="50" name="TextBox 49">
            <a:extLst>
              <a:ext uri="{FF2B5EF4-FFF2-40B4-BE49-F238E27FC236}">
                <a16:creationId xmlns:a16="http://schemas.microsoft.com/office/drawing/2014/main" id="{ECEC9783-0408-C660-8524-9B2FFD4E9EB4}"/>
              </a:ext>
            </a:extLst>
          </p:cNvPr>
          <p:cNvSpPr txBox="1"/>
          <p:nvPr>
            <p:custDataLst>
              <p:tags r:id="rId8"/>
            </p:custDataLst>
          </p:nvPr>
        </p:nvSpPr>
        <p:spPr>
          <a:xfrm>
            <a:off x="879448" y="6715766"/>
            <a:ext cx="1780157" cy="523220"/>
          </a:xfrm>
          <a:prstGeom prst="rect">
            <a:avLst/>
          </a:prstGeom>
          <a:noFill/>
        </p:spPr>
        <p:txBody>
          <a:bodyPr wrap="square">
            <a:spAutoFit/>
          </a:bodyPr>
          <a:lstStyle/>
          <a:p>
            <a:r>
              <a:rPr lang="fr-CA" sz="700" dirty="0">
                <a:solidFill>
                  <a:srgbClr val="272023"/>
                </a:solidFill>
                <a:latin typeface="Buenos Aires Light" pitchFamily="2" charset="77"/>
                <a:cs typeface="Times New Roman" panose="02020603050405020304" pitchFamily="18" charset="0"/>
              </a:rPr>
              <a:t>Valorisation du présentiel, taux d’occupation plus élevé dans les espaces, relation juste et équitable avec tous les employés</a:t>
            </a:r>
          </a:p>
        </p:txBody>
      </p:sp>
      <p:sp>
        <p:nvSpPr>
          <p:cNvPr id="52" name="TextBox 51">
            <a:extLst>
              <a:ext uri="{FF2B5EF4-FFF2-40B4-BE49-F238E27FC236}">
                <a16:creationId xmlns:a16="http://schemas.microsoft.com/office/drawing/2014/main" id="{528CAE35-B4CD-021A-D12E-ED4A84D0CD47}"/>
              </a:ext>
            </a:extLst>
          </p:cNvPr>
          <p:cNvSpPr txBox="1"/>
          <p:nvPr>
            <p:custDataLst>
              <p:tags r:id="rId9"/>
            </p:custDataLst>
          </p:nvPr>
        </p:nvSpPr>
        <p:spPr>
          <a:xfrm>
            <a:off x="3191576" y="6697785"/>
            <a:ext cx="1398010" cy="415498"/>
          </a:xfrm>
          <a:prstGeom prst="rect">
            <a:avLst/>
          </a:prstGeom>
          <a:noFill/>
        </p:spPr>
        <p:txBody>
          <a:bodyPr wrap="square">
            <a:spAutoFit/>
          </a:bodyPr>
          <a:lstStyle/>
          <a:p>
            <a:r>
              <a:rPr lang="fr-CA" sz="700" dirty="0">
                <a:solidFill>
                  <a:srgbClr val="272023"/>
                </a:solidFill>
                <a:latin typeface="Buenos Aires Light" pitchFamily="2" charset="77"/>
                <a:cs typeface="Times New Roman" panose="02020603050405020304" pitchFamily="18" charset="0"/>
              </a:rPr>
              <a:t>Complexité de la définition des équivalences avec les mesures pour les employés habitant loin</a:t>
            </a:r>
          </a:p>
        </p:txBody>
      </p:sp>
      <p:sp>
        <p:nvSpPr>
          <p:cNvPr id="53" name="Rounded Rectangle 54">
            <a:extLst>
              <a:ext uri="{FF2B5EF4-FFF2-40B4-BE49-F238E27FC236}">
                <a16:creationId xmlns:a16="http://schemas.microsoft.com/office/drawing/2014/main" id="{9AB67033-788C-7A4C-AA94-6892153AC7FA}"/>
              </a:ext>
            </a:extLst>
          </p:cNvPr>
          <p:cNvSpPr/>
          <p:nvPr>
            <p:custDataLst>
              <p:tags r:id="rId10"/>
            </p:custDataLst>
          </p:nvPr>
        </p:nvSpPr>
        <p:spPr>
          <a:xfrm>
            <a:off x="983004" y="7892338"/>
            <a:ext cx="2721510" cy="78862"/>
          </a:xfrm>
          <a:prstGeom prst="roundRect">
            <a:avLst/>
          </a:prstGeom>
          <a:gradFill>
            <a:gsLst>
              <a:gs pos="78000">
                <a:srgbClr val="FFFFFF"/>
              </a:gs>
              <a:gs pos="21000">
                <a:srgbClr val="FFFFFF">
                  <a:alpha val="56046"/>
                </a:srgbClr>
              </a:gs>
              <a:gs pos="100000">
                <a:srgbClr val="FFFFFF">
                  <a:alpha val="87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5" name="TextBox 34">
            <a:extLst>
              <a:ext uri="{FF2B5EF4-FFF2-40B4-BE49-F238E27FC236}">
                <a16:creationId xmlns:a16="http://schemas.microsoft.com/office/drawing/2014/main" id="{DC0A790E-97B8-8141-BB59-6726B66D8D00}"/>
              </a:ext>
            </a:extLst>
          </p:cNvPr>
          <p:cNvSpPr txBox="1"/>
          <p:nvPr>
            <p:custDataLst>
              <p:tags r:id="rId11"/>
            </p:custDataLst>
          </p:nvPr>
        </p:nvSpPr>
        <p:spPr>
          <a:xfrm>
            <a:off x="488556" y="7599843"/>
            <a:ext cx="2649056" cy="2308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Mesure temporelle des retombées</a:t>
            </a:r>
          </a:p>
        </p:txBody>
      </p:sp>
      <p:sp>
        <p:nvSpPr>
          <p:cNvPr id="3" name="TextBox 14">
            <a:extLst>
              <a:ext uri="{FF2B5EF4-FFF2-40B4-BE49-F238E27FC236}">
                <a16:creationId xmlns:a16="http://schemas.microsoft.com/office/drawing/2014/main" id="{2A4FF9C7-8785-F376-F85F-84B3547483E2}"/>
              </a:ext>
            </a:extLst>
          </p:cNvPr>
          <p:cNvSpPr txBox="1"/>
          <p:nvPr>
            <p:custDataLst>
              <p:tags r:id="rId12"/>
            </p:custDataLst>
          </p:nvPr>
        </p:nvSpPr>
        <p:spPr>
          <a:xfrm>
            <a:off x="487847" y="993776"/>
            <a:ext cx="5776428" cy="538609"/>
          </a:xfrm>
          <a:prstGeom prst="rect">
            <a:avLst/>
          </a:prstGeom>
          <a:noFill/>
        </p:spPr>
        <p:txBody>
          <a:bodyPr wrap="square">
            <a:spAutoFit/>
          </a:bodyPr>
          <a:lstStyle/>
          <a:p>
            <a:r>
              <a:rPr lang="fr-CA" sz="900" dirty="0">
                <a:solidFill>
                  <a:srgbClr val="DB1045"/>
                </a:solidFill>
                <a:latin typeface="Buenos Aires Thin" pitchFamily="2" charset="77"/>
              </a:rPr>
              <a:t>PISTES DE SOLUTIONS</a:t>
            </a:r>
            <a:br>
              <a:rPr lang="fr-CA" sz="1400" b="1" dirty="0">
                <a:solidFill>
                  <a:srgbClr val="C2043B"/>
                </a:solidFill>
                <a:latin typeface="Montserrat SemiBold" pitchFamily="2" charset="77"/>
              </a:rPr>
            </a:br>
            <a:r>
              <a:rPr lang="fr-CA" sz="2000" b="1" dirty="0">
                <a:solidFill>
                  <a:srgbClr val="DB1045"/>
                </a:solidFill>
                <a:latin typeface="Buenos Aires Bold" pitchFamily="2" charset="77"/>
              </a:rPr>
              <a:t>Entreprise</a:t>
            </a:r>
            <a:endParaRPr lang="en-CA" sz="2000" b="1" dirty="0">
              <a:solidFill>
                <a:srgbClr val="DB1045"/>
              </a:solidFill>
              <a:latin typeface="Buenos Aires Bold" pitchFamily="2" charset="77"/>
            </a:endParaRPr>
          </a:p>
        </p:txBody>
      </p:sp>
      <p:sp>
        <p:nvSpPr>
          <p:cNvPr id="5" name="TextBox 44">
            <a:extLst>
              <a:ext uri="{FF2B5EF4-FFF2-40B4-BE49-F238E27FC236}">
                <a16:creationId xmlns:a16="http://schemas.microsoft.com/office/drawing/2014/main" id="{CED644A1-E676-662E-1737-69ED3893A112}"/>
              </a:ext>
            </a:extLst>
          </p:cNvPr>
          <p:cNvSpPr txBox="1"/>
          <p:nvPr>
            <p:custDataLst>
              <p:tags r:id="rId13"/>
            </p:custDataLst>
          </p:nvPr>
        </p:nvSpPr>
        <p:spPr>
          <a:xfrm>
            <a:off x="1539959" y="5701243"/>
            <a:ext cx="1597653" cy="292388"/>
          </a:xfrm>
          <a:prstGeom prst="rect">
            <a:avLst/>
          </a:prstGeom>
          <a:noFill/>
        </p:spPr>
        <p:txBody>
          <a:bodyPr wrap="square">
            <a:spAutoFit/>
          </a:bodyPr>
          <a:lstStyle/>
          <a:p>
            <a:r>
              <a:rPr lang="fr-CA" sz="500">
                <a:solidFill>
                  <a:srgbClr val="DB1045"/>
                </a:solidFill>
                <a:latin typeface="Buenos Aires Thin" pitchFamily="2" charset="77"/>
                <a:cs typeface="Arial" panose="020B0604020202020204" pitchFamily="34" charset="0"/>
              </a:rPr>
              <a:t>CATÉGORIE 1</a:t>
            </a:r>
            <a:br>
              <a:rPr lang="fr-CA" sz="700">
                <a:solidFill>
                  <a:srgbClr val="C2043B"/>
                </a:solidFill>
                <a:latin typeface="Montserrat Light" pitchFamily="2" charset="77"/>
                <a:ea typeface="Calibri" panose="020F0502020204030204" pitchFamily="34" charset="0"/>
                <a:cs typeface="Arial" panose="020B0604020202020204" pitchFamily="34" charset="0"/>
              </a:rPr>
            </a:br>
            <a:r>
              <a:rPr lang="fr-CA" sz="800" b="1">
                <a:solidFill>
                  <a:srgbClr val="DB1045"/>
                </a:solidFill>
                <a:latin typeface="Buenos Aires SemBd" pitchFamily="2" charset="77"/>
                <a:cs typeface="Arial" panose="020B0604020202020204" pitchFamily="34" charset="0"/>
              </a:rPr>
              <a:t>Bien-être du personnel</a:t>
            </a:r>
          </a:p>
        </p:txBody>
      </p:sp>
      <p:sp>
        <p:nvSpPr>
          <p:cNvPr id="7" name="TextBox 37">
            <a:extLst>
              <a:ext uri="{FF2B5EF4-FFF2-40B4-BE49-F238E27FC236}">
                <a16:creationId xmlns:a16="http://schemas.microsoft.com/office/drawing/2014/main" id="{82AF9DED-3B04-B6DA-48F4-4986D4BDBFD1}"/>
              </a:ext>
            </a:extLst>
          </p:cNvPr>
          <p:cNvSpPr txBox="1"/>
          <p:nvPr>
            <p:custDataLst>
              <p:tags r:id="rId14"/>
            </p:custDataLst>
          </p:nvPr>
        </p:nvSpPr>
        <p:spPr>
          <a:xfrm>
            <a:off x="497720" y="5696555"/>
            <a:ext cx="1050254" cy="276999"/>
          </a:xfrm>
          <a:prstGeom prst="rect">
            <a:avLst/>
          </a:prstGeom>
          <a:noFill/>
        </p:spPr>
        <p:txBody>
          <a:bodyPr wrap="square" rtlCol="0">
            <a:spAutoFit/>
          </a:bodyPr>
          <a:lstStyle/>
          <a:p>
            <a:r>
              <a:rPr lang="fr-CA" sz="600" i="1">
                <a:solidFill>
                  <a:srgbClr val="595959"/>
                </a:solidFill>
                <a:latin typeface="Buenos Aires Thin" pitchFamily="2" charset="77"/>
              </a:rPr>
              <a:t>Catégories de besoins correspondantes</a:t>
            </a:r>
          </a:p>
        </p:txBody>
      </p:sp>
      <p:sp>
        <p:nvSpPr>
          <p:cNvPr id="9" name="TextBox 8">
            <a:extLst>
              <a:ext uri="{FF2B5EF4-FFF2-40B4-BE49-F238E27FC236}">
                <a16:creationId xmlns:a16="http://schemas.microsoft.com/office/drawing/2014/main" id="{C1656D4E-3427-73B1-A832-7EB44008B81B}"/>
              </a:ext>
            </a:extLst>
          </p:cNvPr>
          <p:cNvSpPr txBox="1"/>
          <p:nvPr>
            <p:custDataLst>
              <p:tags r:id="rId15"/>
            </p:custDataLst>
          </p:nvPr>
        </p:nvSpPr>
        <p:spPr>
          <a:xfrm>
            <a:off x="879448" y="6312583"/>
            <a:ext cx="1308113" cy="3693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Retombées potentielles</a:t>
            </a:r>
          </a:p>
        </p:txBody>
      </p:sp>
      <p:sp>
        <p:nvSpPr>
          <p:cNvPr id="10" name="TextBox 9">
            <a:extLst>
              <a:ext uri="{FF2B5EF4-FFF2-40B4-BE49-F238E27FC236}">
                <a16:creationId xmlns:a16="http://schemas.microsoft.com/office/drawing/2014/main" id="{CBA364C5-8158-9422-80BA-5E8479171BF9}"/>
              </a:ext>
            </a:extLst>
          </p:cNvPr>
          <p:cNvSpPr txBox="1"/>
          <p:nvPr>
            <p:custDataLst>
              <p:tags r:id="rId16"/>
            </p:custDataLst>
          </p:nvPr>
        </p:nvSpPr>
        <p:spPr>
          <a:xfrm>
            <a:off x="3182027" y="6376566"/>
            <a:ext cx="818474" cy="2308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Défis</a:t>
            </a:r>
          </a:p>
        </p:txBody>
      </p:sp>
      <p:cxnSp>
        <p:nvCxnSpPr>
          <p:cNvPr id="11" name="Straight Connector 10">
            <a:extLst>
              <a:ext uri="{FF2B5EF4-FFF2-40B4-BE49-F238E27FC236}">
                <a16:creationId xmlns:a16="http://schemas.microsoft.com/office/drawing/2014/main" id="{642CEB62-D82B-EB61-FEEC-3D2AC526758E}"/>
              </a:ext>
            </a:extLst>
          </p:cNvPr>
          <p:cNvCxnSpPr/>
          <p:nvPr>
            <p:custDataLst>
              <p:tags r:id="rId17"/>
            </p:custDataLst>
          </p:nvPr>
        </p:nvCxnSpPr>
        <p:spPr>
          <a:xfrm>
            <a:off x="2659608" y="6312583"/>
            <a:ext cx="0" cy="1026188"/>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DE4A68B-C709-3203-3080-DB2AAB14B581}"/>
              </a:ext>
            </a:extLst>
          </p:cNvPr>
          <p:cNvCxnSpPr>
            <a:cxnSpLocks/>
          </p:cNvCxnSpPr>
          <p:nvPr>
            <p:custDataLst>
              <p:tags r:id="rId18"/>
            </p:custDataLst>
          </p:nvPr>
        </p:nvCxnSpPr>
        <p:spPr>
          <a:xfrm>
            <a:off x="576263" y="6154206"/>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pic>
        <p:nvPicPr>
          <p:cNvPr id="15" name="Image 5">
            <a:extLst>
              <a:ext uri="{FF2B5EF4-FFF2-40B4-BE49-F238E27FC236}">
                <a16:creationId xmlns:a16="http://schemas.microsoft.com/office/drawing/2014/main" id="{416028FB-7FD7-7D26-FC01-2332F35A9424}"/>
              </a:ext>
            </a:extLst>
          </p:cNvPr>
          <p:cNvPicPr>
            <a:picLocks noChangeAspect="1"/>
          </p:cNvPicPr>
          <p:nvPr>
            <p:custDataLst>
              <p:tags r:id="rId19"/>
            </p:custDataLst>
          </p:nvPr>
        </p:nvPicPr>
        <p:blipFill>
          <a:blip r:embed="rId24" cstate="screen">
            <a:extLst>
              <a:ext uri="{28A0092B-C50C-407E-A947-70E740481C1C}">
                <a14:useLocalDpi xmlns:a14="http://schemas.microsoft.com/office/drawing/2010/main"/>
              </a:ext>
            </a:extLst>
          </a:blip>
          <a:stretch>
            <a:fillRect/>
          </a:stretch>
        </p:blipFill>
        <p:spPr>
          <a:xfrm>
            <a:off x="617730" y="6373991"/>
            <a:ext cx="235983" cy="235983"/>
          </a:xfrm>
          <a:prstGeom prst="rect">
            <a:avLst/>
          </a:prstGeom>
        </p:spPr>
      </p:pic>
      <p:pic>
        <p:nvPicPr>
          <p:cNvPr id="17" name="Picture 16">
            <a:extLst>
              <a:ext uri="{FF2B5EF4-FFF2-40B4-BE49-F238E27FC236}">
                <a16:creationId xmlns:a16="http://schemas.microsoft.com/office/drawing/2014/main" id="{C916BA93-1666-F4F2-BD65-93C40AB9B032}"/>
              </a:ext>
            </a:extLst>
          </p:cNvPr>
          <p:cNvPicPr>
            <a:picLocks noChangeAspect="1"/>
          </p:cNvPicPr>
          <p:nvPr>
            <p:custDataLst>
              <p:tags r:id="rId20"/>
            </p:custDataLst>
          </p:nvPr>
        </p:nvPicPr>
        <p:blipFill>
          <a:blip r:embed="rId25" cstate="screen">
            <a:extLst>
              <a:ext uri="{28A0092B-C50C-407E-A947-70E740481C1C}">
                <a14:useLocalDpi xmlns:a14="http://schemas.microsoft.com/office/drawing/2010/main"/>
              </a:ext>
            </a:extLst>
          </a:blip>
          <a:stretch>
            <a:fillRect/>
          </a:stretch>
        </p:blipFill>
        <p:spPr>
          <a:xfrm>
            <a:off x="2946179" y="6371483"/>
            <a:ext cx="235848" cy="235848"/>
          </a:xfrm>
          <a:prstGeom prst="rect">
            <a:avLst/>
          </a:prstGeom>
        </p:spPr>
      </p:pic>
    </p:spTree>
    <p:extLst>
      <p:ext uri="{BB962C8B-B14F-4D97-AF65-F5344CB8AC3E}">
        <p14:creationId xmlns:p14="http://schemas.microsoft.com/office/powerpoint/2010/main" val="98465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B37552-F713-A9E7-9C82-42E727CEA86D}"/>
              </a:ext>
            </a:extLst>
          </p:cNvPr>
          <p:cNvSpPr/>
          <p:nvPr>
            <p:custDataLst>
              <p:tags r:id="rId1"/>
            </p:custDataLst>
          </p:nvPr>
        </p:nvSpPr>
        <p:spPr>
          <a:xfrm>
            <a:off x="578083" y="7861248"/>
            <a:ext cx="5686192" cy="141041"/>
          </a:xfrm>
          <a:prstGeom prst="rect">
            <a:avLst/>
          </a:prstGeom>
          <a:gradFill flip="none" rotWithShape="1">
            <a:gsLst>
              <a:gs pos="88000">
                <a:srgbClr val="DB1045"/>
              </a:gs>
              <a:gs pos="6000">
                <a:srgbClr val="7F08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extBox 7">
            <a:extLst>
              <a:ext uri="{FF2B5EF4-FFF2-40B4-BE49-F238E27FC236}">
                <a16:creationId xmlns:a16="http://schemas.microsoft.com/office/drawing/2014/main" id="{ACDF4EAB-CB00-7E85-4F2C-E2491B09B690}"/>
              </a:ext>
            </a:extLst>
          </p:cNvPr>
          <p:cNvSpPr txBox="1"/>
          <p:nvPr>
            <p:custDataLst>
              <p:tags r:id="rId2"/>
            </p:custDataLst>
          </p:nvPr>
        </p:nvSpPr>
        <p:spPr>
          <a:xfrm>
            <a:off x="487847" y="4140707"/>
            <a:ext cx="5878220" cy="1431161"/>
          </a:xfrm>
          <a:prstGeom prst="rect">
            <a:avLst/>
          </a:prstGeom>
          <a:noFill/>
        </p:spPr>
        <p:txBody>
          <a:bodyPr wrap="square">
            <a:spAutoFit/>
          </a:bodyPr>
          <a:lstStyle/>
          <a:p>
            <a:r>
              <a:rPr lang="fr-CA" sz="800" dirty="0">
                <a:solidFill>
                  <a:srgbClr val="DB1045"/>
                </a:solidFill>
                <a:latin typeface="Buenos Aires Thin" pitchFamily="2" charset="77"/>
                <a:cs typeface="Times New Roman" panose="02020603050405020304" pitchFamily="18" charset="0"/>
              </a:rPr>
              <a:t>ACTION 4</a:t>
            </a:r>
            <a:br>
              <a:rPr lang="fr-CA" sz="1050" dirty="0">
                <a:solidFill>
                  <a:srgbClr val="C2043B"/>
                </a:solidFill>
                <a:latin typeface="Montserrat" pitchFamily="2" charset="77"/>
                <a:ea typeface="Calibri" panose="020F0502020204030204" pitchFamily="34" charset="0"/>
                <a:cs typeface="Times New Roman" panose="02020603050405020304" pitchFamily="18" charset="0"/>
              </a:rPr>
            </a:br>
            <a:r>
              <a:rPr lang="fr-CA" sz="1200" b="1" dirty="0">
                <a:solidFill>
                  <a:srgbClr val="DB1045"/>
                </a:solidFill>
                <a:latin typeface="Buenos Aires Bold" pitchFamily="2" charset="77"/>
                <a:cs typeface="Times New Roman" panose="02020603050405020304" pitchFamily="18" charset="0"/>
              </a:rPr>
              <a:t>Reconnaître les enjeux de sécurité et de </a:t>
            </a:r>
            <a:br>
              <a:rPr lang="fr-CA" sz="1200" b="1" dirty="0">
                <a:solidFill>
                  <a:srgbClr val="DB1045"/>
                </a:solidFill>
                <a:latin typeface="Buenos Aires Bold" pitchFamily="2" charset="77"/>
                <a:cs typeface="Times New Roman" panose="02020603050405020304" pitchFamily="18" charset="0"/>
              </a:rPr>
            </a:br>
            <a:r>
              <a:rPr lang="fr-CA" sz="1200" b="1" dirty="0">
                <a:solidFill>
                  <a:srgbClr val="DB1045"/>
                </a:solidFill>
                <a:latin typeface="Buenos Aires Bold" pitchFamily="2" charset="77"/>
                <a:cs typeface="Times New Roman" panose="02020603050405020304" pitchFamily="18" charset="0"/>
              </a:rPr>
              <a:t>bien-être associés au retour au bureau</a:t>
            </a:r>
            <a:endParaRPr lang="en-CA" sz="1200" b="1" dirty="0">
              <a:solidFill>
                <a:srgbClr val="DB1045"/>
              </a:solidFill>
              <a:latin typeface="Buenos Aires Bold" pitchFamily="2" charset="77"/>
              <a:cs typeface="Times New Roman" panose="02020603050405020304" pitchFamily="18" charset="0"/>
            </a:endParaRPr>
          </a:p>
          <a:p>
            <a:endParaRPr lang="fr-CA" sz="1000" dirty="0">
              <a:solidFill>
                <a:srgbClr val="272023"/>
              </a:solidFill>
              <a:latin typeface="Montserrat" pitchFamily="2" charset="77"/>
              <a:ea typeface="Calibri" panose="020F0502020204030204" pitchFamily="34" charset="0"/>
              <a:cs typeface="Times New Roman" panose="02020603050405020304" pitchFamily="18" charset="0"/>
            </a:endParaRPr>
          </a:p>
          <a:p>
            <a:pPr algn="just"/>
            <a:r>
              <a:rPr lang="fr-CA" sz="900" dirty="0">
                <a:solidFill>
                  <a:srgbClr val="272023"/>
                </a:solidFill>
                <a:latin typeface="Buenos Aires Light" pitchFamily="2" charset="77"/>
                <a:cs typeface="Times New Roman" panose="02020603050405020304" pitchFamily="18" charset="0"/>
              </a:rPr>
              <a:t>Sonder les personnes pour connaître leurs besoins et leurs inquiétudes par rapport au retour sur les lieux de travail. La pandémie, le confinement et la distanciation physique ont entraîné chez certaines personnes de l’anxiété sociale ou une préoccupation accrue pour la désinfection des surfaces et la qualité de l’air. En reconnaissant ces nouvelles réalités et en se montrant à l’écoute des besoins de leur personnel, les entreprises pourraient mettre en place des solutions adaptées qui favoriseraient le sentiment de sécurité et de bien-être dans leurs bureaux.</a:t>
            </a:r>
            <a:endParaRPr lang="en-CA" sz="900" dirty="0">
              <a:solidFill>
                <a:srgbClr val="272023"/>
              </a:solidFill>
              <a:latin typeface="Buenos Aires Light" pitchFamily="2" charset="77"/>
              <a:cs typeface="Times New Roman" panose="02020603050405020304" pitchFamily="18" charset="0"/>
            </a:endParaRPr>
          </a:p>
        </p:txBody>
      </p:sp>
      <p:sp>
        <p:nvSpPr>
          <p:cNvPr id="13" name="TextBox 12">
            <a:extLst>
              <a:ext uri="{FF2B5EF4-FFF2-40B4-BE49-F238E27FC236}">
                <a16:creationId xmlns:a16="http://schemas.microsoft.com/office/drawing/2014/main" id="{9A19CD88-7F73-BDD3-484D-14BFB5421CBC}"/>
              </a:ext>
            </a:extLst>
          </p:cNvPr>
          <p:cNvSpPr txBox="1"/>
          <p:nvPr>
            <p:custDataLst>
              <p:tags r:id="rId3"/>
            </p:custDataLst>
          </p:nvPr>
        </p:nvSpPr>
        <p:spPr>
          <a:xfrm>
            <a:off x="498381" y="8002289"/>
            <a:ext cx="566901" cy="307777"/>
          </a:xfrm>
          <a:prstGeom prst="rect">
            <a:avLst/>
          </a:prstGeom>
          <a:noFill/>
        </p:spPr>
        <p:txBody>
          <a:bodyPr wrap="square" rtlCol="0">
            <a:spAutoFit/>
          </a:bodyPr>
          <a:lstStyle/>
          <a:p>
            <a:r>
              <a:rPr lang="fr-CA" sz="700" i="1">
                <a:solidFill>
                  <a:srgbClr val="272023"/>
                </a:solidFill>
                <a:latin typeface="Buenos Aires Thin" pitchFamily="2" charset="77"/>
              </a:rPr>
              <a:t>Court terme</a:t>
            </a:r>
          </a:p>
        </p:txBody>
      </p:sp>
      <p:sp>
        <p:nvSpPr>
          <p:cNvPr id="14" name="TextBox 13">
            <a:extLst>
              <a:ext uri="{FF2B5EF4-FFF2-40B4-BE49-F238E27FC236}">
                <a16:creationId xmlns:a16="http://schemas.microsoft.com/office/drawing/2014/main" id="{56D4E7B3-EB7E-BC59-1359-B1C734E78D48}"/>
              </a:ext>
            </a:extLst>
          </p:cNvPr>
          <p:cNvSpPr txBox="1"/>
          <p:nvPr>
            <p:custDataLst>
              <p:tags r:id="rId4"/>
            </p:custDataLst>
          </p:nvPr>
        </p:nvSpPr>
        <p:spPr>
          <a:xfrm>
            <a:off x="3137612" y="8002289"/>
            <a:ext cx="566901" cy="307777"/>
          </a:xfrm>
          <a:prstGeom prst="rect">
            <a:avLst/>
          </a:prstGeom>
          <a:noFill/>
        </p:spPr>
        <p:txBody>
          <a:bodyPr wrap="square" rtlCol="0">
            <a:spAutoFit/>
          </a:bodyPr>
          <a:lstStyle/>
          <a:p>
            <a:pPr algn="ctr"/>
            <a:r>
              <a:rPr lang="fr-CA" sz="700" i="1">
                <a:latin typeface="Buenos Aires Thin" pitchFamily="2" charset="77"/>
              </a:rPr>
              <a:t>Moyen terme</a:t>
            </a:r>
          </a:p>
        </p:txBody>
      </p:sp>
      <p:sp>
        <p:nvSpPr>
          <p:cNvPr id="16" name="TextBox 15">
            <a:extLst>
              <a:ext uri="{FF2B5EF4-FFF2-40B4-BE49-F238E27FC236}">
                <a16:creationId xmlns:a16="http://schemas.microsoft.com/office/drawing/2014/main" id="{36B4396A-C9DA-8ADD-AEE3-F15B4D845701}"/>
              </a:ext>
            </a:extLst>
          </p:cNvPr>
          <p:cNvSpPr txBox="1"/>
          <p:nvPr>
            <p:custDataLst>
              <p:tags r:id="rId5"/>
            </p:custDataLst>
          </p:nvPr>
        </p:nvSpPr>
        <p:spPr>
          <a:xfrm>
            <a:off x="5769249" y="8002289"/>
            <a:ext cx="566901" cy="307777"/>
          </a:xfrm>
          <a:prstGeom prst="rect">
            <a:avLst/>
          </a:prstGeom>
          <a:noFill/>
        </p:spPr>
        <p:txBody>
          <a:bodyPr wrap="square" rtlCol="0">
            <a:spAutoFit/>
          </a:bodyPr>
          <a:lstStyle/>
          <a:p>
            <a:pPr algn="r"/>
            <a:r>
              <a:rPr lang="fr-CA" sz="700" i="1">
                <a:latin typeface="Buenos Aires Thin" pitchFamily="2" charset="77"/>
              </a:rPr>
              <a:t>Long terme</a:t>
            </a:r>
          </a:p>
        </p:txBody>
      </p:sp>
      <p:cxnSp>
        <p:nvCxnSpPr>
          <p:cNvPr id="39" name="Straight Connector 38">
            <a:extLst>
              <a:ext uri="{FF2B5EF4-FFF2-40B4-BE49-F238E27FC236}">
                <a16:creationId xmlns:a16="http://schemas.microsoft.com/office/drawing/2014/main" id="{F8F2ED61-6BF7-B3B9-AAFC-CFB266E94986}"/>
              </a:ext>
            </a:extLst>
          </p:cNvPr>
          <p:cNvCxnSpPr>
            <a:cxnSpLocks/>
          </p:cNvCxnSpPr>
          <p:nvPr>
            <p:custDataLst>
              <p:tags r:id="rId6"/>
            </p:custDataLst>
          </p:nvPr>
        </p:nvCxnSpPr>
        <p:spPr>
          <a:xfrm>
            <a:off x="576263" y="6154206"/>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D5F593E-51D5-4D89-C601-630BE67D00A2}"/>
              </a:ext>
            </a:extLst>
          </p:cNvPr>
          <p:cNvCxnSpPr>
            <a:cxnSpLocks/>
          </p:cNvCxnSpPr>
          <p:nvPr>
            <p:custDataLst>
              <p:tags r:id="rId7"/>
            </p:custDataLst>
          </p:nvPr>
        </p:nvCxnSpPr>
        <p:spPr>
          <a:xfrm>
            <a:off x="563147" y="7555485"/>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pic>
        <p:nvPicPr>
          <p:cNvPr id="34" name="Picture 10" descr="white human skeleton on road during night time">
            <a:extLst>
              <a:ext uri="{FF2B5EF4-FFF2-40B4-BE49-F238E27FC236}">
                <a16:creationId xmlns:a16="http://schemas.microsoft.com/office/drawing/2014/main" id="{6E39DB37-D64A-8398-9511-956230CBDF40}"/>
              </a:ext>
            </a:extLst>
          </p:cNvPr>
          <p:cNvPicPr>
            <a:picLocks noChangeAspect="1" noChangeArrowheads="1"/>
          </p:cNvPicPr>
          <p:nvPr>
            <p:custDataLst>
              <p:tags r:id="rId8"/>
            </p:custDataLst>
          </p:nvPr>
        </p:nvPicPr>
        <p:blipFill rotWithShape="1">
          <a:blip r:embed="rId26" cstate="screen">
            <a:extLst>
              <a:ext uri="{28A0092B-C50C-407E-A947-70E740481C1C}">
                <a14:useLocalDpi xmlns:a14="http://schemas.microsoft.com/office/drawing/2010/main"/>
              </a:ext>
            </a:extLst>
          </a:blip>
          <a:srcRect/>
          <a:stretch/>
        </p:blipFill>
        <p:spPr bwMode="auto">
          <a:xfrm>
            <a:off x="487846" y="1611410"/>
            <a:ext cx="5878221" cy="228359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49">
            <a:extLst>
              <a:ext uri="{FF2B5EF4-FFF2-40B4-BE49-F238E27FC236}">
                <a16:creationId xmlns:a16="http://schemas.microsoft.com/office/drawing/2014/main" id="{E1F77383-1913-4F4C-B099-EAFCB1724F3C}"/>
              </a:ext>
            </a:extLst>
          </p:cNvPr>
          <p:cNvSpPr txBox="1"/>
          <p:nvPr>
            <p:custDataLst>
              <p:tags r:id="rId9"/>
            </p:custDataLst>
          </p:nvPr>
        </p:nvSpPr>
        <p:spPr>
          <a:xfrm>
            <a:off x="879448" y="6715766"/>
            <a:ext cx="1582395" cy="523220"/>
          </a:xfrm>
          <a:prstGeom prst="rect">
            <a:avLst/>
          </a:prstGeom>
          <a:noFill/>
        </p:spPr>
        <p:txBody>
          <a:bodyPr wrap="square">
            <a:spAutoFit/>
          </a:bodyPr>
          <a:lstStyle/>
          <a:p>
            <a:r>
              <a:rPr lang="fr-CA" sz="700">
                <a:solidFill>
                  <a:srgbClr val="272023"/>
                </a:solidFill>
                <a:latin typeface="Buenos Aires Light" pitchFamily="2" charset="77"/>
                <a:cs typeface="Times New Roman" panose="02020603050405020304" pitchFamily="18" charset="0"/>
              </a:rPr>
              <a:t>Paix d’esprit des employés sur le lieu de travail, plus grande fréquence de l’occupation des espaces, sentiment d’être écouté de la part des équipes</a:t>
            </a:r>
          </a:p>
        </p:txBody>
      </p:sp>
      <p:sp>
        <p:nvSpPr>
          <p:cNvPr id="57" name="TextBox 51">
            <a:extLst>
              <a:ext uri="{FF2B5EF4-FFF2-40B4-BE49-F238E27FC236}">
                <a16:creationId xmlns:a16="http://schemas.microsoft.com/office/drawing/2014/main" id="{2A0099A2-CF4E-A248-84FA-1C9A1A5C96C8}"/>
              </a:ext>
            </a:extLst>
          </p:cNvPr>
          <p:cNvSpPr txBox="1"/>
          <p:nvPr>
            <p:custDataLst>
              <p:tags r:id="rId10"/>
            </p:custDataLst>
          </p:nvPr>
        </p:nvSpPr>
        <p:spPr>
          <a:xfrm>
            <a:off x="3183374" y="6729602"/>
            <a:ext cx="1353458" cy="415498"/>
          </a:xfrm>
          <a:prstGeom prst="rect">
            <a:avLst/>
          </a:prstGeom>
          <a:noFill/>
        </p:spPr>
        <p:txBody>
          <a:bodyPr wrap="square">
            <a:spAutoFit/>
          </a:bodyPr>
          <a:lstStyle/>
          <a:p>
            <a:r>
              <a:rPr lang="fr-CA" sz="700" dirty="0">
                <a:solidFill>
                  <a:srgbClr val="272023"/>
                </a:solidFill>
                <a:latin typeface="Buenos Aires Light" pitchFamily="2" charset="77"/>
                <a:cs typeface="Times New Roman" panose="02020603050405020304" pitchFamily="18" charset="0"/>
              </a:rPr>
              <a:t>Variabilité des besoins parmi les employés, instabilité de la situation sanitaire</a:t>
            </a:r>
          </a:p>
        </p:txBody>
      </p:sp>
      <p:sp>
        <p:nvSpPr>
          <p:cNvPr id="58" name="Rounded Rectangle 54">
            <a:extLst>
              <a:ext uri="{FF2B5EF4-FFF2-40B4-BE49-F238E27FC236}">
                <a16:creationId xmlns:a16="http://schemas.microsoft.com/office/drawing/2014/main" id="{169A8E28-9253-1148-A451-5C890AF3BBE7}"/>
              </a:ext>
            </a:extLst>
          </p:cNvPr>
          <p:cNvSpPr/>
          <p:nvPr>
            <p:custDataLst>
              <p:tags r:id="rId11"/>
            </p:custDataLst>
          </p:nvPr>
        </p:nvSpPr>
        <p:spPr>
          <a:xfrm>
            <a:off x="666965" y="7892338"/>
            <a:ext cx="1958760" cy="78862"/>
          </a:xfrm>
          <a:prstGeom prst="roundRect">
            <a:avLst/>
          </a:prstGeom>
          <a:gradFill>
            <a:gsLst>
              <a:gs pos="83000">
                <a:srgbClr val="FFFFFF"/>
              </a:gs>
              <a:gs pos="18000">
                <a:srgbClr val="FFFFFF">
                  <a:alpha val="65682"/>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9" name="TextBox 34">
            <a:extLst>
              <a:ext uri="{FF2B5EF4-FFF2-40B4-BE49-F238E27FC236}">
                <a16:creationId xmlns:a16="http://schemas.microsoft.com/office/drawing/2014/main" id="{1910BD94-817F-FD47-9D6A-DD063A1AAD27}"/>
              </a:ext>
            </a:extLst>
          </p:cNvPr>
          <p:cNvSpPr txBox="1"/>
          <p:nvPr>
            <p:custDataLst>
              <p:tags r:id="rId12"/>
            </p:custDataLst>
          </p:nvPr>
        </p:nvSpPr>
        <p:spPr>
          <a:xfrm>
            <a:off x="488556" y="7599843"/>
            <a:ext cx="2649056" cy="230832"/>
          </a:xfrm>
          <a:prstGeom prst="rect">
            <a:avLst/>
          </a:prstGeom>
          <a:noFill/>
        </p:spPr>
        <p:txBody>
          <a:bodyPr wrap="square">
            <a:spAutoFit/>
          </a:bodyPr>
          <a:lstStyle/>
          <a:p>
            <a:r>
              <a:rPr lang="fr-CA" sz="900" b="1">
                <a:solidFill>
                  <a:srgbClr val="C2043B"/>
                </a:solidFill>
                <a:latin typeface="Montserrat SemiBold" pitchFamily="2" charset="77"/>
                <a:ea typeface="Calibri" panose="020F0502020204030204" pitchFamily="34" charset="0"/>
                <a:cs typeface="Times New Roman" panose="02020603050405020304" pitchFamily="18" charset="0"/>
              </a:rPr>
              <a:t>Mesure temporelle des retombées</a:t>
            </a:r>
            <a:endParaRPr lang="fr-CA" sz="900">
              <a:solidFill>
                <a:srgbClr val="272023"/>
              </a:solidFill>
              <a:latin typeface="Montserrat" pitchFamily="2" charset="77"/>
              <a:ea typeface="Calibri" panose="020F0502020204030204" pitchFamily="34" charset="0"/>
              <a:cs typeface="Times New Roman" panose="02020603050405020304" pitchFamily="18" charset="0"/>
            </a:endParaRPr>
          </a:p>
        </p:txBody>
      </p:sp>
      <p:sp>
        <p:nvSpPr>
          <p:cNvPr id="2" name="TextBox 14">
            <a:extLst>
              <a:ext uri="{FF2B5EF4-FFF2-40B4-BE49-F238E27FC236}">
                <a16:creationId xmlns:a16="http://schemas.microsoft.com/office/drawing/2014/main" id="{DC162C1F-11E9-F51E-A8BA-A7AA29627BE4}"/>
              </a:ext>
            </a:extLst>
          </p:cNvPr>
          <p:cNvSpPr txBox="1"/>
          <p:nvPr>
            <p:custDataLst>
              <p:tags r:id="rId13"/>
            </p:custDataLst>
          </p:nvPr>
        </p:nvSpPr>
        <p:spPr>
          <a:xfrm>
            <a:off x="487847" y="993776"/>
            <a:ext cx="5776428" cy="538609"/>
          </a:xfrm>
          <a:prstGeom prst="rect">
            <a:avLst/>
          </a:prstGeom>
          <a:noFill/>
        </p:spPr>
        <p:txBody>
          <a:bodyPr wrap="square">
            <a:spAutoFit/>
          </a:bodyPr>
          <a:lstStyle/>
          <a:p>
            <a:r>
              <a:rPr lang="fr-CA" sz="900" dirty="0">
                <a:solidFill>
                  <a:srgbClr val="DB1045"/>
                </a:solidFill>
                <a:latin typeface="Buenos Aires Thin" pitchFamily="2" charset="77"/>
              </a:rPr>
              <a:t>PISTES DE SOLUTIONS</a:t>
            </a:r>
            <a:br>
              <a:rPr lang="fr-CA" sz="1400" b="1" dirty="0">
                <a:solidFill>
                  <a:srgbClr val="C2043B"/>
                </a:solidFill>
                <a:latin typeface="Montserrat SemiBold" pitchFamily="2" charset="77"/>
              </a:rPr>
            </a:br>
            <a:r>
              <a:rPr lang="fr-CA" sz="2000" b="1" dirty="0">
                <a:solidFill>
                  <a:srgbClr val="DB1045"/>
                </a:solidFill>
                <a:latin typeface="Buenos Aires Bold" pitchFamily="2" charset="77"/>
              </a:rPr>
              <a:t>Entreprise</a:t>
            </a:r>
            <a:endParaRPr lang="en-CA" sz="2000" b="1" dirty="0">
              <a:solidFill>
                <a:srgbClr val="DB1045"/>
              </a:solidFill>
              <a:latin typeface="Buenos Aires Bold" pitchFamily="2" charset="77"/>
            </a:endParaRPr>
          </a:p>
        </p:txBody>
      </p:sp>
      <p:sp>
        <p:nvSpPr>
          <p:cNvPr id="4" name="TextBox 39">
            <a:extLst>
              <a:ext uri="{FF2B5EF4-FFF2-40B4-BE49-F238E27FC236}">
                <a16:creationId xmlns:a16="http://schemas.microsoft.com/office/drawing/2014/main" id="{ED9151D9-3947-FE82-4A49-09B08692BBC7}"/>
              </a:ext>
            </a:extLst>
          </p:cNvPr>
          <p:cNvSpPr txBox="1"/>
          <p:nvPr>
            <p:custDataLst>
              <p:tags r:id="rId14"/>
            </p:custDataLst>
          </p:nvPr>
        </p:nvSpPr>
        <p:spPr>
          <a:xfrm>
            <a:off x="4094126" y="5700235"/>
            <a:ext cx="2086652" cy="292388"/>
          </a:xfrm>
          <a:prstGeom prst="rect">
            <a:avLst/>
          </a:prstGeom>
          <a:noFill/>
        </p:spPr>
        <p:txBody>
          <a:bodyPr wrap="square">
            <a:spAutoFit/>
          </a:bodyPr>
          <a:lstStyle/>
          <a:p>
            <a:r>
              <a:rPr lang="fr-CA" sz="500">
                <a:solidFill>
                  <a:srgbClr val="DB1045"/>
                </a:solidFill>
                <a:latin typeface="Buenos Aires Thin" pitchFamily="2" charset="77"/>
                <a:ea typeface="Calibri" panose="020F0502020204030204" pitchFamily="34" charset="0"/>
                <a:cs typeface="Arial" panose="020B0604020202020204" pitchFamily="34" charset="0"/>
              </a:rPr>
              <a:t>CATÉGORIE 6</a:t>
            </a:r>
            <a:br>
              <a:rPr lang="fr-CA" sz="500">
                <a:solidFill>
                  <a:srgbClr val="DB1045"/>
                </a:solidFill>
                <a:latin typeface="Montserrat Light" pitchFamily="2" charset="77"/>
                <a:ea typeface="Calibri" panose="020F0502020204030204" pitchFamily="34" charset="0"/>
                <a:cs typeface="Arial" panose="020B0604020202020204" pitchFamily="34" charset="0"/>
              </a:rPr>
            </a:br>
            <a:r>
              <a:rPr lang="fr-CA" sz="800" b="1">
                <a:solidFill>
                  <a:srgbClr val="DB1045"/>
                </a:solidFill>
                <a:latin typeface="Buenos Aires SemBd" pitchFamily="2" charset="77"/>
                <a:cs typeface="Arial" panose="020B0604020202020204" pitchFamily="34" charset="0"/>
              </a:rPr>
              <a:t>Stratégies de communication</a:t>
            </a:r>
          </a:p>
        </p:txBody>
      </p:sp>
      <p:sp>
        <p:nvSpPr>
          <p:cNvPr id="5" name="TextBox 44">
            <a:extLst>
              <a:ext uri="{FF2B5EF4-FFF2-40B4-BE49-F238E27FC236}">
                <a16:creationId xmlns:a16="http://schemas.microsoft.com/office/drawing/2014/main" id="{91DAA352-D2C9-48A2-B721-7A53B867C580}"/>
              </a:ext>
            </a:extLst>
          </p:cNvPr>
          <p:cNvSpPr txBox="1"/>
          <p:nvPr>
            <p:custDataLst>
              <p:tags r:id="rId15"/>
            </p:custDataLst>
          </p:nvPr>
        </p:nvSpPr>
        <p:spPr>
          <a:xfrm>
            <a:off x="1539959" y="5701243"/>
            <a:ext cx="1597653" cy="292388"/>
          </a:xfrm>
          <a:prstGeom prst="rect">
            <a:avLst/>
          </a:prstGeom>
          <a:noFill/>
        </p:spPr>
        <p:txBody>
          <a:bodyPr wrap="square">
            <a:spAutoFit/>
          </a:bodyPr>
          <a:lstStyle/>
          <a:p>
            <a:r>
              <a:rPr lang="fr-CA" sz="500">
                <a:solidFill>
                  <a:srgbClr val="DB1045"/>
                </a:solidFill>
                <a:latin typeface="Buenos Aires Thin" pitchFamily="2" charset="77"/>
                <a:cs typeface="Arial" panose="020B0604020202020204" pitchFamily="34" charset="0"/>
              </a:rPr>
              <a:t>CATÉGORIE 1</a:t>
            </a:r>
            <a:br>
              <a:rPr lang="fr-CA" sz="700">
                <a:solidFill>
                  <a:srgbClr val="C2043B"/>
                </a:solidFill>
                <a:latin typeface="Montserrat Light" pitchFamily="2" charset="77"/>
                <a:ea typeface="Calibri" panose="020F0502020204030204" pitchFamily="34" charset="0"/>
                <a:cs typeface="Arial" panose="020B0604020202020204" pitchFamily="34" charset="0"/>
              </a:rPr>
            </a:br>
            <a:r>
              <a:rPr lang="fr-CA" sz="800" b="1">
                <a:solidFill>
                  <a:srgbClr val="DB1045"/>
                </a:solidFill>
                <a:latin typeface="Buenos Aires SemBd" pitchFamily="2" charset="77"/>
                <a:cs typeface="Arial" panose="020B0604020202020204" pitchFamily="34" charset="0"/>
              </a:rPr>
              <a:t>Bien-être du personnel</a:t>
            </a:r>
          </a:p>
        </p:txBody>
      </p:sp>
      <p:sp>
        <p:nvSpPr>
          <p:cNvPr id="6" name="TextBox 37">
            <a:extLst>
              <a:ext uri="{FF2B5EF4-FFF2-40B4-BE49-F238E27FC236}">
                <a16:creationId xmlns:a16="http://schemas.microsoft.com/office/drawing/2014/main" id="{0D61C487-C3A2-D576-8259-883DF3897500}"/>
              </a:ext>
            </a:extLst>
          </p:cNvPr>
          <p:cNvSpPr txBox="1"/>
          <p:nvPr>
            <p:custDataLst>
              <p:tags r:id="rId16"/>
            </p:custDataLst>
          </p:nvPr>
        </p:nvSpPr>
        <p:spPr>
          <a:xfrm>
            <a:off x="2911600" y="5699482"/>
            <a:ext cx="1146558" cy="292388"/>
          </a:xfrm>
          <a:prstGeom prst="rect">
            <a:avLst/>
          </a:prstGeom>
          <a:noFill/>
        </p:spPr>
        <p:txBody>
          <a:bodyPr wrap="square">
            <a:spAutoFit/>
          </a:bodyPr>
          <a:lstStyle/>
          <a:p>
            <a:r>
              <a:rPr lang="fr-CA" sz="500">
                <a:solidFill>
                  <a:srgbClr val="DB1045"/>
                </a:solidFill>
                <a:latin typeface="Buenos Aires Thin" pitchFamily="2" charset="77"/>
                <a:cs typeface="Arial" panose="020B0604020202020204" pitchFamily="34" charset="0"/>
              </a:rPr>
              <a:t>CATÉGORIE 4</a:t>
            </a:r>
            <a:br>
              <a:rPr lang="fr-CA" sz="700">
                <a:solidFill>
                  <a:srgbClr val="C2043B"/>
                </a:solidFill>
                <a:latin typeface="Montserrat Light" pitchFamily="2" charset="77"/>
                <a:ea typeface="Calibri" panose="020F0502020204030204" pitchFamily="34" charset="0"/>
                <a:cs typeface="Arial" panose="020B0604020202020204" pitchFamily="34" charset="0"/>
              </a:rPr>
            </a:br>
            <a:r>
              <a:rPr lang="fr-CA" sz="800" b="1">
                <a:solidFill>
                  <a:srgbClr val="DB1045"/>
                </a:solidFill>
                <a:latin typeface="Buenos Aires SemBd" pitchFamily="2" charset="77"/>
                <a:cs typeface="Arial" panose="020B0604020202020204" pitchFamily="34" charset="0"/>
              </a:rPr>
              <a:t>Santé et sécurité</a:t>
            </a:r>
          </a:p>
        </p:txBody>
      </p:sp>
      <p:sp>
        <p:nvSpPr>
          <p:cNvPr id="7" name="TextBox 37">
            <a:extLst>
              <a:ext uri="{FF2B5EF4-FFF2-40B4-BE49-F238E27FC236}">
                <a16:creationId xmlns:a16="http://schemas.microsoft.com/office/drawing/2014/main" id="{06DA08DD-25FD-D06D-B42E-37160D570E89}"/>
              </a:ext>
            </a:extLst>
          </p:cNvPr>
          <p:cNvSpPr txBox="1"/>
          <p:nvPr>
            <p:custDataLst>
              <p:tags r:id="rId17"/>
            </p:custDataLst>
          </p:nvPr>
        </p:nvSpPr>
        <p:spPr>
          <a:xfrm>
            <a:off x="497720" y="5696555"/>
            <a:ext cx="1050254" cy="276999"/>
          </a:xfrm>
          <a:prstGeom prst="rect">
            <a:avLst/>
          </a:prstGeom>
          <a:noFill/>
        </p:spPr>
        <p:txBody>
          <a:bodyPr wrap="square" rtlCol="0">
            <a:spAutoFit/>
          </a:bodyPr>
          <a:lstStyle/>
          <a:p>
            <a:r>
              <a:rPr lang="fr-CA" sz="600" i="1">
                <a:solidFill>
                  <a:srgbClr val="595959"/>
                </a:solidFill>
                <a:latin typeface="Buenos Aires Thin" pitchFamily="2" charset="77"/>
              </a:rPr>
              <a:t>Catégories de besoins correspondantes</a:t>
            </a:r>
          </a:p>
        </p:txBody>
      </p:sp>
      <p:sp>
        <p:nvSpPr>
          <p:cNvPr id="24" name="TextBox 23">
            <a:extLst>
              <a:ext uri="{FF2B5EF4-FFF2-40B4-BE49-F238E27FC236}">
                <a16:creationId xmlns:a16="http://schemas.microsoft.com/office/drawing/2014/main" id="{9F099588-8AC4-4E17-73C5-CC0BA8DE7129}"/>
              </a:ext>
            </a:extLst>
          </p:cNvPr>
          <p:cNvSpPr txBox="1"/>
          <p:nvPr>
            <p:custDataLst>
              <p:tags r:id="rId18"/>
            </p:custDataLst>
          </p:nvPr>
        </p:nvSpPr>
        <p:spPr>
          <a:xfrm>
            <a:off x="879448" y="6312583"/>
            <a:ext cx="1308113" cy="3693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Retombées potentielles</a:t>
            </a:r>
          </a:p>
        </p:txBody>
      </p:sp>
      <p:sp>
        <p:nvSpPr>
          <p:cNvPr id="25" name="TextBox 24">
            <a:extLst>
              <a:ext uri="{FF2B5EF4-FFF2-40B4-BE49-F238E27FC236}">
                <a16:creationId xmlns:a16="http://schemas.microsoft.com/office/drawing/2014/main" id="{7EE2392B-CD8A-6E89-DCE2-DDDBF70BF04B}"/>
              </a:ext>
            </a:extLst>
          </p:cNvPr>
          <p:cNvSpPr txBox="1"/>
          <p:nvPr>
            <p:custDataLst>
              <p:tags r:id="rId19"/>
            </p:custDataLst>
          </p:nvPr>
        </p:nvSpPr>
        <p:spPr>
          <a:xfrm>
            <a:off x="3182027" y="6376566"/>
            <a:ext cx="818474" cy="2308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Défis</a:t>
            </a:r>
          </a:p>
        </p:txBody>
      </p:sp>
      <p:cxnSp>
        <p:nvCxnSpPr>
          <p:cNvPr id="26" name="Straight Connector 25">
            <a:extLst>
              <a:ext uri="{FF2B5EF4-FFF2-40B4-BE49-F238E27FC236}">
                <a16:creationId xmlns:a16="http://schemas.microsoft.com/office/drawing/2014/main" id="{26C83E05-1C09-78E6-474B-D2540E3C8173}"/>
              </a:ext>
            </a:extLst>
          </p:cNvPr>
          <p:cNvCxnSpPr/>
          <p:nvPr>
            <p:custDataLst>
              <p:tags r:id="rId20"/>
            </p:custDataLst>
          </p:nvPr>
        </p:nvCxnSpPr>
        <p:spPr>
          <a:xfrm>
            <a:off x="2659608" y="6312583"/>
            <a:ext cx="0" cy="1026188"/>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39C977C-8548-3CFF-ED91-6A67BD0D159E}"/>
              </a:ext>
            </a:extLst>
          </p:cNvPr>
          <p:cNvCxnSpPr>
            <a:cxnSpLocks/>
          </p:cNvCxnSpPr>
          <p:nvPr>
            <p:custDataLst>
              <p:tags r:id="rId21"/>
            </p:custDataLst>
          </p:nvPr>
        </p:nvCxnSpPr>
        <p:spPr>
          <a:xfrm>
            <a:off x="576263" y="6154206"/>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pic>
        <p:nvPicPr>
          <p:cNvPr id="28" name="Image 5">
            <a:extLst>
              <a:ext uri="{FF2B5EF4-FFF2-40B4-BE49-F238E27FC236}">
                <a16:creationId xmlns:a16="http://schemas.microsoft.com/office/drawing/2014/main" id="{D8030956-4444-488D-7F85-EAE0B05728F4}"/>
              </a:ext>
            </a:extLst>
          </p:cNvPr>
          <p:cNvPicPr>
            <a:picLocks noChangeAspect="1"/>
          </p:cNvPicPr>
          <p:nvPr>
            <p:custDataLst>
              <p:tags r:id="rId22"/>
            </p:custDataLst>
          </p:nvPr>
        </p:nvPicPr>
        <p:blipFill>
          <a:blip r:embed="rId27" cstate="screen">
            <a:extLst>
              <a:ext uri="{28A0092B-C50C-407E-A947-70E740481C1C}">
                <a14:useLocalDpi xmlns:a14="http://schemas.microsoft.com/office/drawing/2010/main"/>
              </a:ext>
            </a:extLst>
          </a:blip>
          <a:stretch>
            <a:fillRect/>
          </a:stretch>
        </p:blipFill>
        <p:spPr>
          <a:xfrm>
            <a:off x="617730" y="6373991"/>
            <a:ext cx="235983" cy="235983"/>
          </a:xfrm>
          <a:prstGeom prst="rect">
            <a:avLst/>
          </a:prstGeom>
        </p:spPr>
      </p:pic>
      <p:pic>
        <p:nvPicPr>
          <p:cNvPr id="29" name="Picture 28">
            <a:extLst>
              <a:ext uri="{FF2B5EF4-FFF2-40B4-BE49-F238E27FC236}">
                <a16:creationId xmlns:a16="http://schemas.microsoft.com/office/drawing/2014/main" id="{6BCE1778-8EA8-0AC0-4EE1-D1F76E52296F}"/>
              </a:ext>
            </a:extLst>
          </p:cNvPr>
          <p:cNvPicPr>
            <a:picLocks noChangeAspect="1"/>
          </p:cNvPicPr>
          <p:nvPr>
            <p:custDataLst>
              <p:tags r:id="rId23"/>
            </p:custDataLst>
          </p:nvPr>
        </p:nvPicPr>
        <p:blipFill>
          <a:blip r:embed="rId28" cstate="screen">
            <a:extLst>
              <a:ext uri="{28A0092B-C50C-407E-A947-70E740481C1C}">
                <a14:useLocalDpi xmlns:a14="http://schemas.microsoft.com/office/drawing/2010/main"/>
              </a:ext>
            </a:extLst>
          </a:blip>
          <a:stretch>
            <a:fillRect/>
          </a:stretch>
        </p:blipFill>
        <p:spPr>
          <a:xfrm>
            <a:off x="2946179" y="6371483"/>
            <a:ext cx="235848" cy="235848"/>
          </a:xfrm>
          <a:prstGeom prst="rect">
            <a:avLst/>
          </a:prstGeom>
        </p:spPr>
      </p:pic>
    </p:spTree>
    <p:extLst>
      <p:ext uri="{BB962C8B-B14F-4D97-AF65-F5344CB8AC3E}">
        <p14:creationId xmlns:p14="http://schemas.microsoft.com/office/powerpoint/2010/main" val="2618574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5">
            <a:extLst>
              <a:ext uri="{FF2B5EF4-FFF2-40B4-BE49-F238E27FC236}">
                <a16:creationId xmlns:a16="http://schemas.microsoft.com/office/drawing/2014/main" id="{74A33A99-B2FB-0F35-1915-9854EAD0013E}"/>
              </a:ext>
            </a:extLst>
          </p:cNvPr>
          <p:cNvSpPr txBox="1"/>
          <p:nvPr>
            <p:custDataLst>
              <p:tags r:id="rId1"/>
            </p:custDataLst>
          </p:nvPr>
        </p:nvSpPr>
        <p:spPr>
          <a:xfrm>
            <a:off x="768975" y="5087495"/>
            <a:ext cx="4685087" cy="244682"/>
          </a:xfrm>
          <a:prstGeom prst="rect">
            <a:avLst/>
          </a:prstGeom>
          <a:noFill/>
        </p:spPr>
        <p:txBody>
          <a:bodyPr wrap="square" rtlCol="0">
            <a:spAutoFit/>
          </a:bodyPr>
          <a:lstStyle/>
          <a:p>
            <a:pPr>
              <a:lnSpc>
                <a:spcPct val="90000"/>
              </a:lnSpc>
              <a:spcAft>
                <a:spcPts val="600"/>
              </a:spcAft>
            </a:pPr>
            <a:r>
              <a:rPr lang="fr-CA" sz="1100" b="1">
                <a:solidFill>
                  <a:srgbClr val="DB1045"/>
                </a:solidFill>
                <a:latin typeface="Buenos Aires Bold" pitchFamily="2" charset="77"/>
              </a:rPr>
              <a:t>L’immobilier commercial à Montréal, un état des lieux</a:t>
            </a:r>
          </a:p>
        </p:txBody>
      </p:sp>
      <p:grpSp>
        <p:nvGrpSpPr>
          <p:cNvPr id="30" name="Group 29">
            <a:extLst>
              <a:ext uri="{FF2B5EF4-FFF2-40B4-BE49-F238E27FC236}">
                <a16:creationId xmlns:a16="http://schemas.microsoft.com/office/drawing/2014/main" id="{034564ED-C214-2A87-D2A1-16F6F0EFF73F}"/>
              </a:ext>
            </a:extLst>
          </p:cNvPr>
          <p:cNvGrpSpPr/>
          <p:nvPr>
            <p:custDataLst>
              <p:tags r:id="rId2"/>
            </p:custDataLst>
          </p:nvPr>
        </p:nvGrpSpPr>
        <p:grpSpPr>
          <a:xfrm>
            <a:off x="523749" y="5113629"/>
            <a:ext cx="227622" cy="198358"/>
            <a:chOff x="140340" y="1079231"/>
            <a:chExt cx="420414" cy="366362"/>
          </a:xfrm>
        </p:grpSpPr>
        <p:sp>
          <p:nvSpPr>
            <p:cNvPr id="31" name="Oval 30">
              <a:extLst>
                <a:ext uri="{FF2B5EF4-FFF2-40B4-BE49-F238E27FC236}">
                  <a16:creationId xmlns:a16="http://schemas.microsoft.com/office/drawing/2014/main" id="{0CCBF7D8-186D-9E20-41A4-0BCE25BDAF04}"/>
                </a:ext>
              </a:extLst>
            </p:cNvPr>
            <p:cNvSpPr/>
            <p:nvPr/>
          </p:nvSpPr>
          <p:spPr>
            <a:xfrm>
              <a:off x="172854" y="1079231"/>
              <a:ext cx="355385" cy="355386"/>
            </a:xfrm>
            <a:prstGeom prst="ellipse">
              <a:avLst/>
            </a:prstGeom>
            <a:solidFill>
              <a:srgbClr val="DB1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Buenos Aires Bold" pitchFamily="2" charset="77"/>
              </a:endParaRPr>
            </a:p>
          </p:txBody>
        </p:sp>
        <p:sp>
          <p:nvSpPr>
            <p:cNvPr id="32" name="ZoneTexte 5">
              <a:extLst>
                <a:ext uri="{FF2B5EF4-FFF2-40B4-BE49-F238E27FC236}">
                  <a16:creationId xmlns:a16="http://schemas.microsoft.com/office/drawing/2014/main" id="{F63B875F-592F-6D7E-1F1F-5AC678CACEAF}"/>
                </a:ext>
              </a:extLst>
            </p:cNvPr>
            <p:cNvSpPr txBox="1"/>
            <p:nvPr/>
          </p:nvSpPr>
          <p:spPr>
            <a:xfrm>
              <a:off x="140340" y="1091729"/>
              <a:ext cx="420414" cy="353864"/>
            </a:xfrm>
            <a:prstGeom prst="rect">
              <a:avLst/>
            </a:prstGeom>
            <a:noFill/>
          </p:spPr>
          <p:txBody>
            <a:bodyPr wrap="square" rtlCol="0">
              <a:spAutoFit/>
            </a:bodyPr>
            <a:lstStyle/>
            <a:p>
              <a:pPr algn="ctr">
                <a:lnSpc>
                  <a:spcPct val="80000"/>
                </a:lnSpc>
              </a:pPr>
              <a:r>
                <a:rPr lang="fr-CA" sz="800" b="1">
                  <a:solidFill>
                    <a:schemeClr val="bg1"/>
                  </a:solidFill>
                  <a:latin typeface="Buenos Aires Bold" pitchFamily="2" charset="77"/>
                </a:rPr>
                <a:t>1</a:t>
              </a:r>
            </a:p>
          </p:txBody>
        </p:sp>
      </p:grpSp>
      <p:sp>
        <p:nvSpPr>
          <p:cNvPr id="33" name="ZoneTexte 5">
            <a:extLst>
              <a:ext uri="{FF2B5EF4-FFF2-40B4-BE49-F238E27FC236}">
                <a16:creationId xmlns:a16="http://schemas.microsoft.com/office/drawing/2014/main" id="{EBE02F6A-8A3C-4961-BD5A-186EC78A9624}"/>
              </a:ext>
            </a:extLst>
          </p:cNvPr>
          <p:cNvSpPr txBox="1"/>
          <p:nvPr>
            <p:custDataLst>
              <p:tags r:id="rId3"/>
            </p:custDataLst>
          </p:nvPr>
        </p:nvSpPr>
        <p:spPr>
          <a:xfrm>
            <a:off x="5875510" y="5082153"/>
            <a:ext cx="392106" cy="244682"/>
          </a:xfrm>
          <a:prstGeom prst="rect">
            <a:avLst/>
          </a:prstGeom>
          <a:noFill/>
        </p:spPr>
        <p:txBody>
          <a:bodyPr wrap="square" rtlCol="0">
            <a:spAutoFit/>
          </a:bodyPr>
          <a:lstStyle/>
          <a:p>
            <a:pPr algn="r">
              <a:lnSpc>
                <a:spcPct val="90000"/>
              </a:lnSpc>
              <a:spcAft>
                <a:spcPts val="600"/>
              </a:spcAft>
            </a:pPr>
            <a:r>
              <a:rPr lang="fr-CA" sz="1100" b="1">
                <a:solidFill>
                  <a:srgbClr val="DB1045"/>
                </a:solidFill>
                <a:latin typeface="Buenos Aires Bold" pitchFamily="2" charset="77"/>
              </a:rPr>
              <a:t>5</a:t>
            </a:r>
          </a:p>
        </p:txBody>
      </p:sp>
      <p:sp>
        <p:nvSpPr>
          <p:cNvPr id="63" name="ZoneTexte 5">
            <a:extLst>
              <a:ext uri="{FF2B5EF4-FFF2-40B4-BE49-F238E27FC236}">
                <a16:creationId xmlns:a16="http://schemas.microsoft.com/office/drawing/2014/main" id="{312316A6-D053-96EB-C95D-114C7F19795F}"/>
              </a:ext>
            </a:extLst>
          </p:cNvPr>
          <p:cNvSpPr txBox="1"/>
          <p:nvPr>
            <p:custDataLst>
              <p:tags r:id="rId4"/>
            </p:custDataLst>
          </p:nvPr>
        </p:nvSpPr>
        <p:spPr>
          <a:xfrm>
            <a:off x="768975" y="6415934"/>
            <a:ext cx="3080726" cy="244682"/>
          </a:xfrm>
          <a:prstGeom prst="rect">
            <a:avLst/>
          </a:prstGeom>
          <a:noFill/>
        </p:spPr>
        <p:txBody>
          <a:bodyPr wrap="square" rtlCol="0">
            <a:spAutoFit/>
          </a:bodyPr>
          <a:lstStyle/>
          <a:p>
            <a:pPr>
              <a:lnSpc>
                <a:spcPct val="90000"/>
              </a:lnSpc>
              <a:spcAft>
                <a:spcPts val="600"/>
              </a:spcAft>
            </a:pPr>
            <a:r>
              <a:rPr lang="fr-CA" sz="1100" b="1">
                <a:solidFill>
                  <a:srgbClr val="DB1045"/>
                </a:solidFill>
                <a:latin typeface="Buenos Aires Bold" pitchFamily="2" charset="77"/>
              </a:rPr>
              <a:t>Échos et principaux constats de l’atelier</a:t>
            </a:r>
          </a:p>
        </p:txBody>
      </p:sp>
      <p:sp>
        <p:nvSpPr>
          <p:cNvPr id="64" name="ZoneTexte 5">
            <a:extLst>
              <a:ext uri="{FF2B5EF4-FFF2-40B4-BE49-F238E27FC236}">
                <a16:creationId xmlns:a16="http://schemas.microsoft.com/office/drawing/2014/main" id="{2CCCEB8A-EC10-BD48-E7FA-C115D5545C42}"/>
              </a:ext>
            </a:extLst>
          </p:cNvPr>
          <p:cNvSpPr txBox="1"/>
          <p:nvPr>
            <p:custDataLst>
              <p:tags r:id="rId5"/>
            </p:custDataLst>
          </p:nvPr>
        </p:nvSpPr>
        <p:spPr>
          <a:xfrm>
            <a:off x="768975" y="6686975"/>
            <a:ext cx="2868847" cy="446276"/>
          </a:xfrm>
          <a:prstGeom prst="rect">
            <a:avLst/>
          </a:prstGeom>
          <a:noFill/>
        </p:spPr>
        <p:txBody>
          <a:bodyPr wrap="square" rtlCol="0">
            <a:spAutoFit/>
          </a:bodyPr>
          <a:lstStyle/>
          <a:p>
            <a:pPr>
              <a:spcAft>
                <a:spcPts val="600"/>
              </a:spcAft>
            </a:pPr>
            <a:r>
              <a:rPr lang="fr-CA" sz="900" dirty="0">
                <a:solidFill>
                  <a:srgbClr val="272023"/>
                </a:solidFill>
                <a:latin typeface="Buenos Aires Regular" pitchFamily="2" charset="77"/>
              </a:rPr>
              <a:t>Besoins et attentes de l’individu</a:t>
            </a:r>
          </a:p>
          <a:p>
            <a:pPr>
              <a:spcAft>
                <a:spcPts val="600"/>
              </a:spcAft>
            </a:pPr>
            <a:r>
              <a:rPr lang="fr-CA" sz="900" dirty="0">
                <a:solidFill>
                  <a:srgbClr val="272023"/>
                </a:solidFill>
                <a:latin typeface="Buenos Aires Regular" pitchFamily="2" charset="77"/>
              </a:rPr>
              <a:t>Besoins et attentes de l’entreprise</a:t>
            </a:r>
          </a:p>
        </p:txBody>
      </p:sp>
      <p:grpSp>
        <p:nvGrpSpPr>
          <p:cNvPr id="65" name="Group 64">
            <a:extLst>
              <a:ext uri="{FF2B5EF4-FFF2-40B4-BE49-F238E27FC236}">
                <a16:creationId xmlns:a16="http://schemas.microsoft.com/office/drawing/2014/main" id="{3462124A-838E-B47F-48F8-E3D1626901EB}"/>
              </a:ext>
            </a:extLst>
          </p:cNvPr>
          <p:cNvGrpSpPr/>
          <p:nvPr>
            <p:custDataLst>
              <p:tags r:id="rId6"/>
            </p:custDataLst>
          </p:nvPr>
        </p:nvGrpSpPr>
        <p:grpSpPr>
          <a:xfrm>
            <a:off x="541353" y="6425763"/>
            <a:ext cx="227622" cy="208121"/>
            <a:chOff x="140340" y="1079231"/>
            <a:chExt cx="420414" cy="384394"/>
          </a:xfrm>
        </p:grpSpPr>
        <p:sp>
          <p:nvSpPr>
            <p:cNvPr id="66" name="Oval 65">
              <a:extLst>
                <a:ext uri="{FF2B5EF4-FFF2-40B4-BE49-F238E27FC236}">
                  <a16:creationId xmlns:a16="http://schemas.microsoft.com/office/drawing/2014/main" id="{B7E388FD-8A0F-915E-B696-634325F69D4F}"/>
                </a:ext>
              </a:extLst>
            </p:cNvPr>
            <p:cNvSpPr/>
            <p:nvPr/>
          </p:nvSpPr>
          <p:spPr>
            <a:xfrm>
              <a:off x="172854" y="1079231"/>
              <a:ext cx="355385" cy="355385"/>
            </a:xfrm>
            <a:prstGeom prst="ellipse">
              <a:avLst/>
            </a:prstGeom>
            <a:solidFill>
              <a:srgbClr val="DB1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Buenos Aires Bold" pitchFamily="2" charset="77"/>
              </a:endParaRPr>
            </a:p>
          </p:txBody>
        </p:sp>
        <p:sp>
          <p:nvSpPr>
            <p:cNvPr id="67" name="ZoneTexte 5">
              <a:extLst>
                <a:ext uri="{FF2B5EF4-FFF2-40B4-BE49-F238E27FC236}">
                  <a16:creationId xmlns:a16="http://schemas.microsoft.com/office/drawing/2014/main" id="{9B95E24B-3742-6C96-41E7-5A0009ADC08B}"/>
                </a:ext>
              </a:extLst>
            </p:cNvPr>
            <p:cNvSpPr txBox="1"/>
            <p:nvPr/>
          </p:nvSpPr>
          <p:spPr>
            <a:xfrm>
              <a:off x="140340" y="1109761"/>
              <a:ext cx="420414" cy="353864"/>
            </a:xfrm>
            <a:prstGeom prst="rect">
              <a:avLst/>
            </a:prstGeom>
            <a:noFill/>
          </p:spPr>
          <p:txBody>
            <a:bodyPr wrap="square" rtlCol="0">
              <a:spAutoFit/>
            </a:bodyPr>
            <a:lstStyle/>
            <a:p>
              <a:pPr algn="ctr">
                <a:lnSpc>
                  <a:spcPct val="80000"/>
                </a:lnSpc>
              </a:pPr>
              <a:r>
                <a:rPr lang="fr-CA" sz="800" b="1">
                  <a:solidFill>
                    <a:schemeClr val="bg1"/>
                  </a:solidFill>
                  <a:latin typeface="Buenos Aires Bold" pitchFamily="2" charset="77"/>
                </a:rPr>
                <a:t>2</a:t>
              </a:r>
            </a:p>
          </p:txBody>
        </p:sp>
      </p:grpSp>
      <p:sp>
        <p:nvSpPr>
          <p:cNvPr id="68" name="ZoneTexte 5">
            <a:extLst>
              <a:ext uri="{FF2B5EF4-FFF2-40B4-BE49-F238E27FC236}">
                <a16:creationId xmlns:a16="http://schemas.microsoft.com/office/drawing/2014/main" id="{5CB8590A-28F7-F894-0BBF-DB2020FF09C8}"/>
              </a:ext>
            </a:extLst>
          </p:cNvPr>
          <p:cNvSpPr txBox="1"/>
          <p:nvPr>
            <p:custDataLst>
              <p:tags r:id="rId7"/>
            </p:custDataLst>
          </p:nvPr>
        </p:nvSpPr>
        <p:spPr>
          <a:xfrm>
            <a:off x="5875510" y="6389202"/>
            <a:ext cx="392106" cy="244682"/>
          </a:xfrm>
          <a:prstGeom prst="rect">
            <a:avLst/>
          </a:prstGeom>
          <a:noFill/>
        </p:spPr>
        <p:txBody>
          <a:bodyPr wrap="square" rtlCol="0">
            <a:spAutoFit/>
          </a:bodyPr>
          <a:lstStyle/>
          <a:p>
            <a:pPr algn="r">
              <a:lnSpc>
                <a:spcPct val="90000"/>
              </a:lnSpc>
              <a:spcAft>
                <a:spcPts val="600"/>
              </a:spcAft>
            </a:pPr>
            <a:r>
              <a:rPr lang="fr-CA" sz="1100" b="1">
                <a:solidFill>
                  <a:srgbClr val="DB1045"/>
                </a:solidFill>
                <a:latin typeface="Buenos Aires Bold" pitchFamily="2" charset="77"/>
              </a:rPr>
              <a:t>11</a:t>
            </a:r>
          </a:p>
        </p:txBody>
      </p:sp>
      <p:sp>
        <p:nvSpPr>
          <p:cNvPr id="79" name="ZoneTexte 5">
            <a:extLst>
              <a:ext uri="{FF2B5EF4-FFF2-40B4-BE49-F238E27FC236}">
                <a16:creationId xmlns:a16="http://schemas.microsoft.com/office/drawing/2014/main" id="{EB60147B-17FC-5450-E3AA-5A80E29820BE}"/>
              </a:ext>
            </a:extLst>
          </p:cNvPr>
          <p:cNvSpPr txBox="1"/>
          <p:nvPr>
            <p:custDataLst>
              <p:tags r:id="rId8"/>
            </p:custDataLst>
          </p:nvPr>
        </p:nvSpPr>
        <p:spPr>
          <a:xfrm>
            <a:off x="788446" y="7330272"/>
            <a:ext cx="2631823" cy="244682"/>
          </a:xfrm>
          <a:prstGeom prst="rect">
            <a:avLst/>
          </a:prstGeom>
          <a:noFill/>
        </p:spPr>
        <p:txBody>
          <a:bodyPr wrap="square" rtlCol="0">
            <a:spAutoFit/>
          </a:bodyPr>
          <a:lstStyle/>
          <a:p>
            <a:pPr>
              <a:lnSpc>
                <a:spcPct val="90000"/>
              </a:lnSpc>
              <a:spcAft>
                <a:spcPts val="600"/>
              </a:spcAft>
            </a:pPr>
            <a:r>
              <a:rPr lang="fr-CA" sz="1100" b="1" dirty="0">
                <a:solidFill>
                  <a:srgbClr val="DB1045"/>
                </a:solidFill>
                <a:latin typeface="Buenos Aires Bold" pitchFamily="2" charset="77"/>
              </a:rPr>
              <a:t>Pistes de solutions définies</a:t>
            </a:r>
          </a:p>
        </p:txBody>
      </p:sp>
      <p:sp>
        <p:nvSpPr>
          <p:cNvPr id="80" name="ZoneTexte 5">
            <a:extLst>
              <a:ext uri="{FF2B5EF4-FFF2-40B4-BE49-F238E27FC236}">
                <a16:creationId xmlns:a16="http://schemas.microsoft.com/office/drawing/2014/main" id="{92B1143B-441D-A077-3A67-FA0889277DBD}"/>
              </a:ext>
            </a:extLst>
          </p:cNvPr>
          <p:cNvSpPr txBox="1"/>
          <p:nvPr>
            <p:custDataLst>
              <p:tags r:id="rId9"/>
            </p:custDataLst>
          </p:nvPr>
        </p:nvSpPr>
        <p:spPr>
          <a:xfrm>
            <a:off x="788446" y="7643647"/>
            <a:ext cx="2497463" cy="661720"/>
          </a:xfrm>
          <a:prstGeom prst="rect">
            <a:avLst/>
          </a:prstGeom>
          <a:noFill/>
        </p:spPr>
        <p:txBody>
          <a:bodyPr wrap="square" rtlCol="0">
            <a:spAutoFit/>
          </a:bodyPr>
          <a:lstStyle/>
          <a:p>
            <a:pPr>
              <a:spcAft>
                <a:spcPts val="600"/>
              </a:spcAft>
            </a:pPr>
            <a:r>
              <a:rPr lang="fr-CA" sz="900">
                <a:solidFill>
                  <a:srgbClr val="272023"/>
                </a:solidFill>
                <a:latin typeface="Buenos Aires Regular" pitchFamily="2" charset="77"/>
              </a:rPr>
              <a:t>Échelle 1 : Entreprise</a:t>
            </a:r>
          </a:p>
          <a:p>
            <a:pPr>
              <a:spcAft>
                <a:spcPts val="600"/>
              </a:spcAft>
            </a:pPr>
            <a:r>
              <a:rPr lang="fr-CA" sz="900">
                <a:solidFill>
                  <a:srgbClr val="272023"/>
                </a:solidFill>
                <a:latin typeface="Buenos Aires Regular" pitchFamily="2" charset="77"/>
              </a:rPr>
              <a:t>Échelle 2 : Environnement d’affaires</a:t>
            </a:r>
          </a:p>
          <a:p>
            <a:pPr>
              <a:spcAft>
                <a:spcPts val="600"/>
              </a:spcAft>
            </a:pPr>
            <a:r>
              <a:rPr lang="fr-CA" sz="900">
                <a:solidFill>
                  <a:srgbClr val="272023"/>
                </a:solidFill>
                <a:latin typeface="Buenos Aires Regular" pitchFamily="2" charset="77"/>
              </a:rPr>
              <a:t>Échelle 3 : Ville</a:t>
            </a:r>
          </a:p>
        </p:txBody>
      </p:sp>
      <p:grpSp>
        <p:nvGrpSpPr>
          <p:cNvPr id="81" name="Group 80">
            <a:extLst>
              <a:ext uri="{FF2B5EF4-FFF2-40B4-BE49-F238E27FC236}">
                <a16:creationId xmlns:a16="http://schemas.microsoft.com/office/drawing/2014/main" id="{CFBD6722-BEE0-450C-9CCF-019A93F93D80}"/>
              </a:ext>
            </a:extLst>
          </p:cNvPr>
          <p:cNvGrpSpPr/>
          <p:nvPr>
            <p:custDataLst>
              <p:tags r:id="rId10"/>
            </p:custDataLst>
          </p:nvPr>
        </p:nvGrpSpPr>
        <p:grpSpPr>
          <a:xfrm>
            <a:off x="543220" y="7364719"/>
            <a:ext cx="227622" cy="210235"/>
            <a:chOff x="140339" y="1079231"/>
            <a:chExt cx="420414" cy="388299"/>
          </a:xfrm>
        </p:grpSpPr>
        <p:sp>
          <p:nvSpPr>
            <p:cNvPr id="82" name="Oval 81">
              <a:extLst>
                <a:ext uri="{FF2B5EF4-FFF2-40B4-BE49-F238E27FC236}">
                  <a16:creationId xmlns:a16="http://schemas.microsoft.com/office/drawing/2014/main" id="{97946147-A9EF-8488-0AE3-52B747C1F378}"/>
                </a:ext>
              </a:extLst>
            </p:cNvPr>
            <p:cNvSpPr/>
            <p:nvPr/>
          </p:nvSpPr>
          <p:spPr>
            <a:xfrm>
              <a:off x="172854" y="1079231"/>
              <a:ext cx="355385" cy="355385"/>
            </a:xfrm>
            <a:prstGeom prst="ellipse">
              <a:avLst/>
            </a:prstGeom>
            <a:solidFill>
              <a:srgbClr val="DB1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Buenos Aires Bold" pitchFamily="2" charset="77"/>
              </a:endParaRPr>
            </a:p>
          </p:txBody>
        </p:sp>
        <p:sp>
          <p:nvSpPr>
            <p:cNvPr id="83" name="ZoneTexte 5">
              <a:extLst>
                <a:ext uri="{FF2B5EF4-FFF2-40B4-BE49-F238E27FC236}">
                  <a16:creationId xmlns:a16="http://schemas.microsoft.com/office/drawing/2014/main" id="{85E25837-5F6F-6A90-3E00-02B3D177BD32}"/>
                </a:ext>
              </a:extLst>
            </p:cNvPr>
            <p:cNvSpPr txBox="1"/>
            <p:nvPr/>
          </p:nvSpPr>
          <p:spPr>
            <a:xfrm>
              <a:off x="140339" y="1113666"/>
              <a:ext cx="420414" cy="353864"/>
            </a:xfrm>
            <a:prstGeom prst="rect">
              <a:avLst/>
            </a:prstGeom>
            <a:noFill/>
          </p:spPr>
          <p:txBody>
            <a:bodyPr wrap="square" rtlCol="0">
              <a:spAutoFit/>
            </a:bodyPr>
            <a:lstStyle/>
            <a:p>
              <a:pPr algn="ctr">
                <a:lnSpc>
                  <a:spcPct val="80000"/>
                </a:lnSpc>
              </a:pPr>
              <a:r>
                <a:rPr lang="fr-CA" sz="800" b="1">
                  <a:solidFill>
                    <a:schemeClr val="bg1"/>
                  </a:solidFill>
                  <a:latin typeface="Buenos Aires Bold" pitchFamily="2" charset="77"/>
                </a:rPr>
                <a:t>3</a:t>
              </a:r>
            </a:p>
          </p:txBody>
        </p:sp>
      </p:grpSp>
      <p:sp>
        <p:nvSpPr>
          <p:cNvPr id="84" name="ZoneTexte 5">
            <a:extLst>
              <a:ext uri="{FF2B5EF4-FFF2-40B4-BE49-F238E27FC236}">
                <a16:creationId xmlns:a16="http://schemas.microsoft.com/office/drawing/2014/main" id="{96601485-DE78-A3DF-BF32-D0DE21161635}"/>
              </a:ext>
            </a:extLst>
          </p:cNvPr>
          <p:cNvSpPr txBox="1"/>
          <p:nvPr>
            <p:custDataLst>
              <p:tags r:id="rId11"/>
            </p:custDataLst>
          </p:nvPr>
        </p:nvSpPr>
        <p:spPr>
          <a:xfrm>
            <a:off x="5875510" y="7330272"/>
            <a:ext cx="392106" cy="244682"/>
          </a:xfrm>
          <a:prstGeom prst="rect">
            <a:avLst/>
          </a:prstGeom>
          <a:noFill/>
        </p:spPr>
        <p:txBody>
          <a:bodyPr wrap="square" rtlCol="0">
            <a:spAutoFit/>
          </a:bodyPr>
          <a:lstStyle/>
          <a:p>
            <a:pPr algn="r">
              <a:lnSpc>
                <a:spcPct val="90000"/>
              </a:lnSpc>
              <a:spcAft>
                <a:spcPts val="600"/>
              </a:spcAft>
            </a:pPr>
            <a:r>
              <a:rPr lang="fr-CA" sz="1100" b="1">
                <a:solidFill>
                  <a:srgbClr val="DB1045"/>
                </a:solidFill>
                <a:latin typeface="Buenos Aires Bold" pitchFamily="2" charset="77"/>
              </a:rPr>
              <a:t>14</a:t>
            </a:r>
          </a:p>
        </p:txBody>
      </p:sp>
      <p:pic>
        <p:nvPicPr>
          <p:cNvPr id="7" name="Picture 6">
            <a:extLst>
              <a:ext uri="{FF2B5EF4-FFF2-40B4-BE49-F238E27FC236}">
                <a16:creationId xmlns:a16="http://schemas.microsoft.com/office/drawing/2014/main" id="{3A2236A2-A317-9754-53BD-6804C3329277}"/>
              </a:ext>
            </a:extLst>
          </p:cNvPr>
          <p:cNvPicPr>
            <a:picLocks noChangeAspect="1"/>
          </p:cNvPicPr>
          <p:nvPr>
            <p:custDataLst>
              <p:tags r:id="rId12"/>
            </p:custDataLst>
          </p:nvPr>
        </p:nvPicPr>
        <p:blipFill>
          <a:blip r:embed="rId19" cstate="screen">
            <a:extLst>
              <a:ext uri="{28A0092B-C50C-407E-A947-70E740481C1C}">
                <a14:useLocalDpi xmlns:a14="http://schemas.microsoft.com/office/drawing/2010/main"/>
              </a:ext>
            </a:extLst>
          </a:blip>
          <a:stretch>
            <a:fillRect/>
          </a:stretch>
        </p:blipFill>
        <p:spPr>
          <a:xfrm>
            <a:off x="467042" y="1947349"/>
            <a:ext cx="3670511" cy="2450261"/>
          </a:xfrm>
          <a:prstGeom prst="rect">
            <a:avLst/>
          </a:prstGeom>
        </p:spPr>
      </p:pic>
      <p:sp>
        <p:nvSpPr>
          <p:cNvPr id="72" name="ZoneTexte 5">
            <a:extLst>
              <a:ext uri="{FF2B5EF4-FFF2-40B4-BE49-F238E27FC236}">
                <a16:creationId xmlns:a16="http://schemas.microsoft.com/office/drawing/2014/main" id="{8F2D4201-6F59-4603-DB4B-B9B90528B15F}"/>
              </a:ext>
            </a:extLst>
          </p:cNvPr>
          <p:cNvSpPr txBox="1"/>
          <p:nvPr>
            <p:custDataLst>
              <p:tags r:id="rId13"/>
            </p:custDataLst>
          </p:nvPr>
        </p:nvSpPr>
        <p:spPr>
          <a:xfrm>
            <a:off x="768975" y="5415960"/>
            <a:ext cx="3992495" cy="661720"/>
          </a:xfrm>
          <a:prstGeom prst="rect">
            <a:avLst/>
          </a:prstGeom>
          <a:noFill/>
        </p:spPr>
        <p:txBody>
          <a:bodyPr wrap="square" rtlCol="0">
            <a:spAutoFit/>
          </a:bodyPr>
          <a:lstStyle/>
          <a:p>
            <a:pPr>
              <a:spcAft>
                <a:spcPts val="600"/>
              </a:spcAft>
            </a:pPr>
            <a:r>
              <a:rPr lang="fr-CA" sz="900" dirty="0">
                <a:solidFill>
                  <a:srgbClr val="272023"/>
                </a:solidFill>
                <a:latin typeface="Buenos Aires Regular" pitchFamily="2" charset="77"/>
              </a:rPr>
              <a:t>Les tendances actuelles</a:t>
            </a:r>
          </a:p>
          <a:p>
            <a:pPr>
              <a:spcAft>
                <a:spcPts val="600"/>
              </a:spcAft>
            </a:pPr>
            <a:r>
              <a:rPr lang="fr-CA" sz="900" dirty="0">
                <a:solidFill>
                  <a:srgbClr val="272023"/>
                </a:solidFill>
                <a:latin typeface="Buenos Aires Regular" pitchFamily="2" charset="77"/>
              </a:rPr>
              <a:t>Quelques données clés pour cerner le secteur</a:t>
            </a:r>
          </a:p>
          <a:p>
            <a:pPr>
              <a:spcAft>
                <a:spcPts val="600"/>
              </a:spcAft>
            </a:pPr>
            <a:r>
              <a:rPr lang="fr-CA" sz="900" dirty="0">
                <a:solidFill>
                  <a:srgbClr val="272023"/>
                </a:solidFill>
                <a:latin typeface="Buenos Aires Regular" pitchFamily="2" charset="77"/>
              </a:rPr>
              <a:t>Le cas de l’immobilier commercial au centre-ville de Montréal</a:t>
            </a:r>
          </a:p>
        </p:txBody>
      </p:sp>
      <p:cxnSp>
        <p:nvCxnSpPr>
          <p:cNvPr id="75" name="Straight Connector 74">
            <a:extLst>
              <a:ext uri="{FF2B5EF4-FFF2-40B4-BE49-F238E27FC236}">
                <a16:creationId xmlns:a16="http://schemas.microsoft.com/office/drawing/2014/main" id="{B2789A4B-69DF-B900-9F52-C563C3F50A04}"/>
              </a:ext>
            </a:extLst>
          </p:cNvPr>
          <p:cNvCxnSpPr>
            <a:cxnSpLocks/>
          </p:cNvCxnSpPr>
          <p:nvPr>
            <p:custDataLst>
              <p:tags r:id="rId14"/>
            </p:custDataLst>
          </p:nvPr>
        </p:nvCxnSpPr>
        <p:spPr>
          <a:xfrm>
            <a:off x="4761470" y="5254875"/>
            <a:ext cx="1157749" cy="0"/>
          </a:xfrm>
          <a:prstGeom prst="line">
            <a:avLst/>
          </a:prstGeom>
          <a:ln w="9525" cap="rnd">
            <a:solidFill>
              <a:srgbClr val="DB1045"/>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74">
            <a:extLst>
              <a:ext uri="{FF2B5EF4-FFF2-40B4-BE49-F238E27FC236}">
                <a16:creationId xmlns:a16="http://schemas.microsoft.com/office/drawing/2014/main" id="{006E36AF-EE7B-C2FA-7F1A-C89F9F4E5B43}"/>
              </a:ext>
            </a:extLst>
          </p:cNvPr>
          <p:cNvCxnSpPr>
            <a:cxnSpLocks/>
          </p:cNvCxnSpPr>
          <p:nvPr>
            <p:custDataLst>
              <p:tags r:id="rId15"/>
            </p:custDataLst>
          </p:nvPr>
        </p:nvCxnSpPr>
        <p:spPr>
          <a:xfrm>
            <a:off x="3802840" y="6589609"/>
            <a:ext cx="2133386" cy="0"/>
          </a:xfrm>
          <a:prstGeom prst="line">
            <a:avLst/>
          </a:prstGeom>
          <a:ln w="9525" cap="rnd">
            <a:solidFill>
              <a:srgbClr val="DB1045"/>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74">
            <a:extLst>
              <a:ext uri="{FF2B5EF4-FFF2-40B4-BE49-F238E27FC236}">
                <a16:creationId xmlns:a16="http://schemas.microsoft.com/office/drawing/2014/main" id="{DD6F7199-6E5F-7F6F-F10F-03A1892EE4B7}"/>
              </a:ext>
            </a:extLst>
          </p:cNvPr>
          <p:cNvCxnSpPr>
            <a:cxnSpLocks/>
          </p:cNvCxnSpPr>
          <p:nvPr>
            <p:custDataLst>
              <p:tags r:id="rId16"/>
            </p:custDataLst>
          </p:nvPr>
        </p:nvCxnSpPr>
        <p:spPr>
          <a:xfrm>
            <a:off x="3104350" y="7493967"/>
            <a:ext cx="2831876" cy="0"/>
          </a:xfrm>
          <a:prstGeom prst="line">
            <a:avLst/>
          </a:prstGeom>
          <a:ln w="9525" cap="rnd">
            <a:solidFill>
              <a:srgbClr val="DB1045"/>
            </a:solidFill>
            <a:prstDash val="dash"/>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D4996ED2-8F00-3993-E74D-5646635A1936}"/>
              </a:ext>
            </a:extLst>
          </p:cNvPr>
          <p:cNvSpPr txBox="1"/>
          <p:nvPr/>
        </p:nvSpPr>
        <p:spPr>
          <a:xfrm>
            <a:off x="623777" y="1049079"/>
            <a:ext cx="4830285" cy="400110"/>
          </a:xfrm>
          <a:prstGeom prst="rect">
            <a:avLst/>
          </a:prstGeom>
          <a:noFill/>
        </p:spPr>
        <p:txBody>
          <a:bodyPr wrap="square" rtlCol="0">
            <a:spAutoFit/>
          </a:bodyPr>
          <a:lstStyle/>
          <a:p>
            <a:r>
              <a:rPr lang="fr-CA" sz="2000" b="1" dirty="0">
                <a:solidFill>
                  <a:srgbClr val="DB1045"/>
                </a:solidFill>
                <a:latin typeface="Buenos Aires Bold"/>
              </a:rPr>
              <a:t>Table des matières </a:t>
            </a:r>
          </a:p>
        </p:txBody>
      </p:sp>
    </p:spTree>
    <p:extLst>
      <p:ext uri="{BB962C8B-B14F-4D97-AF65-F5344CB8AC3E}">
        <p14:creationId xmlns:p14="http://schemas.microsoft.com/office/powerpoint/2010/main" val="2853629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DA8DFF-D1B2-1460-A044-2172F2E10A3F}"/>
              </a:ext>
            </a:extLst>
          </p:cNvPr>
          <p:cNvSpPr/>
          <p:nvPr>
            <p:custDataLst>
              <p:tags r:id="rId1"/>
            </p:custDataLst>
          </p:nvPr>
        </p:nvSpPr>
        <p:spPr>
          <a:xfrm>
            <a:off x="578083" y="7861248"/>
            <a:ext cx="5686192" cy="141041"/>
          </a:xfrm>
          <a:prstGeom prst="rect">
            <a:avLst/>
          </a:prstGeom>
          <a:gradFill flip="none" rotWithShape="1">
            <a:gsLst>
              <a:gs pos="88000">
                <a:srgbClr val="DB1045"/>
              </a:gs>
              <a:gs pos="6000">
                <a:srgbClr val="7F08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extBox 7">
            <a:extLst>
              <a:ext uri="{FF2B5EF4-FFF2-40B4-BE49-F238E27FC236}">
                <a16:creationId xmlns:a16="http://schemas.microsoft.com/office/drawing/2014/main" id="{ACDF4EAB-CB00-7E85-4F2C-E2491B09B690}"/>
              </a:ext>
            </a:extLst>
          </p:cNvPr>
          <p:cNvSpPr txBox="1"/>
          <p:nvPr>
            <p:custDataLst>
              <p:tags r:id="rId2"/>
            </p:custDataLst>
          </p:nvPr>
        </p:nvSpPr>
        <p:spPr>
          <a:xfrm>
            <a:off x="487847" y="4140707"/>
            <a:ext cx="4873861" cy="1438855"/>
          </a:xfrm>
          <a:prstGeom prst="rect">
            <a:avLst/>
          </a:prstGeom>
          <a:noFill/>
        </p:spPr>
        <p:txBody>
          <a:bodyPr wrap="square">
            <a:spAutoFit/>
          </a:bodyPr>
          <a:lstStyle/>
          <a:p>
            <a:r>
              <a:rPr lang="fr-CA" sz="800" dirty="0">
                <a:solidFill>
                  <a:srgbClr val="DB1045"/>
                </a:solidFill>
                <a:latin typeface="Buenos Aires Thin" pitchFamily="2" charset="77"/>
                <a:cs typeface="Times New Roman" panose="02020603050405020304" pitchFamily="18" charset="0"/>
              </a:rPr>
              <a:t>ACTION 5</a:t>
            </a:r>
            <a:br>
              <a:rPr lang="fr-CA" sz="1050" dirty="0">
                <a:solidFill>
                  <a:srgbClr val="C2043B"/>
                </a:solidFill>
                <a:latin typeface="Montserrat" pitchFamily="2" charset="77"/>
                <a:ea typeface="Calibri" panose="020F0502020204030204" pitchFamily="34" charset="0"/>
                <a:cs typeface="Times New Roman" panose="02020603050405020304" pitchFamily="18" charset="0"/>
              </a:rPr>
            </a:br>
            <a:r>
              <a:rPr lang="fr-CA" sz="1200" b="1" dirty="0">
                <a:solidFill>
                  <a:srgbClr val="DB1045"/>
                </a:solidFill>
                <a:latin typeface="Buenos Aires Bold" pitchFamily="2" charset="77"/>
                <a:cs typeface="Times New Roman" panose="02020603050405020304" pitchFamily="18" charset="0"/>
              </a:rPr>
              <a:t>Soutenir le développement d’applications intelligentes pour l’optimisation du parc de stationnement</a:t>
            </a:r>
            <a:endParaRPr lang="en-CA" sz="1200" b="1" dirty="0">
              <a:solidFill>
                <a:srgbClr val="DB1045"/>
              </a:solidFill>
              <a:latin typeface="Buenos Aires Bold" pitchFamily="2" charset="77"/>
              <a:cs typeface="Times New Roman" panose="02020603050405020304" pitchFamily="18" charset="0"/>
            </a:endParaRPr>
          </a:p>
          <a:p>
            <a:r>
              <a:rPr lang="fr-CA" sz="900" dirty="0">
                <a:solidFill>
                  <a:srgbClr val="272023"/>
                </a:solidFill>
                <a:latin typeface="Montserrat" pitchFamily="2" charset="77"/>
                <a:ea typeface="Calibri" panose="020F0502020204030204" pitchFamily="34" charset="0"/>
                <a:cs typeface="Times New Roman" panose="02020603050405020304" pitchFamily="18" charset="0"/>
              </a:rPr>
              <a:t> </a:t>
            </a:r>
          </a:p>
          <a:p>
            <a:pPr algn="just"/>
            <a:r>
              <a:rPr lang="fr-CA" sz="900" dirty="0">
                <a:solidFill>
                  <a:srgbClr val="272023"/>
                </a:solidFill>
                <a:latin typeface="Buenos Aires Light" pitchFamily="2" charset="77"/>
                <a:cs typeface="Times New Roman" panose="02020603050405020304" pitchFamily="18" charset="0"/>
              </a:rPr>
              <a:t>Implanter de nouveaux outils qui optimisent l’utilisation des espaces de stationnement existants plutôt que d’en créer de nouveaux. Leur gestion en temps réel et leur attribution intelligente amélioreront la diversité de l’offre de stationnement, la communication entre les différents acteurs et la rentabilité.</a:t>
            </a:r>
            <a:endParaRPr lang="en-CA" sz="900" dirty="0">
              <a:solidFill>
                <a:srgbClr val="272023"/>
              </a:solidFill>
              <a:latin typeface="Buenos Aires Light" pitchFamily="2" charset="77"/>
              <a:cs typeface="Times New Roman" panose="02020603050405020304" pitchFamily="18" charset="0"/>
            </a:endParaRPr>
          </a:p>
          <a:p>
            <a:endParaRPr lang="fr-CA" sz="1050" dirty="0">
              <a:solidFill>
                <a:srgbClr val="272023"/>
              </a:solidFill>
              <a:latin typeface="Montserrat" pitchFamily="2" charset="77"/>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A19CD88-7F73-BDD3-484D-14BFB5421CBC}"/>
              </a:ext>
            </a:extLst>
          </p:cNvPr>
          <p:cNvSpPr txBox="1"/>
          <p:nvPr>
            <p:custDataLst>
              <p:tags r:id="rId3"/>
            </p:custDataLst>
          </p:nvPr>
        </p:nvSpPr>
        <p:spPr>
          <a:xfrm>
            <a:off x="498381" y="8002289"/>
            <a:ext cx="566901" cy="307777"/>
          </a:xfrm>
          <a:prstGeom prst="rect">
            <a:avLst/>
          </a:prstGeom>
          <a:noFill/>
        </p:spPr>
        <p:txBody>
          <a:bodyPr wrap="square" rtlCol="0">
            <a:spAutoFit/>
          </a:bodyPr>
          <a:lstStyle/>
          <a:p>
            <a:r>
              <a:rPr lang="fr-CA" sz="700" i="1">
                <a:solidFill>
                  <a:srgbClr val="272023"/>
                </a:solidFill>
                <a:latin typeface="Buenos Aires Thin" pitchFamily="2" charset="77"/>
              </a:rPr>
              <a:t>Court terme</a:t>
            </a:r>
          </a:p>
        </p:txBody>
      </p:sp>
      <p:sp>
        <p:nvSpPr>
          <p:cNvPr id="14" name="TextBox 13">
            <a:extLst>
              <a:ext uri="{FF2B5EF4-FFF2-40B4-BE49-F238E27FC236}">
                <a16:creationId xmlns:a16="http://schemas.microsoft.com/office/drawing/2014/main" id="{56D4E7B3-EB7E-BC59-1359-B1C734E78D48}"/>
              </a:ext>
            </a:extLst>
          </p:cNvPr>
          <p:cNvSpPr txBox="1"/>
          <p:nvPr>
            <p:custDataLst>
              <p:tags r:id="rId4"/>
            </p:custDataLst>
          </p:nvPr>
        </p:nvSpPr>
        <p:spPr>
          <a:xfrm>
            <a:off x="3137612" y="8002289"/>
            <a:ext cx="566901" cy="307777"/>
          </a:xfrm>
          <a:prstGeom prst="rect">
            <a:avLst/>
          </a:prstGeom>
          <a:noFill/>
        </p:spPr>
        <p:txBody>
          <a:bodyPr wrap="square" rtlCol="0">
            <a:spAutoFit/>
          </a:bodyPr>
          <a:lstStyle/>
          <a:p>
            <a:pPr algn="ctr"/>
            <a:r>
              <a:rPr lang="fr-CA" sz="700" i="1">
                <a:latin typeface="Buenos Aires Thin" pitchFamily="2" charset="77"/>
              </a:rPr>
              <a:t>Moyen terme</a:t>
            </a:r>
          </a:p>
        </p:txBody>
      </p:sp>
      <p:sp>
        <p:nvSpPr>
          <p:cNvPr id="16" name="TextBox 15">
            <a:extLst>
              <a:ext uri="{FF2B5EF4-FFF2-40B4-BE49-F238E27FC236}">
                <a16:creationId xmlns:a16="http://schemas.microsoft.com/office/drawing/2014/main" id="{36B4396A-C9DA-8ADD-AEE3-F15B4D845701}"/>
              </a:ext>
            </a:extLst>
          </p:cNvPr>
          <p:cNvSpPr txBox="1"/>
          <p:nvPr>
            <p:custDataLst>
              <p:tags r:id="rId5"/>
            </p:custDataLst>
          </p:nvPr>
        </p:nvSpPr>
        <p:spPr>
          <a:xfrm>
            <a:off x="5769249" y="8002289"/>
            <a:ext cx="566901" cy="307777"/>
          </a:xfrm>
          <a:prstGeom prst="rect">
            <a:avLst/>
          </a:prstGeom>
          <a:noFill/>
        </p:spPr>
        <p:txBody>
          <a:bodyPr wrap="square" rtlCol="0">
            <a:spAutoFit/>
          </a:bodyPr>
          <a:lstStyle/>
          <a:p>
            <a:pPr algn="r"/>
            <a:r>
              <a:rPr lang="fr-CA" sz="700" i="1">
                <a:latin typeface="Buenos Aires Thin" pitchFamily="2" charset="77"/>
              </a:rPr>
              <a:t>Long terme</a:t>
            </a:r>
          </a:p>
        </p:txBody>
      </p:sp>
      <p:cxnSp>
        <p:nvCxnSpPr>
          <p:cNvPr id="39" name="Straight Connector 38">
            <a:extLst>
              <a:ext uri="{FF2B5EF4-FFF2-40B4-BE49-F238E27FC236}">
                <a16:creationId xmlns:a16="http://schemas.microsoft.com/office/drawing/2014/main" id="{F8F2ED61-6BF7-B3B9-AAFC-CFB266E94986}"/>
              </a:ext>
            </a:extLst>
          </p:cNvPr>
          <p:cNvCxnSpPr>
            <a:cxnSpLocks/>
          </p:cNvCxnSpPr>
          <p:nvPr>
            <p:custDataLst>
              <p:tags r:id="rId6"/>
            </p:custDataLst>
          </p:nvPr>
        </p:nvCxnSpPr>
        <p:spPr>
          <a:xfrm>
            <a:off x="576263" y="6154206"/>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609AA3A-B572-D346-737E-AFD6C1065544}"/>
              </a:ext>
            </a:extLst>
          </p:cNvPr>
          <p:cNvCxnSpPr>
            <a:cxnSpLocks/>
          </p:cNvCxnSpPr>
          <p:nvPr>
            <p:custDataLst>
              <p:tags r:id="rId7"/>
            </p:custDataLst>
          </p:nvPr>
        </p:nvCxnSpPr>
        <p:spPr>
          <a:xfrm>
            <a:off x="563147" y="7555485"/>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pic>
        <p:nvPicPr>
          <p:cNvPr id="34" name="Picture 2" descr="Cité des arts du cirque - Tohu">
            <a:extLst>
              <a:ext uri="{FF2B5EF4-FFF2-40B4-BE49-F238E27FC236}">
                <a16:creationId xmlns:a16="http://schemas.microsoft.com/office/drawing/2014/main" id="{45C5F5A9-5FBA-3269-3E7D-759EBC295780}"/>
              </a:ext>
            </a:extLst>
          </p:cNvPr>
          <p:cNvPicPr>
            <a:picLocks noChangeAspect="1" noChangeArrowheads="1"/>
          </p:cNvPicPr>
          <p:nvPr>
            <p:custDataLst>
              <p:tags r:id="rId8"/>
            </p:custDataLst>
          </p:nvPr>
        </p:nvPicPr>
        <p:blipFill rotWithShape="1">
          <a:blip r:embed="rId26" cstate="screen">
            <a:extLst>
              <a:ext uri="{28A0092B-C50C-407E-A947-70E740481C1C}">
                <a14:useLocalDpi xmlns:a14="http://schemas.microsoft.com/office/drawing/2010/main"/>
              </a:ext>
            </a:extLst>
          </a:blip>
          <a:srcRect r="-286"/>
          <a:stretch/>
        </p:blipFill>
        <p:spPr bwMode="auto">
          <a:xfrm>
            <a:off x="548020" y="1622170"/>
            <a:ext cx="5804671" cy="22591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La métamorphose du quartier de la guenille | La Presse">
            <a:extLst>
              <a:ext uri="{FF2B5EF4-FFF2-40B4-BE49-F238E27FC236}">
                <a16:creationId xmlns:a16="http://schemas.microsoft.com/office/drawing/2014/main" id="{11FCF9AB-0DFB-FD97-9052-53451A7473AD}"/>
              </a:ext>
            </a:extLst>
          </p:cNvPr>
          <p:cNvPicPr>
            <a:picLocks noChangeAspect="1" noChangeArrowheads="1"/>
          </p:cNvPicPr>
          <p:nvPr>
            <p:custDataLst>
              <p:tags r:id="rId9"/>
            </p:custDataLst>
          </p:nvPr>
        </p:nvPicPr>
        <p:blipFill rotWithShape="1">
          <a:blip r:embed="rId27" cstate="screen">
            <a:extLst>
              <a:ext uri="{28A0092B-C50C-407E-A947-70E740481C1C}">
                <a14:useLocalDpi xmlns:a14="http://schemas.microsoft.com/office/drawing/2010/main"/>
              </a:ext>
            </a:extLst>
          </a:blip>
          <a:srcRect/>
          <a:stretch/>
        </p:blipFill>
        <p:spPr bwMode="auto">
          <a:xfrm>
            <a:off x="531478" y="1622171"/>
            <a:ext cx="5804672" cy="2341734"/>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49">
            <a:extLst>
              <a:ext uri="{FF2B5EF4-FFF2-40B4-BE49-F238E27FC236}">
                <a16:creationId xmlns:a16="http://schemas.microsoft.com/office/drawing/2014/main" id="{B52E9553-548C-9746-BCE8-91DA4B35B397}"/>
              </a:ext>
            </a:extLst>
          </p:cNvPr>
          <p:cNvSpPr txBox="1"/>
          <p:nvPr>
            <p:custDataLst>
              <p:tags r:id="rId10"/>
            </p:custDataLst>
          </p:nvPr>
        </p:nvSpPr>
        <p:spPr>
          <a:xfrm>
            <a:off x="896779" y="6735293"/>
            <a:ext cx="1476257" cy="523220"/>
          </a:xfrm>
          <a:prstGeom prst="rect">
            <a:avLst/>
          </a:prstGeom>
          <a:noFill/>
        </p:spPr>
        <p:txBody>
          <a:bodyPr wrap="square">
            <a:spAutoFit/>
          </a:bodyPr>
          <a:lstStyle/>
          <a:p>
            <a:r>
              <a:rPr lang="fr-CA" sz="700" dirty="0">
                <a:solidFill>
                  <a:srgbClr val="272023"/>
                </a:solidFill>
                <a:latin typeface="Buenos Aires Light" pitchFamily="2" charset="77"/>
                <a:cs typeface="Times New Roman" panose="02020603050405020304" pitchFamily="18" charset="0"/>
              </a:rPr>
              <a:t>Meilleure accessibilité aux espaces à bureaux, plus grand usage des lieux de travail grâce à une fluidité accrue pour s’y rendre</a:t>
            </a:r>
          </a:p>
        </p:txBody>
      </p:sp>
      <p:sp>
        <p:nvSpPr>
          <p:cNvPr id="60" name="TextBox 51">
            <a:extLst>
              <a:ext uri="{FF2B5EF4-FFF2-40B4-BE49-F238E27FC236}">
                <a16:creationId xmlns:a16="http://schemas.microsoft.com/office/drawing/2014/main" id="{90F47D3E-166E-9E46-902B-113798D0CC01}"/>
              </a:ext>
            </a:extLst>
          </p:cNvPr>
          <p:cNvSpPr txBox="1"/>
          <p:nvPr>
            <p:custDataLst>
              <p:tags r:id="rId11"/>
            </p:custDataLst>
          </p:nvPr>
        </p:nvSpPr>
        <p:spPr>
          <a:xfrm>
            <a:off x="3182027" y="6681915"/>
            <a:ext cx="1240504" cy="523220"/>
          </a:xfrm>
          <a:prstGeom prst="rect">
            <a:avLst/>
          </a:prstGeom>
          <a:noFill/>
        </p:spPr>
        <p:txBody>
          <a:bodyPr wrap="square">
            <a:spAutoFit/>
          </a:bodyPr>
          <a:lstStyle/>
          <a:p>
            <a:r>
              <a:rPr lang="fr-CA" sz="700" dirty="0">
                <a:solidFill>
                  <a:srgbClr val="272023"/>
                </a:solidFill>
                <a:latin typeface="Buenos Aires Light" pitchFamily="2" charset="77"/>
                <a:cs typeface="Times New Roman" panose="02020603050405020304" pitchFamily="18" charset="0"/>
              </a:rPr>
              <a:t>Arrimage des différentes solutions offertes, résistance au changement technologique</a:t>
            </a:r>
          </a:p>
        </p:txBody>
      </p:sp>
      <p:sp>
        <p:nvSpPr>
          <p:cNvPr id="31" name="Rounded Rectangle 30">
            <a:extLst>
              <a:ext uri="{FF2B5EF4-FFF2-40B4-BE49-F238E27FC236}">
                <a16:creationId xmlns:a16="http://schemas.microsoft.com/office/drawing/2014/main" id="{09795108-1449-C491-446E-92113D482F44}"/>
              </a:ext>
            </a:extLst>
          </p:cNvPr>
          <p:cNvSpPr/>
          <p:nvPr>
            <p:custDataLst>
              <p:tags r:id="rId12"/>
            </p:custDataLst>
          </p:nvPr>
        </p:nvSpPr>
        <p:spPr>
          <a:xfrm>
            <a:off x="3035432" y="7883593"/>
            <a:ext cx="3176952" cy="89057"/>
          </a:xfrm>
          <a:prstGeom prst="roundRect">
            <a:avLst/>
          </a:prstGeom>
          <a:gradFill>
            <a:gsLst>
              <a:gs pos="53000">
                <a:srgbClr val="FFFFFF"/>
              </a:gs>
              <a:gs pos="100000">
                <a:srgbClr val="FFFFFF">
                  <a:alpha val="56046"/>
                </a:srgbClr>
              </a:gs>
              <a:gs pos="0">
                <a:srgbClr val="FFFFFF">
                  <a:alpha val="75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1" name="TextBox 34">
            <a:extLst>
              <a:ext uri="{FF2B5EF4-FFF2-40B4-BE49-F238E27FC236}">
                <a16:creationId xmlns:a16="http://schemas.microsoft.com/office/drawing/2014/main" id="{E4B8B921-957D-0644-A7F9-DAE5D58B5C71}"/>
              </a:ext>
            </a:extLst>
          </p:cNvPr>
          <p:cNvSpPr txBox="1"/>
          <p:nvPr>
            <p:custDataLst>
              <p:tags r:id="rId13"/>
            </p:custDataLst>
          </p:nvPr>
        </p:nvSpPr>
        <p:spPr>
          <a:xfrm>
            <a:off x="488556" y="7599843"/>
            <a:ext cx="2649056" cy="230832"/>
          </a:xfrm>
          <a:prstGeom prst="rect">
            <a:avLst/>
          </a:prstGeom>
          <a:noFill/>
        </p:spPr>
        <p:txBody>
          <a:bodyPr wrap="square">
            <a:spAutoFit/>
          </a:bodyPr>
          <a:lstStyle/>
          <a:p>
            <a:r>
              <a:rPr lang="fr-CA" sz="900" b="1">
                <a:solidFill>
                  <a:srgbClr val="C2043B"/>
                </a:solidFill>
                <a:latin typeface="Montserrat SemiBold" pitchFamily="2" charset="77"/>
                <a:ea typeface="Calibri" panose="020F0502020204030204" pitchFamily="34" charset="0"/>
                <a:cs typeface="Times New Roman" panose="02020603050405020304" pitchFamily="18" charset="0"/>
              </a:rPr>
              <a:t>Mesure temporelle des retombées</a:t>
            </a:r>
            <a:endParaRPr lang="fr-CA" sz="900">
              <a:solidFill>
                <a:srgbClr val="272023"/>
              </a:solidFill>
              <a:latin typeface="Montserrat" pitchFamily="2" charset="77"/>
              <a:ea typeface="Calibri" panose="020F0502020204030204" pitchFamily="34" charset="0"/>
              <a:cs typeface="Times New Roman" panose="02020603050405020304" pitchFamily="18" charset="0"/>
            </a:endParaRPr>
          </a:p>
        </p:txBody>
      </p:sp>
      <p:sp>
        <p:nvSpPr>
          <p:cNvPr id="2" name="TextBox 14">
            <a:extLst>
              <a:ext uri="{FF2B5EF4-FFF2-40B4-BE49-F238E27FC236}">
                <a16:creationId xmlns:a16="http://schemas.microsoft.com/office/drawing/2014/main" id="{170A6E02-F7D2-C14B-E41B-8C1191E4B739}"/>
              </a:ext>
            </a:extLst>
          </p:cNvPr>
          <p:cNvSpPr txBox="1"/>
          <p:nvPr>
            <p:custDataLst>
              <p:tags r:id="rId14"/>
            </p:custDataLst>
          </p:nvPr>
        </p:nvSpPr>
        <p:spPr>
          <a:xfrm>
            <a:off x="487847" y="993776"/>
            <a:ext cx="5776428" cy="538609"/>
          </a:xfrm>
          <a:prstGeom prst="rect">
            <a:avLst/>
          </a:prstGeom>
          <a:noFill/>
        </p:spPr>
        <p:txBody>
          <a:bodyPr wrap="square">
            <a:spAutoFit/>
          </a:bodyPr>
          <a:lstStyle/>
          <a:p>
            <a:r>
              <a:rPr lang="fr-CA" sz="900" dirty="0">
                <a:solidFill>
                  <a:srgbClr val="DB1045"/>
                </a:solidFill>
                <a:latin typeface="Buenos Aires Thin" pitchFamily="2" charset="77"/>
              </a:rPr>
              <a:t>PISTES DE SOLUTIONS</a:t>
            </a:r>
            <a:br>
              <a:rPr lang="fr-CA" sz="1400" b="1" dirty="0">
                <a:solidFill>
                  <a:srgbClr val="C2043B"/>
                </a:solidFill>
                <a:latin typeface="Montserrat SemiBold" pitchFamily="2" charset="77"/>
              </a:rPr>
            </a:br>
            <a:r>
              <a:rPr lang="fr-CA" sz="2000" b="1" dirty="0">
                <a:solidFill>
                  <a:srgbClr val="DB1045"/>
                </a:solidFill>
                <a:latin typeface="Buenos Aires Bold" pitchFamily="2" charset="77"/>
              </a:rPr>
              <a:t>Environnement d’affaires</a:t>
            </a:r>
            <a:endParaRPr lang="en-CA" sz="2000" b="1" dirty="0">
              <a:solidFill>
                <a:srgbClr val="DB1045"/>
              </a:solidFill>
              <a:latin typeface="Buenos Aires Bold" pitchFamily="2" charset="77"/>
            </a:endParaRPr>
          </a:p>
        </p:txBody>
      </p:sp>
      <p:sp>
        <p:nvSpPr>
          <p:cNvPr id="4" name="TextBox 39">
            <a:extLst>
              <a:ext uri="{FF2B5EF4-FFF2-40B4-BE49-F238E27FC236}">
                <a16:creationId xmlns:a16="http://schemas.microsoft.com/office/drawing/2014/main" id="{443F75FF-13C3-CDF5-C9FB-26D2C06828CB}"/>
              </a:ext>
            </a:extLst>
          </p:cNvPr>
          <p:cNvSpPr txBox="1"/>
          <p:nvPr>
            <p:custDataLst>
              <p:tags r:id="rId15"/>
            </p:custDataLst>
          </p:nvPr>
        </p:nvSpPr>
        <p:spPr>
          <a:xfrm>
            <a:off x="4201858" y="5703115"/>
            <a:ext cx="2086652" cy="292388"/>
          </a:xfrm>
          <a:prstGeom prst="rect">
            <a:avLst/>
          </a:prstGeom>
          <a:noFill/>
        </p:spPr>
        <p:txBody>
          <a:bodyPr wrap="square">
            <a:spAutoFit/>
          </a:bodyPr>
          <a:lstStyle/>
          <a:p>
            <a:r>
              <a:rPr lang="fr-CA" sz="500">
                <a:solidFill>
                  <a:srgbClr val="DB1045"/>
                </a:solidFill>
                <a:latin typeface="Buenos Aires Thin" pitchFamily="2" charset="77"/>
                <a:ea typeface="Calibri" panose="020F0502020204030204" pitchFamily="34" charset="0"/>
                <a:cs typeface="Arial" panose="020B0604020202020204" pitchFamily="34" charset="0"/>
              </a:rPr>
              <a:t>CATÉGORIE 6</a:t>
            </a:r>
            <a:br>
              <a:rPr lang="fr-CA" sz="500">
                <a:solidFill>
                  <a:srgbClr val="DB1045"/>
                </a:solidFill>
                <a:latin typeface="Montserrat Light" pitchFamily="2" charset="77"/>
                <a:ea typeface="Calibri" panose="020F0502020204030204" pitchFamily="34" charset="0"/>
                <a:cs typeface="Arial" panose="020B0604020202020204" pitchFamily="34" charset="0"/>
              </a:rPr>
            </a:br>
            <a:r>
              <a:rPr lang="fr-CA" sz="800" b="1">
                <a:solidFill>
                  <a:srgbClr val="DB1045"/>
                </a:solidFill>
                <a:latin typeface="Buenos Aires SemBd" pitchFamily="2" charset="77"/>
                <a:cs typeface="Arial" panose="020B0604020202020204" pitchFamily="34" charset="0"/>
              </a:rPr>
              <a:t>Stratégies de communication</a:t>
            </a:r>
          </a:p>
        </p:txBody>
      </p:sp>
      <p:sp>
        <p:nvSpPr>
          <p:cNvPr id="5" name="TextBox 40">
            <a:extLst>
              <a:ext uri="{FF2B5EF4-FFF2-40B4-BE49-F238E27FC236}">
                <a16:creationId xmlns:a16="http://schemas.microsoft.com/office/drawing/2014/main" id="{EED488E9-F644-D5EF-9E03-793ED008506D}"/>
              </a:ext>
            </a:extLst>
          </p:cNvPr>
          <p:cNvSpPr txBox="1"/>
          <p:nvPr>
            <p:custDataLst>
              <p:tags r:id="rId16"/>
            </p:custDataLst>
          </p:nvPr>
        </p:nvSpPr>
        <p:spPr>
          <a:xfrm>
            <a:off x="1557847" y="5689509"/>
            <a:ext cx="2588049" cy="292388"/>
          </a:xfrm>
          <a:prstGeom prst="rect">
            <a:avLst/>
          </a:prstGeom>
          <a:noFill/>
        </p:spPr>
        <p:txBody>
          <a:bodyPr wrap="square">
            <a:spAutoFit/>
          </a:bodyPr>
          <a:lstStyle/>
          <a:p>
            <a:r>
              <a:rPr lang="fr-CA" sz="500" dirty="0">
                <a:solidFill>
                  <a:srgbClr val="DB1045"/>
                </a:solidFill>
                <a:latin typeface="Buenos Aires Thin" pitchFamily="2" charset="77"/>
                <a:cs typeface="Arial" panose="020B0604020202020204" pitchFamily="34" charset="0"/>
              </a:rPr>
              <a:t>CATÉGORIE 5</a:t>
            </a:r>
            <a:br>
              <a:rPr lang="fr-CA" sz="500" dirty="0">
                <a:solidFill>
                  <a:srgbClr val="DB1045"/>
                </a:solidFill>
                <a:latin typeface="Buenos Aires Thin" pitchFamily="2" charset="77"/>
                <a:cs typeface="Arial" panose="020B0604020202020204" pitchFamily="34" charset="0"/>
              </a:rPr>
            </a:br>
            <a:r>
              <a:rPr lang="fr-CA" sz="800" b="1" dirty="0">
                <a:solidFill>
                  <a:srgbClr val="DB1045"/>
                </a:solidFill>
                <a:latin typeface="Buenos Aires SemBd" pitchFamily="2" charset="77"/>
                <a:cs typeface="Arial" panose="020B0604020202020204" pitchFamily="34" charset="0"/>
              </a:rPr>
              <a:t>Attractivit</a:t>
            </a:r>
            <a:r>
              <a:rPr lang="fr-CA" sz="800" b="1" dirty="0">
                <a:solidFill>
                  <a:srgbClr val="DB1045"/>
                </a:solidFill>
                <a:latin typeface="Buenos Aires SemBd" pitchFamily="2" charset="77"/>
                <a:ea typeface="Calibri" panose="020F0502020204030204" pitchFamily="34" charset="0"/>
                <a:cs typeface="Arial" panose="020B0604020202020204" pitchFamily="34" charset="0"/>
              </a:rPr>
              <a:t>é de Montréal et de son </a:t>
            </a:r>
            <a:r>
              <a:rPr lang="fr-CA" sz="800" b="1" dirty="0">
                <a:solidFill>
                  <a:srgbClr val="DB1045"/>
                </a:solidFill>
                <a:latin typeface="Buenos Aires SemBd" pitchFamily="2" charset="77"/>
                <a:cs typeface="Arial" panose="020B0604020202020204" pitchFamily="34" charset="0"/>
              </a:rPr>
              <a:t>centre-ville</a:t>
            </a:r>
          </a:p>
        </p:txBody>
      </p:sp>
      <p:sp>
        <p:nvSpPr>
          <p:cNvPr id="6" name="TextBox 37">
            <a:extLst>
              <a:ext uri="{FF2B5EF4-FFF2-40B4-BE49-F238E27FC236}">
                <a16:creationId xmlns:a16="http://schemas.microsoft.com/office/drawing/2014/main" id="{3E8B308D-D0AB-43EC-31B0-30A61F47638B}"/>
              </a:ext>
            </a:extLst>
          </p:cNvPr>
          <p:cNvSpPr txBox="1"/>
          <p:nvPr>
            <p:custDataLst>
              <p:tags r:id="rId17"/>
            </p:custDataLst>
          </p:nvPr>
        </p:nvSpPr>
        <p:spPr>
          <a:xfrm>
            <a:off x="497720" y="5696555"/>
            <a:ext cx="1050254" cy="276999"/>
          </a:xfrm>
          <a:prstGeom prst="rect">
            <a:avLst/>
          </a:prstGeom>
          <a:noFill/>
        </p:spPr>
        <p:txBody>
          <a:bodyPr wrap="square" rtlCol="0">
            <a:spAutoFit/>
          </a:bodyPr>
          <a:lstStyle/>
          <a:p>
            <a:r>
              <a:rPr lang="fr-CA" sz="600" i="1">
                <a:solidFill>
                  <a:srgbClr val="595959"/>
                </a:solidFill>
                <a:latin typeface="Buenos Aires Thin" pitchFamily="2" charset="77"/>
              </a:rPr>
              <a:t>Catégories de besoins correspondantes</a:t>
            </a:r>
          </a:p>
        </p:txBody>
      </p:sp>
      <p:sp>
        <p:nvSpPr>
          <p:cNvPr id="7" name="TextBox 6">
            <a:extLst>
              <a:ext uri="{FF2B5EF4-FFF2-40B4-BE49-F238E27FC236}">
                <a16:creationId xmlns:a16="http://schemas.microsoft.com/office/drawing/2014/main" id="{59AE6250-79D2-D0E1-A117-5283469034F0}"/>
              </a:ext>
            </a:extLst>
          </p:cNvPr>
          <p:cNvSpPr txBox="1"/>
          <p:nvPr>
            <p:custDataLst>
              <p:tags r:id="rId18"/>
            </p:custDataLst>
          </p:nvPr>
        </p:nvSpPr>
        <p:spPr>
          <a:xfrm>
            <a:off x="879448" y="6312583"/>
            <a:ext cx="1308113" cy="3693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Retombées potentielles</a:t>
            </a:r>
          </a:p>
        </p:txBody>
      </p:sp>
      <p:sp>
        <p:nvSpPr>
          <p:cNvPr id="9" name="TextBox 8">
            <a:extLst>
              <a:ext uri="{FF2B5EF4-FFF2-40B4-BE49-F238E27FC236}">
                <a16:creationId xmlns:a16="http://schemas.microsoft.com/office/drawing/2014/main" id="{FF3B8B91-D1EB-B516-7E3F-BED77310E2F6}"/>
              </a:ext>
            </a:extLst>
          </p:cNvPr>
          <p:cNvSpPr txBox="1"/>
          <p:nvPr>
            <p:custDataLst>
              <p:tags r:id="rId19"/>
            </p:custDataLst>
          </p:nvPr>
        </p:nvSpPr>
        <p:spPr>
          <a:xfrm>
            <a:off x="3182027" y="6376566"/>
            <a:ext cx="818474" cy="2308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Défis</a:t>
            </a:r>
          </a:p>
        </p:txBody>
      </p:sp>
      <p:cxnSp>
        <p:nvCxnSpPr>
          <p:cNvPr id="10" name="Straight Connector 9">
            <a:extLst>
              <a:ext uri="{FF2B5EF4-FFF2-40B4-BE49-F238E27FC236}">
                <a16:creationId xmlns:a16="http://schemas.microsoft.com/office/drawing/2014/main" id="{963BC74A-B804-002F-2705-DD0D454540E4}"/>
              </a:ext>
            </a:extLst>
          </p:cNvPr>
          <p:cNvCxnSpPr/>
          <p:nvPr>
            <p:custDataLst>
              <p:tags r:id="rId20"/>
            </p:custDataLst>
          </p:nvPr>
        </p:nvCxnSpPr>
        <p:spPr>
          <a:xfrm>
            <a:off x="2659608" y="6312583"/>
            <a:ext cx="0" cy="1026188"/>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92C0361-8384-C774-6BFF-A6E74D934DB1}"/>
              </a:ext>
            </a:extLst>
          </p:cNvPr>
          <p:cNvCxnSpPr>
            <a:cxnSpLocks/>
          </p:cNvCxnSpPr>
          <p:nvPr>
            <p:custDataLst>
              <p:tags r:id="rId21"/>
            </p:custDataLst>
          </p:nvPr>
        </p:nvCxnSpPr>
        <p:spPr>
          <a:xfrm>
            <a:off x="576263" y="6154206"/>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pic>
        <p:nvPicPr>
          <p:cNvPr id="12" name="Image 5">
            <a:extLst>
              <a:ext uri="{FF2B5EF4-FFF2-40B4-BE49-F238E27FC236}">
                <a16:creationId xmlns:a16="http://schemas.microsoft.com/office/drawing/2014/main" id="{53E59041-F403-0481-3A91-4F20D627DD22}"/>
              </a:ext>
            </a:extLst>
          </p:cNvPr>
          <p:cNvPicPr>
            <a:picLocks noChangeAspect="1"/>
          </p:cNvPicPr>
          <p:nvPr>
            <p:custDataLst>
              <p:tags r:id="rId22"/>
            </p:custDataLst>
          </p:nvPr>
        </p:nvPicPr>
        <p:blipFill>
          <a:blip r:embed="rId28" cstate="screen">
            <a:extLst>
              <a:ext uri="{28A0092B-C50C-407E-A947-70E740481C1C}">
                <a14:useLocalDpi xmlns:a14="http://schemas.microsoft.com/office/drawing/2010/main"/>
              </a:ext>
            </a:extLst>
          </a:blip>
          <a:stretch>
            <a:fillRect/>
          </a:stretch>
        </p:blipFill>
        <p:spPr>
          <a:xfrm>
            <a:off x="617730" y="6373991"/>
            <a:ext cx="235983" cy="235983"/>
          </a:xfrm>
          <a:prstGeom prst="rect">
            <a:avLst/>
          </a:prstGeom>
        </p:spPr>
      </p:pic>
      <p:pic>
        <p:nvPicPr>
          <p:cNvPr id="15" name="Picture 14">
            <a:extLst>
              <a:ext uri="{FF2B5EF4-FFF2-40B4-BE49-F238E27FC236}">
                <a16:creationId xmlns:a16="http://schemas.microsoft.com/office/drawing/2014/main" id="{89E2F82B-C937-34D9-43B7-C3DA99DA1DC7}"/>
              </a:ext>
            </a:extLst>
          </p:cNvPr>
          <p:cNvPicPr>
            <a:picLocks noChangeAspect="1"/>
          </p:cNvPicPr>
          <p:nvPr>
            <p:custDataLst>
              <p:tags r:id="rId23"/>
            </p:custDataLst>
          </p:nvPr>
        </p:nvPicPr>
        <p:blipFill>
          <a:blip r:embed="rId29" cstate="screen">
            <a:extLst>
              <a:ext uri="{28A0092B-C50C-407E-A947-70E740481C1C}">
                <a14:useLocalDpi xmlns:a14="http://schemas.microsoft.com/office/drawing/2010/main"/>
              </a:ext>
            </a:extLst>
          </a:blip>
          <a:stretch>
            <a:fillRect/>
          </a:stretch>
        </p:blipFill>
        <p:spPr>
          <a:xfrm>
            <a:off x="2946179" y="6371483"/>
            <a:ext cx="235848" cy="235848"/>
          </a:xfrm>
          <a:prstGeom prst="rect">
            <a:avLst/>
          </a:prstGeom>
        </p:spPr>
      </p:pic>
    </p:spTree>
    <p:extLst>
      <p:ext uri="{BB962C8B-B14F-4D97-AF65-F5344CB8AC3E}">
        <p14:creationId xmlns:p14="http://schemas.microsoft.com/office/powerpoint/2010/main" val="2842022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6205B5-77FA-8D5B-7C5E-B3CB4F34B7FA}"/>
              </a:ext>
            </a:extLst>
          </p:cNvPr>
          <p:cNvSpPr/>
          <p:nvPr>
            <p:custDataLst>
              <p:tags r:id="rId1"/>
            </p:custDataLst>
          </p:nvPr>
        </p:nvSpPr>
        <p:spPr>
          <a:xfrm>
            <a:off x="578083" y="7861248"/>
            <a:ext cx="5686192" cy="141041"/>
          </a:xfrm>
          <a:prstGeom prst="rect">
            <a:avLst/>
          </a:prstGeom>
          <a:gradFill flip="none" rotWithShape="1">
            <a:gsLst>
              <a:gs pos="88000">
                <a:srgbClr val="DB1045"/>
              </a:gs>
              <a:gs pos="6000">
                <a:srgbClr val="7F08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extBox 7">
            <a:extLst>
              <a:ext uri="{FF2B5EF4-FFF2-40B4-BE49-F238E27FC236}">
                <a16:creationId xmlns:a16="http://schemas.microsoft.com/office/drawing/2014/main" id="{ACDF4EAB-CB00-7E85-4F2C-E2491B09B690}"/>
              </a:ext>
            </a:extLst>
          </p:cNvPr>
          <p:cNvSpPr txBox="1"/>
          <p:nvPr>
            <p:custDataLst>
              <p:tags r:id="rId2"/>
            </p:custDataLst>
          </p:nvPr>
        </p:nvSpPr>
        <p:spPr>
          <a:xfrm>
            <a:off x="487847" y="4140707"/>
            <a:ext cx="5776428" cy="1577355"/>
          </a:xfrm>
          <a:prstGeom prst="rect">
            <a:avLst/>
          </a:prstGeom>
          <a:noFill/>
        </p:spPr>
        <p:txBody>
          <a:bodyPr wrap="square">
            <a:spAutoFit/>
          </a:bodyPr>
          <a:lstStyle/>
          <a:p>
            <a:r>
              <a:rPr lang="fr-CA" sz="800" dirty="0">
                <a:solidFill>
                  <a:srgbClr val="DB1045"/>
                </a:solidFill>
                <a:latin typeface="Buenos Aires Thin" pitchFamily="2" charset="77"/>
                <a:cs typeface="Times New Roman" panose="02020603050405020304" pitchFamily="18" charset="0"/>
              </a:rPr>
              <a:t>ACTION 6</a:t>
            </a:r>
            <a:br>
              <a:rPr lang="fr-CA" sz="1050" dirty="0">
                <a:solidFill>
                  <a:srgbClr val="C2043B"/>
                </a:solidFill>
                <a:latin typeface="Montserrat" pitchFamily="2" charset="77"/>
                <a:ea typeface="Calibri" panose="020F0502020204030204" pitchFamily="34" charset="0"/>
                <a:cs typeface="Times New Roman" panose="02020603050405020304" pitchFamily="18" charset="0"/>
              </a:rPr>
            </a:br>
            <a:r>
              <a:rPr lang="fr-CA" sz="1200" b="1" dirty="0">
                <a:solidFill>
                  <a:srgbClr val="DB1045"/>
                </a:solidFill>
                <a:latin typeface="Buenos Aires Bold" pitchFamily="2" charset="77"/>
                <a:cs typeface="Times New Roman" panose="02020603050405020304" pitchFamily="18" charset="0"/>
              </a:rPr>
              <a:t>Miser sur des lieux multifonctionnels fondés sur </a:t>
            </a:r>
            <a:br>
              <a:rPr lang="fr-CA" sz="1200" b="1" dirty="0">
                <a:solidFill>
                  <a:srgbClr val="DB1045"/>
                </a:solidFill>
                <a:latin typeface="Buenos Aires Bold" pitchFamily="2" charset="77"/>
                <a:cs typeface="Times New Roman" panose="02020603050405020304" pitchFamily="18" charset="0"/>
              </a:rPr>
            </a:br>
            <a:r>
              <a:rPr lang="fr-CA" sz="1200" b="1" dirty="0">
                <a:solidFill>
                  <a:srgbClr val="DB1045"/>
                </a:solidFill>
                <a:latin typeface="Buenos Aires Bold" pitchFamily="2" charset="77"/>
                <a:cs typeface="Times New Roman" panose="02020603050405020304" pitchFamily="18" charset="0"/>
              </a:rPr>
              <a:t>des passe-temps ou des intérêts communs</a:t>
            </a:r>
          </a:p>
          <a:p>
            <a:r>
              <a:rPr lang="fr-CA" sz="900" dirty="0">
                <a:solidFill>
                  <a:srgbClr val="272023"/>
                </a:solidFill>
                <a:latin typeface="Montserrat" pitchFamily="2" charset="77"/>
                <a:ea typeface="Calibri" panose="020F0502020204030204" pitchFamily="34" charset="0"/>
                <a:cs typeface="Times New Roman" panose="02020603050405020304" pitchFamily="18" charset="0"/>
              </a:rPr>
              <a:t> </a:t>
            </a:r>
          </a:p>
          <a:p>
            <a:pPr algn="just"/>
            <a:r>
              <a:rPr lang="fr-CA" sz="900" dirty="0">
                <a:solidFill>
                  <a:srgbClr val="272023"/>
                </a:solidFill>
                <a:latin typeface="Buenos Aires Light" pitchFamily="2" charset="77"/>
                <a:cs typeface="Times New Roman" panose="02020603050405020304" pitchFamily="18" charset="0"/>
              </a:rPr>
              <a:t>Au lieu de planifier et de développer des lieux strictement consacrés au travail, concevoir des espaces multifonctionnels attrayants ayant comme fonction principale une activité ou un passe-temps, par exemple le vélo ou la photo. Les utilisateurs s’y déplaceraient donc d’abord pour pratiquer leur loisir, mais seraient également en mesure de travailler et d’organiser des réunions d’affaires. Ces nouveaux modèles, qui peuvent prendre la forme de clubs membres (avec </a:t>
            </a:r>
            <a:r>
              <a:rPr lang="fr-CA" sz="900" i="1" dirty="0" err="1">
                <a:solidFill>
                  <a:srgbClr val="272023"/>
                </a:solidFill>
                <a:latin typeface="Buenos Aires Light Italic" pitchFamily="2" charset="77"/>
                <a:cs typeface="Times New Roman" panose="02020603050405020304" pitchFamily="18" charset="0"/>
              </a:rPr>
              <a:t>membership</a:t>
            </a:r>
            <a:r>
              <a:rPr lang="fr-CA" sz="900" dirty="0">
                <a:solidFill>
                  <a:srgbClr val="272023"/>
                </a:solidFill>
                <a:latin typeface="Buenos Aires Light" pitchFamily="2" charset="77"/>
                <a:cs typeface="Times New Roman" panose="02020603050405020304" pitchFamily="18" charset="0"/>
              </a:rPr>
              <a:t>), stimuleront l’ouverture de nouveaux services et allègeront le fardeau du loyer fixe pour les entreprises.</a:t>
            </a:r>
            <a:endParaRPr lang="en-CA" sz="900" dirty="0">
              <a:solidFill>
                <a:srgbClr val="272023"/>
              </a:solidFill>
              <a:latin typeface="Buenos Aires Light" pitchFamily="2" charset="77"/>
              <a:cs typeface="Times New Roman" panose="02020603050405020304" pitchFamily="18" charset="0"/>
            </a:endParaRPr>
          </a:p>
          <a:p>
            <a:endParaRPr lang="fr-CA" sz="1050" dirty="0">
              <a:solidFill>
                <a:srgbClr val="272023"/>
              </a:solidFill>
              <a:latin typeface="Montserrat" pitchFamily="2" charset="77"/>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A19CD88-7F73-BDD3-484D-14BFB5421CBC}"/>
              </a:ext>
            </a:extLst>
          </p:cNvPr>
          <p:cNvSpPr txBox="1"/>
          <p:nvPr>
            <p:custDataLst>
              <p:tags r:id="rId3"/>
            </p:custDataLst>
          </p:nvPr>
        </p:nvSpPr>
        <p:spPr>
          <a:xfrm>
            <a:off x="498381" y="8002289"/>
            <a:ext cx="566901" cy="307777"/>
          </a:xfrm>
          <a:prstGeom prst="rect">
            <a:avLst/>
          </a:prstGeom>
          <a:noFill/>
        </p:spPr>
        <p:txBody>
          <a:bodyPr wrap="square" rtlCol="0">
            <a:spAutoFit/>
          </a:bodyPr>
          <a:lstStyle/>
          <a:p>
            <a:r>
              <a:rPr lang="fr-CA" sz="700" i="1">
                <a:solidFill>
                  <a:srgbClr val="272023"/>
                </a:solidFill>
                <a:latin typeface="Buenos Aires Thin" pitchFamily="2" charset="77"/>
              </a:rPr>
              <a:t>Court terme</a:t>
            </a:r>
          </a:p>
        </p:txBody>
      </p:sp>
      <p:sp>
        <p:nvSpPr>
          <p:cNvPr id="14" name="TextBox 13">
            <a:extLst>
              <a:ext uri="{FF2B5EF4-FFF2-40B4-BE49-F238E27FC236}">
                <a16:creationId xmlns:a16="http://schemas.microsoft.com/office/drawing/2014/main" id="{56D4E7B3-EB7E-BC59-1359-B1C734E78D48}"/>
              </a:ext>
            </a:extLst>
          </p:cNvPr>
          <p:cNvSpPr txBox="1"/>
          <p:nvPr>
            <p:custDataLst>
              <p:tags r:id="rId4"/>
            </p:custDataLst>
          </p:nvPr>
        </p:nvSpPr>
        <p:spPr>
          <a:xfrm>
            <a:off x="3137612" y="8002289"/>
            <a:ext cx="566901" cy="307777"/>
          </a:xfrm>
          <a:prstGeom prst="rect">
            <a:avLst/>
          </a:prstGeom>
          <a:noFill/>
        </p:spPr>
        <p:txBody>
          <a:bodyPr wrap="square" rtlCol="0">
            <a:spAutoFit/>
          </a:bodyPr>
          <a:lstStyle/>
          <a:p>
            <a:pPr algn="ctr"/>
            <a:r>
              <a:rPr lang="fr-CA" sz="700" i="1">
                <a:latin typeface="Buenos Aires Thin" pitchFamily="2" charset="77"/>
              </a:rPr>
              <a:t>Moyen terme</a:t>
            </a:r>
          </a:p>
        </p:txBody>
      </p:sp>
      <p:sp>
        <p:nvSpPr>
          <p:cNvPr id="16" name="TextBox 15">
            <a:extLst>
              <a:ext uri="{FF2B5EF4-FFF2-40B4-BE49-F238E27FC236}">
                <a16:creationId xmlns:a16="http://schemas.microsoft.com/office/drawing/2014/main" id="{36B4396A-C9DA-8ADD-AEE3-F15B4D845701}"/>
              </a:ext>
            </a:extLst>
          </p:cNvPr>
          <p:cNvSpPr txBox="1"/>
          <p:nvPr>
            <p:custDataLst>
              <p:tags r:id="rId5"/>
            </p:custDataLst>
          </p:nvPr>
        </p:nvSpPr>
        <p:spPr>
          <a:xfrm>
            <a:off x="5769249" y="8002289"/>
            <a:ext cx="566901" cy="307777"/>
          </a:xfrm>
          <a:prstGeom prst="rect">
            <a:avLst/>
          </a:prstGeom>
          <a:noFill/>
        </p:spPr>
        <p:txBody>
          <a:bodyPr wrap="square" rtlCol="0">
            <a:spAutoFit/>
          </a:bodyPr>
          <a:lstStyle/>
          <a:p>
            <a:pPr algn="r"/>
            <a:r>
              <a:rPr lang="fr-CA" sz="700" i="1">
                <a:latin typeface="Buenos Aires Thin" pitchFamily="2" charset="77"/>
              </a:rPr>
              <a:t>Long terme</a:t>
            </a:r>
          </a:p>
        </p:txBody>
      </p:sp>
      <p:cxnSp>
        <p:nvCxnSpPr>
          <p:cNvPr id="39" name="Straight Connector 38">
            <a:extLst>
              <a:ext uri="{FF2B5EF4-FFF2-40B4-BE49-F238E27FC236}">
                <a16:creationId xmlns:a16="http://schemas.microsoft.com/office/drawing/2014/main" id="{F8F2ED61-6BF7-B3B9-AAFC-CFB266E94986}"/>
              </a:ext>
            </a:extLst>
          </p:cNvPr>
          <p:cNvCxnSpPr>
            <a:cxnSpLocks/>
          </p:cNvCxnSpPr>
          <p:nvPr>
            <p:custDataLst>
              <p:tags r:id="rId6"/>
            </p:custDataLst>
          </p:nvPr>
        </p:nvCxnSpPr>
        <p:spPr>
          <a:xfrm>
            <a:off x="576263" y="6154206"/>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50D41-892A-1533-B176-B4D5956F1C2B}"/>
              </a:ext>
            </a:extLst>
          </p:cNvPr>
          <p:cNvCxnSpPr>
            <a:cxnSpLocks/>
          </p:cNvCxnSpPr>
          <p:nvPr>
            <p:custDataLst>
              <p:tags r:id="rId7"/>
            </p:custDataLst>
          </p:nvPr>
        </p:nvCxnSpPr>
        <p:spPr>
          <a:xfrm>
            <a:off x="563147" y="7555485"/>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pic>
        <p:nvPicPr>
          <p:cNvPr id="26" name="Picture 25" descr="A low angle view of a building&#10;&#10;Description automatically generated with medium confidence">
            <a:extLst>
              <a:ext uri="{FF2B5EF4-FFF2-40B4-BE49-F238E27FC236}">
                <a16:creationId xmlns:a16="http://schemas.microsoft.com/office/drawing/2014/main" id="{BA691384-2AB3-D248-3502-1D0E2B0A7ED1}"/>
              </a:ext>
            </a:extLst>
          </p:cNvPr>
          <p:cNvPicPr>
            <a:picLocks noChangeAspect="1"/>
          </p:cNvPicPr>
          <p:nvPr>
            <p:custDataLst>
              <p:tags r:id="rId8"/>
            </p:custDataLst>
          </p:nvPr>
        </p:nvPicPr>
        <p:blipFill rotWithShape="1">
          <a:blip r:embed="rId25" cstate="screen">
            <a:extLst>
              <a:ext uri="{28A0092B-C50C-407E-A947-70E740481C1C}">
                <a14:useLocalDpi xmlns:a14="http://schemas.microsoft.com/office/drawing/2010/main"/>
              </a:ext>
            </a:extLst>
          </a:blip>
          <a:srcRect/>
          <a:stretch/>
        </p:blipFill>
        <p:spPr>
          <a:xfrm>
            <a:off x="591389" y="1631298"/>
            <a:ext cx="5776429" cy="2226915"/>
          </a:xfrm>
          <a:prstGeom prst="rect">
            <a:avLst/>
          </a:prstGeom>
        </p:spPr>
      </p:pic>
      <p:sp>
        <p:nvSpPr>
          <p:cNvPr id="55" name="TextBox 49">
            <a:extLst>
              <a:ext uri="{FF2B5EF4-FFF2-40B4-BE49-F238E27FC236}">
                <a16:creationId xmlns:a16="http://schemas.microsoft.com/office/drawing/2014/main" id="{1F2CC811-A1DE-C549-B4A7-A691D433B064}"/>
              </a:ext>
            </a:extLst>
          </p:cNvPr>
          <p:cNvSpPr txBox="1"/>
          <p:nvPr>
            <p:custDataLst>
              <p:tags r:id="rId9"/>
            </p:custDataLst>
          </p:nvPr>
        </p:nvSpPr>
        <p:spPr>
          <a:xfrm>
            <a:off x="887570" y="6735585"/>
            <a:ext cx="1561333" cy="630942"/>
          </a:xfrm>
          <a:prstGeom prst="rect">
            <a:avLst/>
          </a:prstGeom>
          <a:noFill/>
        </p:spPr>
        <p:txBody>
          <a:bodyPr wrap="square">
            <a:spAutoFit/>
          </a:bodyPr>
          <a:lstStyle/>
          <a:p>
            <a:r>
              <a:rPr lang="fr-CA" sz="700" dirty="0">
                <a:solidFill>
                  <a:srgbClr val="272023"/>
                </a:solidFill>
                <a:latin typeface="Buenos Aires Light" pitchFamily="2" charset="77"/>
                <a:cs typeface="Times New Roman" panose="02020603050405020304" pitchFamily="18" charset="0"/>
              </a:rPr>
              <a:t>Plus d’espaces de collaboration,  maximisation de l’usage des espaces, mixité des fonctions, occasions de cohésion et de plaisir dans les équipes</a:t>
            </a:r>
          </a:p>
        </p:txBody>
      </p:sp>
      <p:sp>
        <p:nvSpPr>
          <p:cNvPr id="56" name="TextBox 51">
            <a:extLst>
              <a:ext uri="{FF2B5EF4-FFF2-40B4-BE49-F238E27FC236}">
                <a16:creationId xmlns:a16="http://schemas.microsoft.com/office/drawing/2014/main" id="{6E56E60F-C6E3-4B48-BC8A-D28AB404E3CB}"/>
              </a:ext>
            </a:extLst>
          </p:cNvPr>
          <p:cNvSpPr txBox="1"/>
          <p:nvPr>
            <p:custDataLst>
              <p:tags r:id="rId10"/>
            </p:custDataLst>
          </p:nvPr>
        </p:nvSpPr>
        <p:spPr>
          <a:xfrm>
            <a:off x="3182027" y="6711578"/>
            <a:ext cx="1715793" cy="523220"/>
          </a:xfrm>
          <a:prstGeom prst="rect">
            <a:avLst/>
          </a:prstGeom>
          <a:noFill/>
        </p:spPr>
        <p:txBody>
          <a:bodyPr wrap="square">
            <a:spAutoFit/>
          </a:bodyPr>
          <a:lstStyle/>
          <a:p>
            <a:r>
              <a:rPr lang="fr-CA" sz="700" dirty="0">
                <a:solidFill>
                  <a:srgbClr val="272023"/>
                </a:solidFill>
                <a:latin typeface="Buenos Aires Light" pitchFamily="2" charset="77"/>
                <a:cs typeface="Times New Roman" panose="02020603050405020304" pitchFamily="18" charset="0"/>
              </a:rPr>
              <a:t>Démocratisation et adhésion à grande échelle du modèle, large couverture des intérêts et des besoins des individus et des entreprises</a:t>
            </a:r>
          </a:p>
        </p:txBody>
      </p:sp>
      <p:sp>
        <p:nvSpPr>
          <p:cNvPr id="57" name="Rounded Rectangle 30">
            <a:extLst>
              <a:ext uri="{FF2B5EF4-FFF2-40B4-BE49-F238E27FC236}">
                <a16:creationId xmlns:a16="http://schemas.microsoft.com/office/drawing/2014/main" id="{1A313E03-8692-8F40-B2D7-364BC9D9C577}"/>
              </a:ext>
            </a:extLst>
          </p:cNvPr>
          <p:cNvSpPr/>
          <p:nvPr>
            <p:custDataLst>
              <p:tags r:id="rId11"/>
            </p:custDataLst>
          </p:nvPr>
        </p:nvSpPr>
        <p:spPr>
          <a:xfrm>
            <a:off x="3638550" y="7888549"/>
            <a:ext cx="2387019" cy="86437"/>
          </a:xfrm>
          <a:prstGeom prst="roundRect">
            <a:avLst/>
          </a:prstGeom>
          <a:gradFill>
            <a:gsLst>
              <a:gs pos="73000">
                <a:srgbClr val="FFFFFF"/>
              </a:gs>
              <a:gs pos="38000">
                <a:srgbClr val="FFFFFF">
                  <a:alpha val="75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0" name="TextBox 34">
            <a:extLst>
              <a:ext uri="{FF2B5EF4-FFF2-40B4-BE49-F238E27FC236}">
                <a16:creationId xmlns:a16="http://schemas.microsoft.com/office/drawing/2014/main" id="{5421D5EA-4A10-3345-8156-60D55DC6D5F7}"/>
              </a:ext>
            </a:extLst>
          </p:cNvPr>
          <p:cNvSpPr txBox="1"/>
          <p:nvPr>
            <p:custDataLst>
              <p:tags r:id="rId12"/>
            </p:custDataLst>
          </p:nvPr>
        </p:nvSpPr>
        <p:spPr>
          <a:xfrm>
            <a:off x="488556" y="7599843"/>
            <a:ext cx="2649056" cy="2308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Mesure temporelle des retombées</a:t>
            </a:r>
          </a:p>
        </p:txBody>
      </p:sp>
      <p:sp>
        <p:nvSpPr>
          <p:cNvPr id="3" name="TextBox 14">
            <a:extLst>
              <a:ext uri="{FF2B5EF4-FFF2-40B4-BE49-F238E27FC236}">
                <a16:creationId xmlns:a16="http://schemas.microsoft.com/office/drawing/2014/main" id="{D97B406C-B972-0706-6C00-E1FF1653C3F6}"/>
              </a:ext>
            </a:extLst>
          </p:cNvPr>
          <p:cNvSpPr txBox="1"/>
          <p:nvPr>
            <p:custDataLst>
              <p:tags r:id="rId13"/>
            </p:custDataLst>
          </p:nvPr>
        </p:nvSpPr>
        <p:spPr>
          <a:xfrm>
            <a:off x="487847" y="993776"/>
            <a:ext cx="5776428" cy="538609"/>
          </a:xfrm>
          <a:prstGeom prst="rect">
            <a:avLst/>
          </a:prstGeom>
          <a:noFill/>
        </p:spPr>
        <p:txBody>
          <a:bodyPr wrap="square">
            <a:spAutoFit/>
          </a:bodyPr>
          <a:lstStyle/>
          <a:p>
            <a:r>
              <a:rPr lang="fr-CA" sz="900" dirty="0">
                <a:solidFill>
                  <a:srgbClr val="DB1045"/>
                </a:solidFill>
                <a:latin typeface="Buenos Aires Thin" pitchFamily="2" charset="77"/>
              </a:rPr>
              <a:t>PISTES DE SOLUTIONS</a:t>
            </a:r>
            <a:br>
              <a:rPr lang="fr-CA" sz="1400" b="1" dirty="0">
                <a:solidFill>
                  <a:srgbClr val="C2043B"/>
                </a:solidFill>
                <a:latin typeface="Montserrat SemiBold" pitchFamily="2" charset="77"/>
              </a:rPr>
            </a:br>
            <a:r>
              <a:rPr lang="fr-CA" sz="2000" b="1" dirty="0">
                <a:solidFill>
                  <a:srgbClr val="DB1045"/>
                </a:solidFill>
                <a:latin typeface="Buenos Aires Bold" pitchFamily="2" charset="77"/>
              </a:rPr>
              <a:t>Environnement d’affaires</a:t>
            </a:r>
            <a:endParaRPr lang="en-CA" sz="2000" b="1" dirty="0">
              <a:solidFill>
                <a:srgbClr val="DB1045"/>
              </a:solidFill>
              <a:latin typeface="Buenos Aires Bold" pitchFamily="2" charset="77"/>
            </a:endParaRPr>
          </a:p>
        </p:txBody>
      </p:sp>
      <p:sp>
        <p:nvSpPr>
          <p:cNvPr id="7" name="TextBox 48">
            <a:extLst>
              <a:ext uri="{FF2B5EF4-FFF2-40B4-BE49-F238E27FC236}">
                <a16:creationId xmlns:a16="http://schemas.microsoft.com/office/drawing/2014/main" id="{FB03220F-DF2A-FE4F-0E8A-A54476D764C0}"/>
              </a:ext>
            </a:extLst>
          </p:cNvPr>
          <p:cNvSpPr txBox="1"/>
          <p:nvPr>
            <p:custDataLst>
              <p:tags r:id="rId14"/>
            </p:custDataLst>
          </p:nvPr>
        </p:nvSpPr>
        <p:spPr>
          <a:xfrm>
            <a:off x="3889724" y="5657443"/>
            <a:ext cx="2229009" cy="353943"/>
          </a:xfrm>
          <a:prstGeom prst="rect">
            <a:avLst/>
          </a:prstGeom>
          <a:noFill/>
        </p:spPr>
        <p:txBody>
          <a:bodyPr wrap="square">
            <a:spAutoFit/>
          </a:bodyPr>
          <a:lstStyle/>
          <a:p>
            <a:endParaRPr lang="fr-CA" sz="400" dirty="0">
              <a:solidFill>
                <a:srgbClr val="272023"/>
              </a:solidFill>
              <a:latin typeface="Montserrat" pitchFamily="2" charset="77"/>
              <a:ea typeface="Calibri" panose="020F0502020204030204" pitchFamily="34" charset="0"/>
              <a:cs typeface="Times New Roman" panose="02020603050405020304" pitchFamily="18" charset="0"/>
            </a:endParaRPr>
          </a:p>
          <a:p>
            <a:r>
              <a:rPr lang="fr-CA" sz="500" dirty="0">
                <a:solidFill>
                  <a:srgbClr val="DB1045"/>
                </a:solidFill>
                <a:latin typeface="Buenos Aires Thin" pitchFamily="2" charset="77"/>
                <a:cs typeface="Arial" panose="020B0604020202020204" pitchFamily="34" charset="0"/>
              </a:rPr>
              <a:t>CATÉGORIE 3</a:t>
            </a:r>
            <a:br>
              <a:rPr lang="fr-CA" sz="600" dirty="0">
                <a:solidFill>
                  <a:srgbClr val="C2043B"/>
                </a:solidFill>
                <a:latin typeface="Montserrat Light" pitchFamily="2" charset="77"/>
                <a:ea typeface="Calibri" panose="020F0502020204030204" pitchFamily="34" charset="0"/>
                <a:cs typeface="Arial" panose="020B0604020202020204" pitchFamily="34" charset="0"/>
              </a:rPr>
            </a:br>
            <a:r>
              <a:rPr lang="fr-CA" sz="800" b="1" dirty="0">
                <a:solidFill>
                  <a:srgbClr val="DB1045"/>
                </a:solidFill>
                <a:latin typeface="Buenos Aires SemBd" pitchFamily="2" charset="77"/>
                <a:cs typeface="Arial" panose="020B0604020202020204" pitchFamily="34" charset="0"/>
              </a:rPr>
              <a:t>Échanges, partage et collaboration</a:t>
            </a:r>
          </a:p>
        </p:txBody>
      </p:sp>
      <p:sp>
        <p:nvSpPr>
          <p:cNvPr id="9" name="TextBox 46">
            <a:extLst>
              <a:ext uri="{FF2B5EF4-FFF2-40B4-BE49-F238E27FC236}">
                <a16:creationId xmlns:a16="http://schemas.microsoft.com/office/drawing/2014/main" id="{C3FCB1C4-3BB9-FF6F-0585-9D5CAF9D67F2}"/>
              </a:ext>
            </a:extLst>
          </p:cNvPr>
          <p:cNvSpPr txBox="1"/>
          <p:nvPr>
            <p:custDataLst>
              <p:tags r:id="rId15"/>
            </p:custDataLst>
          </p:nvPr>
        </p:nvSpPr>
        <p:spPr>
          <a:xfrm>
            <a:off x="1599530" y="5721120"/>
            <a:ext cx="2388979" cy="292388"/>
          </a:xfrm>
          <a:prstGeom prst="rect">
            <a:avLst/>
          </a:prstGeom>
          <a:noFill/>
        </p:spPr>
        <p:txBody>
          <a:bodyPr wrap="square">
            <a:spAutoFit/>
          </a:bodyPr>
          <a:lstStyle/>
          <a:p>
            <a:r>
              <a:rPr lang="fr-CA" sz="500" dirty="0">
                <a:solidFill>
                  <a:srgbClr val="DB1045"/>
                </a:solidFill>
                <a:latin typeface="Buenos Aires Thin" pitchFamily="2" charset="77"/>
                <a:cs typeface="Arial" panose="020B0604020202020204" pitchFamily="34" charset="0"/>
              </a:rPr>
              <a:t>CATÉGORIE 2</a:t>
            </a:r>
            <a:br>
              <a:rPr lang="fr-CA" sz="600" dirty="0">
                <a:solidFill>
                  <a:srgbClr val="C2043B"/>
                </a:solidFill>
                <a:latin typeface="Montserrat Light" pitchFamily="2" charset="77"/>
                <a:ea typeface="Calibri" panose="020F0502020204030204" pitchFamily="34" charset="0"/>
                <a:cs typeface="Arial" panose="020B0604020202020204" pitchFamily="34" charset="0"/>
              </a:rPr>
            </a:br>
            <a:r>
              <a:rPr lang="fr-CA" sz="800" b="1" dirty="0">
                <a:solidFill>
                  <a:srgbClr val="DB1045"/>
                </a:solidFill>
                <a:latin typeface="Buenos Aires SemBd" pitchFamily="2" charset="77"/>
                <a:cs typeface="Arial" panose="020B0604020202020204" pitchFamily="34" charset="0"/>
              </a:rPr>
              <a:t>Espaces productifs, efficaces et rentables</a:t>
            </a:r>
          </a:p>
        </p:txBody>
      </p:sp>
      <p:sp>
        <p:nvSpPr>
          <p:cNvPr id="10" name="TextBox 37">
            <a:extLst>
              <a:ext uri="{FF2B5EF4-FFF2-40B4-BE49-F238E27FC236}">
                <a16:creationId xmlns:a16="http://schemas.microsoft.com/office/drawing/2014/main" id="{0E86EC8D-B72E-8037-781E-4FCE062A1FAC}"/>
              </a:ext>
            </a:extLst>
          </p:cNvPr>
          <p:cNvSpPr txBox="1"/>
          <p:nvPr>
            <p:custDataLst>
              <p:tags r:id="rId16"/>
            </p:custDataLst>
          </p:nvPr>
        </p:nvSpPr>
        <p:spPr>
          <a:xfrm>
            <a:off x="497720" y="5696555"/>
            <a:ext cx="1050254" cy="276999"/>
          </a:xfrm>
          <a:prstGeom prst="rect">
            <a:avLst/>
          </a:prstGeom>
          <a:noFill/>
        </p:spPr>
        <p:txBody>
          <a:bodyPr wrap="square" rtlCol="0">
            <a:spAutoFit/>
          </a:bodyPr>
          <a:lstStyle/>
          <a:p>
            <a:r>
              <a:rPr lang="fr-CA" sz="600" i="1">
                <a:solidFill>
                  <a:srgbClr val="595959"/>
                </a:solidFill>
                <a:latin typeface="Buenos Aires Thin" pitchFamily="2" charset="77"/>
              </a:rPr>
              <a:t>Catégories de besoins correspondantes</a:t>
            </a:r>
          </a:p>
        </p:txBody>
      </p:sp>
      <p:sp>
        <p:nvSpPr>
          <p:cNvPr id="11" name="TextBox 10">
            <a:extLst>
              <a:ext uri="{FF2B5EF4-FFF2-40B4-BE49-F238E27FC236}">
                <a16:creationId xmlns:a16="http://schemas.microsoft.com/office/drawing/2014/main" id="{65B626AD-73CD-6F80-B955-51CAAF663520}"/>
              </a:ext>
            </a:extLst>
          </p:cNvPr>
          <p:cNvSpPr txBox="1"/>
          <p:nvPr>
            <p:custDataLst>
              <p:tags r:id="rId17"/>
            </p:custDataLst>
          </p:nvPr>
        </p:nvSpPr>
        <p:spPr>
          <a:xfrm>
            <a:off x="879448" y="6312583"/>
            <a:ext cx="1308113" cy="3693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Retombées potentielles</a:t>
            </a:r>
          </a:p>
        </p:txBody>
      </p:sp>
      <p:sp>
        <p:nvSpPr>
          <p:cNvPr id="12" name="TextBox 11">
            <a:extLst>
              <a:ext uri="{FF2B5EF4-FFF2-40B4-BE49-F238E27FC236}">
                <a16:creationId xmlns:a16="http://schemas.microsoft.com/office/drawing/2014/main" id="{8C032B92-478F-902B-8F77-EFE6AC0D0820}"/>
              </a:ext>
            </a:extLst>
          </p:cNvPr>
          <p:cNvSpPr txBox="1"/>
          <p:nvPr>
            <p:custDataLst>
              <p:tags r:id="rId18"/>
            </p:custDataLst>
          </p:nvPr>
        </p:nvSpPr>
        <p:spPr>
          <a:xfrm>
            <a:off x="3182027" y="6376566"/>
            <a:ext cx="818474" cy="2308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Défis</a:t>
            </a:r>
          </a:p>
        </p:txBody>
      </p:sp>
      <p:cxnSp>
        <p:nvCxnSpPr>
          <p:cNvPr id="15" name="Straight Connector 14">
            <a:extLst>
              <a:ext uri="{FF2B5EF4-FFF2-40B4-BE49-F238E27FC236}">
                <a16:creationId xmlns:a16="http://schemas.microsoft.com/office/drawing/2014/main" id="{52063F47-C042-6D66-573C-BFC8DC85AE98}"/>
              </a:ext>
            </a:extLst>
          </p:cNvPr>
          <p:cNvCxnSpPr/>
          <p:nvPr>
            <p:custDataLst>
              <p:tags r:id="rId19"/>
            </p:custDataLst>
          </p:nvPr>
        </p:nvCxnSpPr>
        <p:spPr>
          <a:xfrm>
            <a:off x="2659608" y="6312583"/>
            <a:ext cx="0" cy="1026188"/>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352D26E-B87A-644B-B6C3-EE0CE14DAD4B}"/>
              </a:ext>
            </a:extLst>
          </p:cNvPr>
          <p:cNvCxnSpPr>
            <a:cxnSpLocks/>
          </p:cNvCxnSpPr>
          <p:nvPr>
            <p:custDataLst>
              <p:tags r:id="rId20"/>
            </p:custDataLst>
          </p:nvPr>
        </p:nvCxnSpPr>
        <p:spPr>
          <a:xfrm>
            <a:off x="576263" y="6154206"/>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pic>
        <p:nvPicPr>
          <p:cNvPr id="18" name="Image 5">
            <a:extLst>
              <a:ext uri="{FF2B5EF4-FFF2-40B4-BE49-F238E27FC236}">
                <a16:creationId xmlns:a16="http://schemas.microsoft.com/office/drawing/2014/main" id="{F6DCA9D3-5B48-CD1A-C05D-A8F51CE1948B}"/>
              </a:ext>
            </a:extLst>
          </p:cNvPr>
          <p:cNvPicPr>
            <a:picLocks noChangeAspect="1"/>
          </p:cNvPicPr>
          <p:nvPr>
            <p:custDataLst>
              <p:tags r:id="rId21"/>
            </p:custDataLst>
          </p:nvPr>
        </p:nvPicPr>
        <p:blipFill>
          <a:blip r:embed="rId26" cstate="screen">
            <a:extLst>
              <a:ext uri="{28A0092B-C50C-407E-A947-70E740481C1C}">
                <a14:useLocalDpi xmlns:a14="http://schemas.microsoft.com/office/drawing/2010/main"/>
              </a:ext>
            </a:extLst>
          </a:blip>
          <a:stretch>
            <a:fillRect/>
          </a:stretch>
        </p:blipFill>
        <p:spPr>
          <a:xfrm>
            <a:off x="617730" y="6373991"/>
            <a:ext cx="235983" cy="235983"/>
          </a:xfrm>
          <a:prstGeom prst="rect">
            <a:avLst/>
          </a:prstGeom>
        </p:spPr>
      </p:pic>
      <p:pic>
        <p:nvPicPr>
          <p:cNvPr id="19" name="Picture 18">
            <a:extLst>
              <a:ext uri="{FF2B5EF4-FFF2-40B4-BE49-F238E27FC236}">
                <a16:creationId xmlns:a16="http://schemas.microsoft.com/office/drawing/2014/main" id="{D508A6BE-78CE-EA12-F6B6-B73A126B5E1E}"/>
              </a:ext>
            </a:extLst>
          </p:cNvPr>
          <p:cNvPicPr>
            <a:picLocks noChangeAspect="1"/>
          </p:cNvPicPr>
          <p:nvPr>
            <p:custDataLst>
              <p:tags r:id="rId22"/>
            </p:custDataLst>
          </p:nvPr>
        </p:nvPicPr>
        <p:blipFill>
          <a:blip r:embed="rId27" cstate="screen">
            <a:extLst>
              <a:ext uri="{28A0092B-C50C-407E-A947-70E740481C1C}">
                <a14:useLocalDpi xmlns:a14="http://schemas.microsoft.com/office/drawing/2010/main"/>
              </a:ext>
            </a:extLst>
          </a:blip>
          <a:stretch>
            <a:fillRect/>
          </a:stretch>
        </p:blipFill>
        <p:spPr>
          <a:xfrm>
            <a:off x="2946179" y="6371483"/>
            <a:ext cx="235848" cy="235848"/>
          </a:xfrm>
          <a:prstGeom prst="rect">
            <a:avLst/>
          </a:prstGeom>
        </p:spPr>
      </p:pic>
    </p:spTree>
    <p:extLst>
      <p:ext uri="{BB962C8B-B14F-4D97-AF65-F5344CB8AC3E}">
        <p14:creationId xmlns:p14="http://schemas.microsoft.com/office/powerpoint/2010/main" val="2177953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9CE8C3-3649-5585-B5B5-842EE4DBDF03}"/>
              </a:ext>
            </a:extLst>
          </p:cNvPr>
          <p:cNvSpPr/>
          <p:nvPr>
            <p:custDataLst>
              <p:tags r:id="rId1"/>
            </p:custDataLst>
          </p:nvPr>
        </p:nvSpPr>
        <p:spPr>
          <a:xfrm>
            <a:off x="578083" y="7861248"/>
            <a:ext cx="5686192" cy="141041"/>
          </a:xfrm>
          <a:prstGeom prst="rect">
            <a:avLst/>
          </a:prstGeom>
          <a:gradFill flip="none" rotWithShape="1">
            <a:gsLst>
              <a:gs pos="88000">
                <a:srgbClr val="DB1045"/>
              </a:gs>
              <a:gs pos="6000">
                <a:srgbClr val="7F08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extBox 7">
            <a:extLst>
              <a:ext uri="{FF2B5EF4-FFF2-40B4-BE49-F238E27FC236}">
                <a16:creationId xmlns:a16="http://schemas.microsoft.com/office/drawing/2014/main" id="{ACDF4EAB-CB00-7E85-4F2C-E2491B09B690}"/>
              </a:ext>
            </a:extLst>
          </p:cNvPr>
          <p:cNvSpPr txBox="1"/>
          <p:nvPr>
            <p:custDataLst>
              <p:tags r:id="rId2"/>
            </p:custDataLst>
          </p:nvPr>
        </p:nvSpPr>
        <p:spPr>
          <a:xfrm>
            <a:off x="487847" y="4140707"/>
            <a:ext cx="5763312" cy="1577355"/>
          </a:xfrm>
          <a:prstGeom prst="rect">
            <a:avLst/>
          </a:prstGeom>
          <a:noFill/>
        </p:spPr>
        <p:txBody>
          <a:bodyPr wrap="square">
            <a:spAutoFit/>
          </a:bodyPr>
          <a:lstStyle/>
          <a:p>
            <a:r>
              <a:rPr lang="fr-CA" sz="800" dirty="0">
                <a:solidFill>
                  <a:srgbClr val="DB1045"/>
                </a:solidFill>
                <a:latin typeface="Buenos Aires Thin" pitchFamily="2" charset="77"/>
                <a:cs typeface="Times New Roman" panose="02020603050405020304" pitchFamily="18" charset="0"/>
              </a:rPr>
              <a:t>ACTION 7</a:t>
            </a:r>
            <a:br>
              <a:rPr lang="fr-CA" sz="1050" dirty="0">
                <a:solidFill>
                  <a:srgbClr val="C2043B"/>
                </a:solidFill>
                <a:latin typeface="Montserrat" pitchFamily="2" charset="77"/>
                <a:ea typeface="Calibri" panose="020F0502020204030204" pitchFamily="34" charset="0"/>
                <a:cs typeface="Times New Roman" panose="02020603050405020304" pitchFamily="18" charset="0"/>
              </a:rPr>
            </a:br>
            <a:r>
              <a:rPr lang="fr-CA" sz="1200" b="1" dirty="0">
                <a:solidFill>
                  <a:srgbClr val="DB1045"/>
                </a:solidFill>
                <a:latin typeface="Buenos Aires Bold" pitchFamily="2" charset="77"/>
                <a:cs typeface="Times New Roman" panose="02020603050405020304" pitchFamily="18" charset="0"/>
              </a:rPr>
              <a:t>Établir des partenariats interentreprises pour accroître </a:t>
            </a:r>
          </a:p>
          <a:p>
            <a:r>
              <a:rPr lang="fr-CA" sz="1200" b="1" dirty="0">
                <a:solidFill>
                  <a:srgbClr val="DB1045"/>
                </a:solidFill>
                <a:latin typeface="Buenos Aires Bold" pitchFamily="2" charset="77"/>
                <a:cs typeface="Times New Roman" panose="02020603050405020304" pitchFamily="18" charset="0"/>
              </a:rPr>
              <a:t>la synergie et le sentiment d’appartenance</a:t>
            </a:r>
          </a:p>
          <a:p>
            <a:r>
              <a:rPr lang="fr-CA" sz="900" dirty="0">
                <a:solidFill>
                  <a:srgbClr val="272023"/>
                </a:solidFill>
                <a:latin typeface="Montserrat" pitchFamily="2" charset="77"/>
                <a:ea typeface="Calibri" panose="020F0502020204030204" pitchFamily="34" charset="0"/>
                <a:cs typeface="Times New Roman" panose="02020603050405020304" pitchFamily="18" charset="0"/>
              </a:rPr>
              <a:t> </a:t>
            </a:r>
          </a:p>
          <a:p>
            <a:pPr algn="just"/>
            <a:r>
              <a:rPr lang="fr-CA" sz="900" dirty="0">
                <a:solidFill>
                  <a:srgbClr val="272023"/>
                </a:solidFill>
                <a:latin typeface="Buenos Aires Light" pitchFamily="2" charset="77"/>
                <a:cs typeface="Times New Roman" panose="02020603050405020304" pitchFamily="18" charset="0"/>
              </a:rPr>
              <a:t>Créer de nouveaux partenariats entre les entreprises d’un même édifice ou secteur de Montréal afin d’offrir aux personnes qui y travaillent des avantages exclusifs : une carte rabais fonctionnant dans les commerces à proximité, des coupons mensuels utilisables uniquement dans le secteur, l’accès gratuit à des activités habituellement tarifées, etc. Ce type de récompense incitera le personnel à travailler au bureau, stimulera l’achat local et favorisera la synergie de l’environnement d’affaires.</a:t>
            </a:r>
            <a:endParaRPr lang="en-CA" sz="900" dirty="0">
              <a:solidFill>
                <a:srgbClr val="272023"/>
              </a:solidFill>
              <a:latin typeface="Buenos Aires Light" pitchFamily="2" charset="77"/>
              <a:cs typeface="Times New Roman" panose="02020603050405020304" pitchFamily="18" charset="0"/>
            </a:endParaRPr>
          </a:p>
          <a:p>
            <a:endParaRPr lang="fr-CA" sz="1050" dirty="0">
              <a:solidFill>
                <a:srgbClr val="272023"/>
              </a:solidFill>
              <a:latin typeface="Montserrat" pitchFamily="2" charset="77"/>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A19CD88-7F73-BDD3-484D-14BFB5421CBC}"/>
              </a:ext>
            </a:extLst>
          </p:cNvPr>
          <p:cNvSpPr txBox="1"/>
          <p:nvPr>
            <p:custDataLst>
              <p:tags r:id="rId3"/>
            </p:custDataLst>
          </p:nvPr>
        </p:nvSpPr>
        <p:spPr>
          <a:xfrm>
            <a:off x="498381" y="8002289"/>
            <a:ext cx="566901" cy="307777"/>
          </a:xfrm>
          <a:prstGeom prst="rect">
            <a:avLst/>
          </a:prstGeom>
          <a:noFill/>
        </p:spPr>
        <p:txBody>
          <a:bodyPr wrap="square" rtlCol="0">
            <a:spAutoFit/>
          </a:bodyPr>
          <a:lstStyle/>
          <a:p>
            <a:r>
              <a:rPr lang="fr-CA" sz="700" i="1">
                <a:solidFill>
                  <a:srgbClr val="272023"/>
                </a:solidFill>
                <a:latin typeface="Buenos Aires Thin" pitchFamily="2" charset="77"/>
              </a:rPr>
              <a:t>Court terme</a:t>
            </a:r>
          </a:p>
        </p:txBody>
      </p:sp>
      <p:sp>
        <p:nvSpPr>
          <p:cNvPr id="14" name="TextBox 13">
            <a:extLst>
              <a:ext uri="{FF2B5EF4-FFF2-40B4-BE49-F238E27FC236}">
                <a16:creationId xmlns:a16="http://schemas.microsoft.com/office/drawing/2014/main" id="{56D4E7B3-EB7E-BC59-1359-B1C734E78D48}"/>
              </a:ext>
            </a:extLst>
          </p:cNvPr>
          <p:cNvSpPr txBox="1"/>
          <p:nvPr>
            <p:custDataLst>
              <p:tags r:id="rId4"/>
            </p:custDataLst>
          </p:nvPr>
        </p:nvSpPr>
        <p:spPr>
          <a:xfrm>
            <a:off x="3137612" y="8002289"/>
            <a:ext cx="566901" cy="307777"/>
          </a:xfrm>
          <a:prstGeom prst="rect">
            <a:avLst/>
          </a:prstGeom>
          <a:noFill/>
        </p:spPr>
        <p:txBody>
          <a:bodyPr wrap="square" rtlCol="0">
            <a:spAutoFit/>
          </a:bodyPr>
          <a:lstStyle/>
          <a:p>
            <a:pPr algn="ctr"/>
            <a:r>
              <a:rPr lang="fr-CA" sz="700" i="1">
                <a:latin typeface="Buenos Aires Thin" pitchFamily="2" charset="77"/>
              </a:rPr>
              <a:t>Moyen terme</a:t>
            </a:r>
          </a:p>
        </p:txBody>
      </p:sp>
      <p:sp>
        <p:nvSpPr>
          <p:cNvPr id="16" name="TextBox 15">
            <a:extLst>
              <a:ext uri="{FF2B5EF4-FFF2-40B4-BE49-F238E27FC236}">
                <a16:creationId xmlns:a16="http://schemas.microsoft.com/office/drawing/2014/main" id="{36B4396A-C9DA-8ADD-AEE3-F15B4D845701}"/>
              </a:ext>
            </a:extLst>
          </p:cNvPr>
          <p:cNvSpPr txBox="1"/>
          <p:nvPr>
            <p:custDataLst>
              <p:tags r:id="rId5"/>
            </p:custDataLst>
          </p:nvPr>
        </p:nvSpPr>
        <p:spPr>
          <a:xfrm>
            <a:off x="5769249" y="8002289"/>
            <a:ext cx="566901" cy="307777"/>
          </a:xfrm>
          <a:prstGeom prst="rect">
            <a:avLst/>
          </a:prstGeom>
          <a:noFill/>
        </p:spPr>
        <p:txBody>
          <a:bodyPr wrap="square" rtlCol="0">
            <a:spAutoFit/>
          </a:bodyPr>
          <a:lstStyle/>
          <a:p>
            <a:pPr algn="r"/>
            <a:r>
              <a:rPr lang="fr-CA" sz="700" i="1">
                <a:latin typeface="Buenos Aires Thin" pitchFamily="2" charset="77"/>
              </a:rPr>
              <a:t>Long terme</a:t>
            </a:r>
          </a:p>
        </p:txBody>
      </p:sp>
      <p:cxnSp>
        <p:nvCxnSpPr>
          <p:cNvPr id="39" name="Straight Connector 38">
            <a:extLst>
              <a:ext uri="{FF2B5EF4-FFF2-40B4-BE49-F238E27FC236}">
                <a16:creationId xmlns:a16="http://schemas.microsoft.com/office/drawing/2014/main" id="{F8F2ED61-6BF7-B3B9-AAFC-CFB266E94986}"/>
              </a:ext>
            </a:extLst>
          </p:cNvPr>
          <p:cNvCxnSpPr>
            <a:cxnSpLocks/>
          </p:cNvCxnSpPr>
          <p:nvPr>
            <p:custDataLst>
              <p:tags r:id="rId6"/>
            </p:custDataLst>
          </p:nvPr>
        </p:nvCxnSpPr>
        <p:spPr>
          <a:xfrm>
            <a:off x="576263" y="6154206"/>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A2E49C1-D17F-7938-52AA-5E99F488C5DE}"/>
              </a:ext>
            </a:extLst>
          </p:cNvPr>
          <p:cNvCxnSpPr>
            <a:cxnSpLocks/>
          </p:cNvCxnSpPr>
          <p:nvPr>
            <p:custDataLst>
              <p:tags r:id="rId7"/>
            </p:custDataLst>
          </p:nvPr>
        </p:nvCxnSpPr>
        <p:spPr>
          <a:xfrm>
            <a:off x="563147" y="7555485"/>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pic>
        <p:nvPicPr>
          <p:cNvPr id="38" name="Picture 2" descr="Cité des arts du cirque - Tohu">
            <a:extLst>
              <a:ext uri="{FF2B5EF4-FFF2-40B4-BE49-F238E27FC236}">
                <a16:creationId xmlns:a16="http://schemas.microsoft.com/office/drawing/2014/main" id="{91666BB6-0441-32BB-5170-62DE9B11A746}"/>
              </a:ext>
            </a:extLst>
          </p:cNvPr>
          <p:cNvPicPr>
            <a:picLocks noChangeAspect="1" noChangeArrowheads="1"/>
          </p:cNvPicPr>
          <p:nvPr>
            <p:custDataLst>
              <p:tags r:id="rId8"/>
            </p:custDataLst>
          </p:nvPr>
        </p:nvPicPr>
        <p:blipFill rotWithShape="1">
          <a:blip r:embed="rId26" cstate="screen">
            <a:extLst>
              <a:ext uri="{28A0092B-C50C-407E-A947-70E740481C1C}">
                <a14:useLocalDpi xmlns:a14="http://schemas.microsoft.com/office/drawing/2010/main"/>
              </a:ext>
            </a:extLst>
          </a:blip>
          <a:srcRect/>
          <a:stretch/>
        </p:blipFill>
        <p:spPr bwMode="auto">
          <a:xfrm>
            <a:off x="596304" y="1615645"/>
            <a:ext cx="5887419" cy="2302522"/>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49">
            <a:extLst>
              <a:ext uri="{FF2B5EF4-FFF2-40B4-BE49-F238E27FC236}">
                <a16:creationId xmlns:a16="http://schemas.microsoft.com/office/drawing/2014/main" id="{798BC380-686B-C24B-9312-BBA180712639}"/>
              </a:ext>
            </a:extLst>
          </p:cNvPr>
          <p:cNvSpPr txBox="1"/>
          <p:nvPr>
            <p:custDataLst>
              <p:tags r:id="rId9"/>
            </p:custDataLst>
          </p:nvPr>
        </p:nvSpPr>
        <p:spPr>
          <a:xfrm>
            <a:off x="896779" y="6732348"/>
            <a:ext cx="1667742" cy="630942"/>
          </a:xfrm>
          <a:prstGeom prst="rect">
            <a:avLst/>
          </a:prstGeom>
          <a:noFill/>
        </p:spPr>
        <p:txBody>
          <a:bodyPr wrap="square">
            <a:spAutoFit/>
          </a:bodyPr>
          <a:lstStyle/>
          <a:p>
            <a:r>
              <a:rPr lang="fr-CA" sz="700">
                <a:solidFill>
                  <a:srgbClr val="272023"/>
                </a:solidFill>
                <a:latin typeface="Buenos Aires Light" pitchFamily="2" charset="77"/>
                <a:cs typeface="Times New Roman" panose="02020603050405020304" pitchFamily="18" charset="0"/>
              </a:rPr>
              <a:t>Activité et affluence accrues au sein des environnements d’affaires, collaboration et coopération entre les entités d’un même espace, mutualisation des ressources</a:t>
            </a:r>
          </a:p>
        </p:txBody>
      </p:sp>
      <p:sp>
        <p:nvSpPr>
          <p:cNvPr id="58" name="TextBox 51">
            <a:extLst>
              <a:ext uri="{FF2B5EF4-FFF2-40B4-BE49-F238E27FC236}">
                <a16:creationId xmlns:a16="http://schemas.microsoft.com/office/drawing/2014/main" id="{ED624AAD-87A0-4A40-B367-28332158EFE8}"/>
              </a:ext>
            </a:extLst>
          </p:cNvPr>
          <p:cNvSpPr txBox="1"/>
          <p:nvPr>
            <p:custDataLst>
              <p:tags r:id="rId10"/>
            </p:custDataLst>
          </p:nvPr>
        </p:nvSpPr>
        <p:spPr>
          <a:xfrm>
            <a:off x="3182027" y="6699604"/>
            <a:ext cx="1451883" cy="630942"/>
          </a:xfrm>
          <a:prstGeom prst="rect">
            <a:avLst/>
          </a:prstGeom>
          <a:noFill/>
        </p:spPr>
        <p:txBody>
          <a:bodyPr wrap="square">
            <a:spAutoFit/>
          </a:bodyPr>
          <a:lstStyle/>
          <a:p>
            <a:r>
              <a:rPr lang="fr-CA" sz="700" dirty="0">
                <a:solidFill>
                  <a:srgbClr val="272023"/>
                </a:solidFill>
                <a:latin typeface="Buenos Aires Light" pitchFamily="2" charset="77"/>
                <a:cs typeface="Times New Roman" panose="02020603050405020304" pitchFamily="18" charset="0"/>
              </a:rPr>
              <a:t>Susciter l’engagement et l’engouement d’un grand nombre d’entreprises et de commerces ayant des attentes et des besoins variables</a:t>
            </a:r>
          </a:p>
        </p:txBody>
      </p:sp>
      <p:sp>
        <p:nvSpPr>
          <p:cNvPr id="63" name="Rounded Rectangle 30">
            <a:extLst>
              <a:ext uri="{FF2B5EF4-FFF2-40B4-BE49-F238E27FC236}">
                <a16:creationId xmlns:a16="http://schemas.microsoft.com/office/drawing/2014/main" id="{6A8896C3-DFE3-E743-9BCD-DE45786853A3}"/>
              </a:ext>
            </a:extLst>
          </p:cNvPr>
          <p:cNvSpPr/>
          <p:nvPr>
            <p:custDataLst>
              <p:tags r:id="rId11"/>
            </p:custDataLst>
          </p:nvPr>
        </p:nvSpPr>
        <p:spPr>
          <a:xfrm>
            <a:off x="2658245" y="7885610"/>
            <a:ext cx="3174230" cy="86437"/>
          </a:xfrm>
          <a:prstGeom prst="roundRect">
            <a:avLst/>
          </a:prstGeom>
          <a:gradFill>
            <a:gsLst>
              <a:gs pos="100000">
                <a:srgbClr val="FFFFFF">
                  <a:alpha val="63847"/>
                </a:srgbClr>
              </a:gs>
              <a:gs pos="64000">
                <a:srgbClr val="FFFFFF"/>
              </a:gs>
              <a:gs pos="16000">
                <a:srgbClr val="FFFFFF">
                  <a:alpha val="75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4" name="TextBox 34">
            <a:extLst>
              <a:ext uri="{FF2B5EF4-FFF2-40B4-BE49-F238E27FC236}">
                <a16:creationId xmlns:a16="http://schemas.microsoft.com/office/drawing/2014/main" id="{2EED5A48-8516-EC4C-A199-1251E45964AB}"/>
              </a:ext>
            </a:extLst>
          </p:cNvPr>
          <p:cNvSpPr txBox="1"/>
          <p:nvPr>
            <p:custDataLst>
              <p:tags r:id="rId12"/>
            </p:custDataLst>
          </p:nvPr>
        </p:nvSpPr>
        <p:spPr>
          <a:xfrm>
            <a:off x="488556" y="7599843"/>
            <a:ext cx="2649056" cy="2308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Mesure temporelle des retombées</a:t>
            </a:r>
          </a:p>
        </p:txBody>
      </p:sp>
      <p:sp>
        <p:nvSpPr>
          <p:cNvPr id="2" name="TextBox 14">
            <a:extLst>
              <a:ext uri="{FF2B5EF4-FFF2-40B4-BE49-F238E27FC236}">
                <a16:creationId xmlns:a16="http://schemas.microsoft.com/office/drawing/2014/main" id="{FE79BEDE-9456-57F6-BEC5-F16E12E7D1C7}"/>
              </a:ext>
            </a:extLst>
          </p:cNvPr>
          <p:cNvSpPr txBox="1"/>
          <p:nvPr>
            <p:custDataLst>
              <p:tags r:id="rId13"/>
            </p:custDataLst>
          </p:nvPr>
        </p:nvSpPr>
        <p:spPr>
          <a:xfrm>
            <a:off x="487847" y="993776"/>
            <a:ext cx="5776428" cy="538609"/>
          </a:xfrm>
          <a:prstGeom prst="rect">
            <a:avLst/>
          </a:prstGeom>
          <a:noFill/>
        </p:spPr>
        <p:txBody>
          <a:bodyPr wrap="square">
            <a:spAutoFit/>
          </a:bodyPr>
          <a:lstStyle/>
          <a:p>
            <a:r>
              <a:rPr lang="fr-CA" sz="900" dirty="0">
                <a:solidFill>
                  <a:srgbClr val="DB1045"/>
                </a:solidFill>
                <a:latin typeface="Buenos Aires Thin" pitchFamily="2" charset="77"/>
              </a:rPr>
              <a:t>PISTES DE SOLUTIONS</a:t>
            </a:r>
            <a:br>
              <a:rPr lang="fr-CA" sz="1400" b="1" dirty="0">
                <a:solidFill>
                  <a:srgbClr val="C2043B"/>
                </a:solidFill>
                <a:latin typeface="Montserrat SemiBold" pitchFamily="2" charset="77"/>
              </a:rPr>
            </a:br>
            <a:r>
              <a:rPr lang="fr-CA" sz="2000" b="1" dirty="0">
                <a:solidFill>
                  <a:srgbClr val="DB1045"/>
                </a:solidFill>
                <a:latin typeface="Buenos Aires Bold" pitchFamily="2" charset="77"/>
              </a:rPr>
              <a:t>Environnement d’affaires</a:t>
            </a:r>
            <a:endParaRPr lang="en-CA" sz="2000" b="1" dirty="0">
              <a:solidFill>
                <a:srgbClr val="DB1045"/>
              </a:solidFill>
              <a:latin typeface="Buenos Aires Bold" pitchFamily="2" charset="77"/>
            </a:endParaRPr>
          </a:p>
        </p:txBody>
      </p:sp>
      <p:sp>
        <p:nvSpPr>
          <p:cNvPr id="4" name="TextBox 39">
            <a:extLst>
              <a:ext uri="{FF2B5EF4-FFF2-40B4-BE49-F238E27FC236}">
                <a16:creationId xmlns:a16="http://schemas.microsoft.com/office/drawing/2014/main" id="{B3A7EB32-2DE7-FBA6-E421-3B212652428A}"/>
              </a:ext>
            </a:extLst>
          </p:cNvPr>
          <p:cNvSpPr txBox="1"/>
          <p:nvPr>
            <p:custDataLst>
              <p:tags r:id="rId14"/>
            </p:custDataLst>
          </p:nvPr>
        </p:nvSpPr>
        <p:spPr>
          <a:xfrm>
            <a:off x="4425434" y="5699389"/>
            <a:ext cx="2086652" cy="292388"/>
          </a:xfrm>
          <a:prstGeom prst="rect">
            <a:avLst/>
          </a:prstGeom>
          <a:noFill/>
        </p:spPr>
        <p:txBody>
          <a:bodyPr wrap="square">
            <a:spAutoFit/>
          </a:bodyPr>
          <a:lstStyle/>
          <a:p>
            <a:r>
              <a:rPr lang="fr-CA" sz="500">
                <a:solidFill>
                  <a:srgbClr val="DB1045"/>
                </a:solidFill>
                <a:latin typeface="Buenos Aires Thin" pitchFamily="2" charset="77"/>
                <a:ea typeface="Calibri" panose="020F0502020204030204" pitchFamily="34" charset="0"/>
                <a:cs typeface="Arial" panose="020B0604020202020204" pitchFamily="34" charset="0"/>
              </a:rPr>
              <a:t>CATÉGORIE 6</a:t>
            </a:r>
            <a:br>
              <a:rPr lang="fr-CA" sz="500">
                <a:solidFill>
                  <a:srgbClr val="DB1045"/>
                </a:solidFill>
                <a:latin typeface="Montserrat Light" pitchFamily="2" charset="77"/>
                <a:ea typeface="Calibri" panose="020F0502020204030204" pitchFamily="34" charset="0"/>
                <a:cs typeface="Arial" panose="020B0604020202020204" pitchFamily="34" charset="0"/>
              </a:rPr>
            </a:br>
            <a:r>
              <a:rPr lang="fr-CA" sz="800" b="1">
                <a:solidFill>
                  <a:srgbClr val="DB1045"/>
                </a:solidFill>
                <a:latin typeface="Buenos Aires SemBd" pitchFamily="2" charset="77"/>
                <a:cs typeface="Arial" panose="020B0604020202020204" pitchFamily="34" charset="0"/>
              </a:rPr>
              <a:t>Stratégies de communication</a:t>
            </a:r>
          </a:p>
        </p:txBody>
      </p:sp>
      <p:sp>
        <p:nvSpPr>
          <p:cNvPr id="5" name="TextBox 40">
            <a:extLst>
              <a:ext uri="{FF2B5EF4-FFF2-40B4-BE49-F238E27FC236}">
                <a16:creationId xmlns:a16="http://schemas.microsoft.com/office/drawing/2014/main" id="{DBA0165B-2DA0-FF74-9C5A-CDE74EB928A5}"/>
              </a:ext>
            </a:extLst>
          </p:cNvPr>
          <p:cNvSpPr txBox="1"/>
          <p:nvPr>
            <p:custDataLst>
              <p:tags r:id="rId15"/>
            </p:custDataLst>
          </p:nvPr>
        </p:nvSpPr>
        <p:spPr>
          <a:xfrm>
            <a:off x="2916362" y="5699389"/>
            <a:ext cx="1573131" cy="415498"/>
          </a:xfrm>
          <a:prstGeom prst="rect">
            <a:avLst/>
          </a:prstGeom>
          <a:noFill/>
        </p:spPr>
        <p:txBody>
          <a:bodyPr wrap="square">
            <a:spAutoFit/>
          </a:bodyPr>
          <a:lstStyle/>
          <a:p>
            <a:r>
              <a:rPr lang="fr-CA" sz="500">
                <a:solidFill>
                  <a:srgbClr val="DB1045"/>
                </a:solidFill>
                <a:latin typeface="Buenos Aires Thin" pitchFamily="2" charset="77"/>
                <a:cs typeface="Arial" panose="020B0604020202020204" pitchFamily="34" charset="0"/>
              </a:rPr>
              <a:t>CATÉGORIE 5</a:t>
            </a:r>
            <a:br>
              <a:rPr lang="fr-CA" sz="500">
                <a:solidFill>
                  <a:srgbClr val="DB1045"/>
                </a:solidFill>
                <a:latin typeface="Buenos Aires Thin" pitchFamily="2" charset="77"/>
                <a:cs typeface="Arial" panose="020B0604020202020204" pitchFamily="34" charset="0"/>
              </a:rPr>
            </a:br>
            <a:r>
              <a:rPr lang="fr-CA" sz="800" b="1">
                <a:solidFill>
                  <a:srgbClr val="DB1045"/>
                </a:solidFill>
                <a:latin typeface="Buenos Aires SemBd" pitchFamily="2" charset="77"/>
                <a:cs typeface="Arial" panose="020B0604020202020204" pitchFamily="34" charset="0"/>
              </a:rPr>
              <a:t>Attractivit</a:t>
            </a:r>
            <a:r>
              <a:rPr lang="fr-CA" sz="800" b="1">
                <a:solidFill>
                  <a:srgbClr val="DB1045"/>
                </a:solidFill>
                <a:latin typeface="Buenos Aires SemBd" pitchFamily="2" charset="77"/>
                <a:ea typeface="Calibri" panose="020F0502020204030204" pitchFamily="34" charset="0"/>
                <a:cs typeface="Arial" panose="020B0604020202020204" pitchFamily="34" charset="0"/>
              </a:rPr>
              <a:t>é de Montréal et de son </a:t>
            </a:r>
            <a:r>
              <a:rPr lang="fr-CA" sz="800" b="1">
                <a:solidFill>
                  <a:srgbClr val="DB1045"/>
                </a:solidFill>
                <a:latin typeface="Buenos Aires SemBd" pitchFamily="2" charset="77"/>
                <a:cs typeface="Arial" panose="020B0604020202020204" pitchFamily="34" charset="0"/>
              </a:rPr>
              <a:t>centre-ville</a:t>
            </a:r>
          </a:p>
        </p:txBody>
      </p:sp>
      <p:sp>
        <p:nvSpPr>
          <p:cNvPr id="6" name="TextBox 44">
            <a:extLst>
              <a:ext uri="{FF2B5EF4-FFF2-40B4-BE49-F238E27FC236}">
                <a16:creationId xmlns:a16="http://schemas.microsoft.com/office/drawing/2014/main" id="{189B6E39-7709-B06E-6BFD-6FA4818C9F7D}"/>
              </a:ext>
            </a:extLst>
          </p:cNvPr>
          <p:cNvSpPr txBox="1"/>
          <p:nvPr>
            <p:custDataLst>
              <p:tags r:id="rId16"/>
            </p:custDataLst>
          </p:nvPr>
        </p:nvSpPr>
        <p:spPr>
          <a:xfrm>
            <a:off x="1539959" y="5701243"/>
            <a:ext cx="1597653" cy="292388"/>
          </a:xfrm>
          <a:prstGeom prst="rect">
            <a:avLst/>
          </a:prstGeom>
          <a:noFill/>
        </p:spPr>
        <p:txBody>
          <a:bodyPr wrap="square">
            <a:spAutoFit/>
          </a:bodyPr>
          <a:lstStyle/>
          <a:p>
            <a:r>
              <a:rPr lang="fr-CA" sz="500">
                <a:solidFill>
                  <a:srgbClr val="DB1045"/>
                </a:solidFill>
                <a:latin typeface="Buenos Aires Thin" pitchFamily="2" charset="77"/>
                <a:cs typeface="Arial" panose="020B0604020202020204" pitchFamily="34" charset="0"/>
              </a:rPr>
              <a:t>CATÉGORIE 1</a:t>
            </a:r>
            <a:br>
              <a:rPr lang="fr-CA" sz="700">
                <a:solidFill>
                  <a:srgbClr val="C2043B"/>
                </a:solidFill>
                <a:latin typeface="Montserrat Light" pitchFamily="2" charset="77"/>
                <a:ea typeface="Calibri" panose="020F0502020204030204" pitchFamily="34" charset="0"/>
                <a:cs typeface="Arial" panose="020B0604020202020204" pitchFamily="34" charset="0"/>
              </a:rPr>
            </a:br>
            <a:r>
              <a:rPr lang="fr-CA" sz="800" b="1">
                <a:solidFill>
                  <a:srgbClr val="DB1045"/>
                </a:solidFill>
                <a:latin typeface="Buenos Aires SemBd" pitchFamily="2" charset="77"/>
                <a:cs typeface="Arial" panose="020B0604020202020204" pitchFamily="34" charset="0"/>
              </a:rPr>
              <a:t>Bien-être du personnel</a:t>
            </a:r>
          </a:p>
        </p:txBody>
      </p:sp>
      <p:sp>
        <p:nvSpPr>
          <p:cNvPr id="7" name="TextBox 37">
            <a:extLst>
              <a:ext uri="{FF2B5EF4-FFF2-40B4-BE49-F238E27FC236}">
                <a16:creationId xmlns:a16="http://schemas.microsoft.com/office/drawing/2014/main" id="{C8D1A570-6BAF-7E08-8B2A-3428C0F71D9D}"/>
              </a:ext>
            </a:extLst>
          </p:cNvPr>
          <p:cNvSpPr txBox="1"/>
          <p:nvPr>
            <p:custDataLst>
              <p:tags r:id="rId17"/>
            </p:custDataLst>
          </p:nvPr>
        </p:nvSpPr>
        <p:spPr>
          <a:xfrm>
            <a:off x="497720" y="5696555"/>
            <a:ext cx="1050254" cy="276999"/>
          </a:xfrm>
          <a:prstGeom prst="rect">
            <a:avLst/>
          </a:prstGeom>
          <a:noFill/>
        </p:spPr>
        <p:txBody>
          <a:bodyPr wrap="square" rtlCol="0">
            <a:spAutoFit/>
          </a:bodyPr>
          <a:lstStyle/>
          <a:p>
            <a:r>
              <a:rPr lang="fr-CA" sz="600" i="1">
                <a:solidFill>
                  <a:srgbClr val="595959"/>
                </a:solidFill>
                <a:latin typeface="Buenos Aires Thin" pitchFamily="2" charset="77"/>
              </a:rPr>
              <a:t>Catégories de besoins correspondantes</a:t>
            </a:r>
          </a:p>
        </p:txBody>
      </p:sp>
      <p:sp>
        <p:nvSpPr>
          <p:cNvPr id="9" name="TextBox 8">
            <a:extLst>
              <a:ext uri="{FF2B5EF4-FFF2-40B4-BE49-F238E27FC236}">
                <a16:creationId xmlns:a16="http://schemas.microsoft.com/office/drawing/2014/main" id="{22B2E331-6581-CB1A-F7DA-9EBBEA2E98A3}"/>
              </a:ext>
            </a:extLst>
          </p:cNvPr>
          <p:cNvSpPr txBox="1"/>
          <p:nvPr>
            <p:custDataLst>
              <p:tags r:id="rId18"/>
            </p:custDataLst>
          </p:nvPr>
        </p:nvSpPr>
        <p:spPr>
          <a:xfrm>
            <a:off x="879448" y="6312583"/>
            <a:ext cx="1308113" cy="3693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Retombées potentielles</a:t>
            </a:r>
          </a:p>
        </p:txBody>
      </p:sp>
      <p:sp>
        <p:nvSpPr>
          <p:cNvPr id="10" name="TextBox 9">
            <a:extLst>
              <a:ext uri="{FF2B5EF4-FFF2-40B4-BE49-F238E27FC236}">
                <a16:creationId xmlns:a16="http://schemas.microsoft.com/office/drawing/2014/main" id="{FEEF0C1E-0F35-B589-1FA8-4D6D8BD78E51}"/>
              </a:ext>
            </a:extLst>
          </p:cNvPr>
          <p:cNvSpPr txBox="1"/>
          <p:nvPr>
            <p:custDataLst>
              <p:tags r:id="rId19"/>
            </p:custDataLst>
          </p:nvPr>
        </p:nvSpPr>
        <p:spPr>
          <a:xfrm>
            <a:off x="3182027" y="6376566"/>
            <a:ext cx="818474" cy="2308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Défis</a:t>
            </a:r>
          </a:p>
        </p:txBody>
      </p:sp>
      <p:cxnSp>
        <p:nvCxnSpPr>
          <p:cNvPr id="11" name="Straight Connector 10">
            <a:extLst>
              <a:ext uri="{FF2B5EF4-FFF2-40B4-BE49-F238E27FC236}">
                <a16:creationId xmlns:a16="http://schemas.microsoft.com/office/drawing/2014/main" id="{1CBCBE43-10AB-E7CE-6EC5-22A19B25C6E1}"/>
              </a:ext>
            </a:extLst>
          </p:cNvPr>
          <p:cNvCxnSpPr/>
          <p:nvPr>
            <p:custDataLst>
              <p:tags r:id="rId20"/>
            </p:custDataLst>
          </p:nvPr>
        </p:nvCxnSpPr>
        <p:spPr>
          <a:xfrm>
            <a:off x="2659608" y="6312583"/>
            <a:ext cx="0" cy="1026188"/>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425437-D180-E558-D73A-65DA0A920054}"/>
              </a:ext>
            </a:extLst>
          </p:cNvPr>
          <p:cNvCxnSpPr>
            <a:cxnSpLocks/>
          </p:cNvCxnSpPr>
          <p:nvPr>
            <p:custDataLst>
              <p:tags r:id="rId21"/>
            </p:custDataLst>
          </p:nvPr>
        </p:nvCxnSpPr>
        <p:spPr>
          <a:xfrm>
            <a:off x="576263" y="6154206"/>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pic>
        <p:nvPicPr>
          <p:cNvPr id="15" name="Image 5">
            <a:extLst>
              <a:ext uri="{FF2B5EF4-FFF2-40B4-BE49-F238E27FC236}">
                <a16:creationId xmlns:a16="http://schemas.microsoft.com/office/drawing/2014/main" id="{3492E818-0567-07EF-1130-158946B4F1B7}"/>
              </a:ext>
            </a:extLst>
          </p:cNvPr>
          <p:cNvPicPr>
            <a:picLocks noChangeAspect="1"/>
          </p:cNvPicPr>
          <p:nvPr>
            <p:custDataLst>
              <p:tags r:id="rId22"/>
            </p:custDataLst>
          </p:nvPr>
        </p:nvPicPr>
        <p:blipFill>
          <a:blip r:embed="rId27" cstate="screen">
            <a:extLst>
              <a:ext uri="{28A0092B-C50C-407E-A947-70E740481C1C}">
                <a14:useLocalDpi xmlns:a14="http://schemas.microsoft.com/office/drawing/2010/main"/>
              </a:ext>
            </a:extLst>
          </a:blip>
          <a:stretch>
            <a:fillRect/>
          </a:stretch>
        </p:blipFill>
        <p:spPr>
          <a:xfrm>
            <a:off x="617730" y="6373991"/>
            <a:ext cx="235983" cy="235983"/>
          </a:xfrm>
          <a:prstGeom prst="rect">
            <a:avLst/>
          </a:prstGeom>
        </p:spPr>
      </p:pic>
      <p:pic>
        <p:nvPicPr>
          <p:cNvPr id="17" name="Picture 16">
            <a:extLst>
              <a:ext uri="{FF2B5EF4-FFF2-40B4-BE49-F238E27FC236}">
                <a16:creationId xmlns:a16="http://schemas.microsoft.com/office/drawing/2014/main" id="{9699DAA8-97E9-83CC-1587-F0B2062F5724}"/>
              </a:ext>
            </a:extLst>
          </p:cNvPr>
          <p:cNvPicPr>
            <a:picLocks noChangeAspect="1"/>
          </p:cNvPicPr>
          <p:nvPr>
            <p:custDataLst>
              <p:tags r:id="rId23"/>
            </p:custDataLst>
          </p:nvPr>
        </p:nvPicPr>
        <p:blipFill>
          <a:blip r:embed="rId28" cstate="screen">
            <a:extLst>
              <a:ext uri="{28A0092B-C50C-407E-A947-70E740481C1C}">
                <a14:useLocalDpi xmlns:a14="http://schemas.microsoft.com/office/drawing/2010/main"/>
              </a:ext>
            </a:extLst>
          </a:blip>
          <a:stretch>
            <a:fillRect/>
          </a:stretch>
        </p:blipFill>
        <p:spPr>
          <a:xfrm>
            <a:off x="2946179" y="6371483"/>
            <a:ext cx="235848" cy="235848"/>
          </a:xfrm>
          <a:prstGeom prst="rect">
            <a:avLst/>
          </a:prstGeom>
        </p:spPr>
      </p:pic>
    </p:spTree>
    <p:extLst>
      <p:ext uri="{BB962C8B-B14F-4D97-AF65-F5344CB8AC3E}">
        <p14:creationId xmlns:p14="http://schemas.microsoft.com/office/powerpoint/2010/main" val="976379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C5D5F7-6C79-1E13-1911-C617A1976E44}"/>
              </a:ext>
            </a:extLst>
          </p:cNvPr>
          <p:cNvSpPr/>
          <p:nvPr>
            <p:custDataLst>
              <p:tags r:id="rId1"/>
            </p:custDataLst>
          </p:nvPr>
        </p:nvSpPr>
        <p:spPr>
          <a:xfrm>
            <a:off x="578083" y="7861248"/>
            <a:ext cx="5686192" cy="141041"/>
          </a:xfrm>
          <a:prstGeom prst="rect">
            <a:avLst/>
          </a:prstGeom>
          <a:gradFill flip="none" rotWithShape="1">
            <a:gsLst>
              <a:gs pos="88000">
                <a:srgbClr val="DB1045"/>
              </a:gs>
              <a:gs pos="6000">
                <a:srgbClr val="7F08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extBox 7">
            <a:extLst>
              <a:ext uri="{FF2B5EF4-FFF2-40B4-BE49-F238E27FC236}">
                <a16:creationId xmlns:a16="http://schemas.microsoft.com/office/drawing/2014/main" id="{ACDF4EAB-CB00-7E85-4F2C-E2491B09B690}"/>
              </a:ext>
            </a:extLst>
          </p:cNvPr>
          <p:cNvSpPr txBox="1"/>
          <p:nvPr>
            <p:custDataLst>
              <p:tags r:id="rId2"/>
            </p:custDataLst>
          </p:nvPr>
        </p:nvSpPr>
        <p:spPr>
          <a:xfrm>
            <a:off x="487847" y="4147343"/>
            <a:ext cx="5776428" cy="1600438"/>
          </a:xfrm>
          <a:prstGeom prst="rect">
            <a:avLst/>
          </a:prstGeom>
          <a:noFill/>
        </p:spPr>
        <p:txBody>
          <a:bodyPr wrap="square">
            <a:spAutoFit/>
          </a:bodyPr>
          <a:lstStyle/>
          <a:p>
            <a:r>
              <a:rPr lang="fr-CA" sz="800" dirty="0">
                <a:solidFill>
                  <a:srgbClr val="DB1045"/>
                </a:solidFill>
                <a:latin typeface="Buenos Aires Thin" pitchFamily="2" charset="77"/>
                <a:cs typeface="Times New Roman" panose="02020603050405020304" pitchFamily="18" charset="0"/>
              </a:rPr>
              <a:t>ACTION 8</a:t>
            </a:r>
            <a:br>
              <a:rPr lang="fr-CA" sz="800" dirty="0">
                <a:solidFill>
                  <a:srgbClr val="DB1045"/>
                </a:solidFill>
                <a:latin typeface="Buenos Aires Thin" pitchFamily="2" charset="77"/>
                <a:cs typeface="Times New Roman" panose="02020603050405020304" pitchFamily="18" charset="0"/>
              </a:rPr>
            </a:br>
            <a:r>
              <a:rPr lang="fr-CA" sz="1200" b="1" dirty="0">
                <a:solidFill>
                  <a:srgbClr val="DB1045"/>
                </a:solidFill>
                <a:latin typeface="Buenos Aires Bold" pitchFamily="2" charset="77"/>
                <a:cs typeface="Times New Roman" panose="02020603050405020304" pitchFamily="18" charset="0"/>
              </a:rPr>
              <a:t>Faire de la propreté et de la qualité de l’air </a:t>
            </a:r>
          </a:p>
          <a:p>
            <a:r>
              <a:rPr lang="fr-CA" sz="1200" b="1" dirty="0">
                <a:solidFill>
                  <a:srgbClr val="DB1045"/>
                </a:solidFill>
                <a:latin typeface="Buenos Aires Bold" pitchFamily="2" charset="77"/>
                <a:cs typeface="Times New Roman" panose="02020603050405020304" pitchFamily="18" charset="0"/>
              </a:rPr>
              <a:t>des enjeux prioritaires</a:t>
            </a:r>
          </a:p>
          <a:p>
            <a:r>
              <a:rPr lang="fr-CA" sz="1050" dirty="0">
                <a:solidFill>
                  <a:srgbClr val="272023"/>
                </a:solidFill>
                <a:latin typeface="Montserrat" pitchFamily="2" charset="77"/>
                <a:ea typeface="Calibri" panose="020F0502020204030204" pitchFamily="34" charset="0"/>
                <a:cs typeface="Times New Roman" panose="02020603050405020304" pitchFamily="18" charset="0"/>
              </a:rPr>
              <a:t> </a:t>
            </a:r>
          </a:p>
          <a:p>
            <a:pPr algn="just"/>
            <a:r>
              <a:rPr lang="fr-CA" sz="900" dirty="0">
                <a:solidFill>
                  <a:srgbClr val="272023"/>
                </a:solidFill>
                <a:latin typeface="Buenos Aires Light" pitchFamily="2" charset="77"/>
                <a:cs typeface="Times New Roman" panose="02020603050405020304" pitchFamily="18" charset="0"/>
              </a:rPr>
              <a:t>Améliorer l’aération, la propreté et la fréquence d’entretien des espaces à bureaux pour qu’ils deviennent plus attrayants pour le personnel. Puisque la COVID a augmenté les exigences générales des individus en matière d’hygiène et de conditions sanitaires, les lieux de travail doivent être impeccables et à la hauteur de leurs attentes. Pour maximiser leur sentiment de bien-être et de sécurité, un sondage est fortement recommandé pour connaître leurs besoins précis.</a:t>
            </a:r>
            <a:endParaRPr lang="en-CA" sz="900" dirty="0">
              <a:solidFill>
                <a:srgbClr val="272023"/>
              </a:solidFill>
              <a:latin typeface="Buenos Aires Light" pitchFamily="2" charset="77"/>
              <a:cs typeface="Times New Roman" panose="02020603050405020304" pitchFamily="18" charset="0"/>
            </a:endParaRPr>
          </a:p>
          <a:p>
            <a:endParaRPr lang="fr-CA" sz="1050" dirty="0">
              <a:solidFill>
                <a:srgbClr val="272023"/>
              </a:solidFill>
              <a:latin typeface="Montserrat" pitchFamily="2" charset="77"/>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A19CD88-7F73-BDD3-484D-14BFB5421CBC}"/>
              </a:ext>
            </a:extLst>
          </p:cNvPr>
          <p:cNvSpPr txBox="1"/>
          <p:nvPr>
            <p:custDataLst>
              <p:tags r:id="rId3"/>
            </p:custDataLst>
          </p:nvPr>
        </p:nvSpPr>
        <p:spPr>
          <a:xfrm>
            <a:off x="498381" y="8002289"/>
            <a:ext cx="566901" cy="307777"/>
          </a:xfrm>
          <a:prstGeom prst="rect">
            <a:avLst/>
          </a:prstGeom>
          <a:noFill/>
        </p:spPr>
        <p:txBody>
          <a:bodyPr wrap="square" rtlCol="0">
            <a:spAutoFit/>
          </a:bodyPr>
          <a:lstStyle/>
          <a:p>
            <a:r>
              <a:rPr lang="fr-CA" sz="700" i="1">
                <a:solidFill>
                  <a:srgbClr val="272023"/>
                </a:solidFill>
                <a:latin typeface="Buenos Aires Thin" pitchFamily="2" charset="77"/>
              </a:rPr>
              <a:t>Court terme</a:t>
            </a:r>
          </a:p>
        </p:txBody>
      </p:sp>
      <p:sp>
        <p:nvSpPr>
          <p:cNvPr id="14" name="TextBox 13">
            <a:extLst>
              <a:ext uri="{FF2B5EF4-FFF2-40B4-BE49-F238E27FC236}">
                <a16:creationId xmlns:a16="http://schemas.microsoft.com/office/drawing/2014/main" id="{56D4E7B3-EB7E-BC59-1359-B1C734E78D48}"/>
              </a:ext>
            </a:extLst>
          </p:cNvPr>
          <p:cNvSpPr txBox="1"/>
          <p:nvPr>
            <p:custDataLst>
              <p:tags r:id="rId4"/>
            </p:custDataLst>
          </p:nvPr>
        </p:nvSpPr>
        <p:spPr>
          <a:xfrm>
            <a:off x="3137612" y="8002289"/>
            <a:ext cx="566901" cy="307777"/>
          </a:xfrm>
          <a:prstGeom prst="rect">
            <a:avLst/>
          </a:prstGeom>
          <a:noFill/>
        </p:spPr>
        <p:txBody>
          <a:bodyPr wrap="square" rtlCol="0">
            <a:spAutoFit/>
          </a:bodyPr>
          <a:lstStyle/>
          <a:p>
            <a:pPr algn="ctr"/>
            <a:r>
              <a:rPr lang="fr-CA" sz="700" i="1">
                <a:latin typeface="Buenos Aires Thin" pitchFamily="2" charset="77"/>
              </a:rPr>
              <a:t>Moyen terme</a:t>
            </a:r>
          </a:p>
        </p:txBody>
      </p:sp>
      <p:sp>
        <p:nvSpPr>
          <p:cNvPr id="16" name="TextBox 15">
            <a:extLst>
              <a:ext uri="{FF2B5EF4-FFF2-40B4-BE49-F238E27FC236}">
                <a16:creationId xmlns:a16="http://schemas.microsoft.com/office/drawing/2014/main" id="{36B4396A-C9DA-8ADD-AEE3-F15B4D845701}"/>
              </a:ext>
            </a:extLst>
          </p:cNvPr>
          <p:cNvSpPr txBox="1"/>
          <p:nvPr>
            <p:custDataLst>
              <p:tags r:id="rId5"/>
            </p:custDataLst>
          </p:nvPr>
        </p:nvSpPr>
        <p:spPr>
          <a:xfrm>
            <a:off x="5769249" y="8002289"/>
            <a:ext cx="566901" cy="307777"/>
          </a:xfrm>
          <a:prstGeom prst="rect">
            <a:avLst/>
          </a:prstGeom>
          <a:noFill/>
        </p:spPr>
        <p:txBody>
          <a:bodyPr wrap="square" rtlCol="0">
            <a:spAutoFit/>
          </a:bodyPr>
          <a:lstStyle/>
          <a:p>
            <a:pPr algn="r"/>
            <a:r>
              <a:rPr lang="fr-CA" sz="700" i="1">
                <a:latin typeface="Buenos Aires Thin" pitchFamily="2" charset="77"/>
              </a:rPr>
              <a:t>Long terme</a:t>
            </a:r>
          </a:p>
        </p:txBody>
      </p:sp>
      <p:cxnSp>
        <p:nvCxnSpPr>
          <p:cNvPr id="39" name="Straight Connector 38">
            <a:extLst>
              <a:ext uri="{FF2B5EF4-FFF2-40B4-BE49-F238E27FC236}">
                <a16:creationId xmlns:a16="http://schemas.microsoft.com/office/drawing/2014/main" id="{F8F2ED61-6BF7-B3B9-AAFC-CFB266E94986}"/>
              </a:ext>
            </a:extLst>
          </p:cNvPr>
          <p:cNvCxnSpPr>
            <a:cxnSpLocks/>
          </p:cNvCxnSpPr>
          <p:nvPr>
            <p:custDataLst>
              <p:tags r:id="rId6"/>
            </p:custDataLst>
          </p:nvPr>
        </p:nvCxnSpPr>
        <p:spPr>
          <a:xfrm>
            <a:off x="576263" y="6154206"/>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AEE9CBA-A098-5355-1F24-F244A4AF5C44}"/>
              </a:ext>
            </a:extLst>
          </p:cNvPr>
          <p:cNvCxnSpPr>
            <a:cxnSpLocks/>
          </p:cNvCxnSpPr>
          <p:nvPr>
            <p:custDataLst>
              <p:tags r:id="rId7"/>
            </p:custDataLst>
          </p:nvPr>
        </p:nvCxnSpPr>
        <p:spPr>
          <a:xfrm>
            <a:off x="563147" y="7555485"/>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pic>
        <p:nvPicPr>
          <p:cNvPr id="34" name="Picture 8" descr="brown concrete building">
            <a:extLst>
              <a:ext uri="{FF2B5EF4-FFF2-40B4-BE49-F238E27FC236}">
                <a16:creationId xmlns:a16="http://schemas.microsoft.com/office/drawing/2014/main" id="{3AA3841C-DA0B-DF55-C108-67CAF16E9517}"/>
              </a:ext>
            </a:extLst>
          </p:cNvPr>
          <p:cNvPicPr>
            <a:picLocks noChangeAspect="1" noChangeArrowheads="1"/>
          </p:cNvPicPr>
          <p:nvPr>
            <p:custDataLst>
              <p:tags r:id="rId8"/>
            </p:custDataLst>
          </p:nvPr>
        </p:nvPicPr>
        <p:blipFill rotWithShape="1">
          <a:blip r:embed="rId26" cstate="screen">
            <a:extLst>
              <a:ext uri="{28A0092B-C50C-407E-A947-70E740481C1C}">
                <a14:useLocalDpi xmlns:a14="http://schemas.microsoft.com/office/drawing/2010/main"/>
              </a:ext>
            </a:extLst>
          </a:blip>
          <a:srcRect/>
          <a:stretch/>
        </p:blipFill>
        <p:spPr bwMode="auto">
          <a:xfrm>
            <a:off x="596304" y="1631297"/>
            <a:ext cx="5854262" cy="2250023"/>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49">
            <a:extLst>
              <a:ext uri="{FF2B5EF4-FFF2-40B4-BE49-F238E27FC236}">
                <a16:creationId xmlns:a16="http://schemas.microsoft.com/office/drawing/2014/main" id="{3FA7F02A-0554-AC48-A492-B56E4EBA8E8B}"/>
              </a:ext>
            </a:extLst>
          </p:cNvPr>
          <p:cNvSpPr txBox="1"/>
          <p:nvPr>
            <p:custDataLst>
              <p:tags r:id="rId9"/>
            </p:custDataLst>
          </p:nvPr>
        </p:nvSpPr>
        <p:spPr>
          <a:xfrm>
            <a:off x="879448" y="6735857"/>
            <a:ext cx="1832610" cy="523220"/>
          </a:xfrm>
          <a:prstGeom prst="rect">
            <a:avLst/>
          </a:prstGeom>
          <a:noFill/>
        </p:spPr>
        <p:txBody>
          <a:bodyPr wrap="square">
            <a:spAutoFit/>
          </a:bodyPr>
          <a:lstStyle/>
          <a:p>
            <a:r>
              <a:rPr lang="fr-CA" sz="700">
                <a:solidFill>
                  <a:srgbClr val="272023"/>
                </a:solidFill>
                <a:latin typeface="Buenos Aires Light" pitchFamily="2" charset="77"/>
                <a:cs typeface="Times New Roman" panose="02020603050405020304" pitchFamily="18" charset="0"/>
              </a:rPr>
              <a:t>Bien-être au sein de l’espace, sentiment de sécurité, désir de venir plus souvent au bureau, qualité pérenne des infrastructures</a:t>
            </a:r>
          </a:p>
        </p:txBody>
      </p:sp>
      <p:sp>
        <p:nvSpPr>
          <p:cNvPr id="54" name="TextBox 51">
            <a:extLst>
              <a:ext uri="{FF2B5EF4-FFF2-40B4-BE49-F238E27FC236}">
                <a16:creationId xmlns:a16="http://schemas.microsoft.com/office/drawing/2014/main" id="{37323E7D-5BBC-BB49-B776-C650CE2E6B14}"/>
              </a:ext>
            </a:extLst>
          </p:cNvPr>
          <p:cNvSpPr txBox="1"/>
          <p:nvPr>
            <p:custDataLst>
              <p:tags r:id="rId10"/>
            </p:custDataLst>
          </p:nvPr>
        </p:nvSpPr>
        <p:spPr>
          <a:xfrm>
            <a:off x="3182027" y="6735857"/>
            <a:ext cx="1606065" cy="415498"/>
          </a:xfrm>
          <a:prstGeom prst="rect">
            <a:avLst/>
          </a:prstGeom>
          <a:noFill/>
        </p:spPr>
        <p:txBody>
          <a:bodyPr wrap="square">
            <a:spAutoFit/>
          </a:bodyPr>
          <a:lstStyle/>
          <a:p>
            <a:r>
              <a:rPr lang="fr-CA" sz="700">
                <a:solidFill>
                  <a:srgbClr val="272023"/>
                </a:solidFill>
                <a:latin typeface="Buenos Aires Light" pitchFamily="2" charset="77"/>
                <a:cs typeface="Times New Roman" panose="02020603050405020304" pitchFamily="18" charset="0"/>
              </a:rPr>
              <a:t>Coûts des installations et des équipements, délai pour la mise en place, fiabilité du fournisseur</a:t>
            </a:r>
          </a:p>
        </p:txBody>
      </p:sp>
      <p:sp>
        <p:nvSpPr>
          <p:cNvPr id="56" name="Rounded Rectangle 30">
            <a:extLst>
              <a:ext uri="{FF2B5EF4-FFF2-40B4-BE49-F238E27FC236}">
                <a16:creationId xmlns:a16="http://schemas.microsoft.com/office/drawing/2014/main" id="{8B856D54-582B-E94B-87F9-68C6F2B24FF3}"/>
              </a:ext>
            </a:extLst>
          </p:cNvPr>
          <p:cNvSpPr/>
          <p:nvPr>
            <p:custDataLst>
              <p:tags r:id="rId11"/>
            </p:custDataLst>
          </p:nvPr>
        </p:nvSpPr>
        <p:spPr>
          <a:xfrm>
            <a:off x="617730" y="7888549"/>
            <a:ext cx="4912214" cy="79288"/>
          </a:xfrm>
          <a:prstGeom prst="roundRect">
            <a:avLst/>
          </a:prstGeom>
          <a:gradFill>
            <a:gsLst>
              <a:gs pos="73000">
                <a:srgbClr val="FFFFFF"/>
              </a:gs>
              <a:gs pos="38000">
                <a:srgbClr val="FFFFFF">
                  <a:alpha val="75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7" name="TextBox 34">
            <a:extLst>
              <a:ext uri="{FF2B5EF4-FFF2-40B4-BE49-F238E27FC236}">
                <a16:creationId xmlns:a16="http://schemas.microsoft.com/office/drawing/2014/main" id="{9F09AD40-7480-AF4D-8CF0-7A652AC1F272}"/>
              </a:ext>
            </a:extLst>
          </p:cNvPr>
          <p:cNvSpPr txBox="1"/>
          <p:nvPr>
            <p:custDataLst>
              <p:tags r:id="rId12"/>
            </p:custDataLst>
          </p:nvPr>
        </p:nvSpPr>
        <p:spPr>
          <a:xfrm>
            <a:off x="488556" y="7599843"/>
            <a:ext cx="2649056" cy="2308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Mesure temporelle des retombées</a:t>
            </a:r>
          </a:p>
        </p:txBody>
      </p:sp>
      <p:sp>
        <p:nvSpPr>
          <p:cNvPr id="2" name="TextBox 14">
            <a:extLst>
              <a:ext uri="{FF2B5EF4-FFF2-40B4-BE49-F238E27FC236}">
                <a16:creationId xmlns:a16="http://schemas.microsoft.com/office/drawing/2014/main" id="{CD6B17B7-11D4-4011-9405-021B216809E8}"/>
              </a:ext>
            </a:extLst>
          </p:cNvPr>
          <p:cNvSpPr txBox="1"/>
          <p:nvPr>
            <p:custDataLst>
              <p:tags r:id="rId13"/>
            </p:custDataLst>
          </p:nvPr>
        </p:nvSpPr>
        <p:spPr>
          <a:xfrm>
            <a:off x="487847" y="993776"/>
            <a:ext cx="5776428" cy="538609"/>
          </a:xfrm>
          <a:prstGeom prst="rect">
            <a:avLst/>
          </a:prstGeom>
          <a:noFill/>
        </p:spPr>
        <p:txBody>
          <a:bodyPr wrap="square">
            <a:spAutoFit/>
          </a:bodyPr>
          <a:lstStyle/>
          <a:p>
            <a:r>
              <a:rPr lang="fr-CA" sz="900" dirty="0">
                <a:solidFill>
                  <a:srgbClr val="DB1045"/>
                </a:solidFill>
                <a:latin typeface="Buenos Aires Thin" pitchFamily="2" charset="77"/>
              </a:rPr>
              <a:t>PISTES DE SOLUTIONS</a:t>
            </a:r>
            <a:br>
              <a:rPr lang="fr-CA" sz="1400" b="1" dirty="0">
                <a:solidFill>
                  <a:srgbClr val="C2043B"/>
                </a:solidFill>
                <a:latin typeface="Montserrat SemiBold" pitchFamily="2" charset="77"/>
              </a:rPr>
            </a:br>
            <a:r>
              <a:rPr lang="fr-CA" sz="2000" b="1" dirty="0">
                <a:solidFill>
                  <a:srgbClr val="DB1045"/>
                </a:solidFill>
                <a:latin typeface="Buenos Aires Bold" pitchFamily="2" charset="77"/>
              </a:rPr>
              <a:t>Environnement d’affaires</a:t>
            </a:r>
            <a:endParaRPr lang="en-CA" sz="2000" b="1" dirty="0">
              <a:solidFill>
                <a:srgbClr val="DB1045"/>
              </a:solidFill>
              <a:latin typeface="Buenos Aires Bold" pitchFamily="2" charset="77"/>
            </a:endParaRPr>
          </a:p>
        </p:txBody>
      </p:sp>
      <p:sp>
        <p:nvSpPr>
          <p:cNvPr id="4" name="TextBox 44">
            <a:extLst>
              <a:ext uri="{FF2B5EF4-FFF2-40B4-BE49-F238E27FC236}">
                <a16:creationId xmlns:a16="http://schemas.microsoft.com/office/drawing/2014/main" id="{91671E3C-A7DD-94AF-0E9C-1B5801251DDC}"/>
              </a:ext>
            </a:extLst>
          </p:cNvPr>
          <p:cNvSpPr txBox="1"/>
          <p:nvPr>
            <p:custDataLst>
              <p:tags r:id="rId14"/>
            </p:custDataLst>
          </p:nvPr>
        </p:nvSpPr>
        <p:spPr>
          <a:xfrm>
            <a:off x="1539959" y="5701243"/>
            <a:ext cx="1597653" cy="292388"/>
          </a:xfrm>
          <a:prstGeom prst="rect">
            <a:avLst/>
          </a:prstGeom>
          <a:noFill/>
        </p:spPr>
        <p:txBody>
          <a:bodyPr wrap="square">
            <a:spAutoFit/>
          </a:bodyPr>
          <a:lstStyle/>
          <a:p>
            <a:r>
              <a:rPr lang="fr-CA" sz="500">
                <a:solidFill>
                  <a:srgbClr val="DB1045"/>
                </a:solidFill>
                <a:latin typeface="Buenos Aires Thin" pitchFamily="2" charset="77"/>
                <a:cs typeface="Arial" panose="020B0604020202020204" pitchFamily="34" charset="0"/>
              </a:rPr>
              <a:t>CATÉGORIE 1</a:t>
            </a:r>
            <a:br>
              <a:rPr lang="fr-CA" sz="700">
                <a:solidFill>
                  <a:srgbClr val="C2043B"/>
                </a:solidFill>
                <a:latin typeface="Montserrat Light" pitchFamily="2" charset="77"/>
                <a:ea typeface="Calibri" panose="020F0502020204030204" pitchFamily="34" charset="0"/>
                <a:cs typeface="Arial" panose="020B0604020202020204" pitchFamily="34" charset="0"/>
              </a:rPr>
            </a:br>
            <a:r>
              <a:rPr lang="fr-CA" sz="800" b="1">
                <a:solidFill>
                  <a:srgbClr val="DB1045"/>
                </a:solidFill>
                <a:latin typeface="Buenos Aires SemBd" pitchFamily="2" charset="77"/>
                <a:cs typeface="Arial" panose="020B0604020202020204" pitchFamily="34" charset="0"/>
              </a:rPr>
              <a:t>Bien-être du personnel</a:t>
            </a:r>
          </a:p>
        </p:txBody>
      </p:sp>
      <p:sp>
        <p:nvSpPr>
          <p:cNvPr id="5" name="TextBox 37">
            <a:extLst>
              <a:ext uri="{FF2B5EF4-FFF2-40B4-BE49-F238E27FC236}">
                <a16:creationId xmlns:a16="http://schemas.microsoft.com/office/drawing/2014/main" id="{EC7B775D-D480-33FA-98D3-A311B866E0C2}"/>
              </a:ext>
            </a:extLst>
          </p:cNvPr>
          <p:cNvSpPr txBox="1"/>
          <p:nvPr>
            <p:custDataLst>
              <p:tags r:id="rId15"/>
            </p:custDataLst>
          </p:nvPr>
        </p:nvSpPr>
        <p:spPr>
          <a:xfrm>
            <a:off x="5243090" y="5701278"/>
            <a:ext cx="1146558" cy="292388"/>
          </a:xfrm>
          <a:prstGeom prst="rect">
            <a:avLst/>
          </a:prstGeom>
          <a:noFill/>
        </p:spPr>
        <p:txBody>
          <a:bodyPr wrap="square">
            <a:spAutoFit/>
          </a:bodyPr>
          <a:lstStyle/>
          <a:p>
            <a:r>
              <a:rPr lang="fr-CA" sz="500">
                <a:solidFill>
                  <a:srgbClr val="DB1045"/>
                </a:solidFill>
                <a:latin typeface="Buenos Aires Thin" pitchFamily="2" charset="77"/>
                <a:cs typeface="Arial" panose="020B0604020202020204" pitchFamily="34" charset="0"/>
              </a:rPr>
              <a:t>CATÉGORIE 4</a:t>
            </a:r>
            <a:br>
              <a:rPr lang="fr-CA" sz="700">
                <a:solidFill>
                  <a:srgbClr val="C2043B"/>
                </a:solidFill>
                <a:latin typeface="Montserrat Light" pitchFamily="2" charset="77"/>
                <a:ea typeface="Calibri" panose="020F0502020204030204" pitchFamily="34" charset="0"/>
                <a:cs typeface="Arial" panose="020B0604020202020204" pitchFamily="34" charset="0"/>
              </a:rPr>
            </a:br>
            <a:r>
              <a:rPr lang="fr-CA" sz="800" b="1">
                <a:solidFill>
                  <a:srgbClr val="DB1045"/>
                </a:solidFill>
                <a:latin typeface="Buenos Aires SemBd" pitchFamily="2" charset="77"/>
                <a:cs typeface="Arial" panose="020B0604020202020204" pitchFamily="34" charset="0"/>
              </a:rPr>
              <a:t>Santé et sécurité</a:t>
            </a:r>
          </a:p>
        </p:txBody>
      </p:sp>
      <p:sp>
        <p:nvSpPr>
          <p:cNvPr id="6" name="TextBox 46">
            <a:extLst>
              <a:ext uri="{FF2B5EF4-FFF2-40B4-BE49-F238E27FC236}">
                <a16:creationId xmlns:a16="http://schemas.microsoft.com/office/drawing/2014/main" id="{1031FEAC-1A3A-C8D1-CE8D-503ECA82C1DD}"/>
              </a:ext>
            </a:extLst>
          </p:cNvPr>
          <p:cNvSpPr txBox="1"/>
          <p:nvPr>
            <p:custDataLst>
              <p:tags r:id="rId16"/>
            </p:custDataLst>
          </p:nvPr>
        </p:nvSpPr>
        <p:spPr>
          <a:xfrm>
            <a:off x="2911600" y="5704520"/>
            <a:ext cx="2388979" cy="292388"/>
          </a:xfrm>
          <a:prstGeom prst="rect">
            <a:avLst/>
          </a:prstGeom>
          <a:noFill/>
        </p:spPr>
        <p:txBody>
          <a:bodyPr wrap="square">
            <a:spAutoFit/>
          </a:bodyPr>
          <a:lstStyle/>
          <a:p>
            <a:r>
              <a:rPr lang="fr-CA" sz="500">
                <a:solidFill>
                  <a:srgbClr val="DB1045"/>
                </a:solidFill>
                <a:latin typeface="Buenos Aires Thin" pitchFamily="2" charset="77"/>
                <a:cs typeface="Arial" panose="020B0604020202020204" pitchFamily="34" charset="0"/>
              </a:rPr>
              <a:t>CATÉGORIE 2</a:t>
            </a:r>
            <a:br>
              <a:rPr lang="fr-CA" sz="600">
                <a:solidFill>
                  <a:srgbClr val="C2043B"/>
                </a:solidFill>
                <a:latin typeface="Montserrat Light" pitchFamily="2" charset="77"/>
                <a:ea typeface="Calibri" panose="020F0502020204030204" pitchFamily="34" charset="0"/>
                <a:cs typeface="Arial" panose="020B0604020202020204" pitchFamily="34" charset="0"/>
              </a:rPr>
            </a:br>
            <a:r>
              <a:rPr lang="fr-CA" sz="800" b="1">
                <a:solidFill>
                  <a:srgbClr val="DB1045"/>
                </a:solidFill>
                <a:latin typeface="Buenos Aires SemBd" pitchFamily="2" charset="77"/>
                <a:cs typeface="Arial" panose="020B0604020202020204" pitchFamily="34" charset="0"/>
              </a:rPr>
              <a:t>Espaces productifs, efficaces et rentables</a:t>
            </a:r>
          </a:p>
        </p:txBody>
      </p:sp>
      <p:sp>
        <p:nvSpPr>
          <p:cNvPr id="7" name="TextBox 37">
            <a:extLst>
              <a:ext uri="{FF2B5EF4-FFF2-40B4-BE49-F238E27FC236}">
                <a16:creationId xmlns:a16="http://schemas.microsoft.com/office/drawing/2014/main" id="{EBDD83C1-3C7E-A052-4056-B2F6521142BE}"/>
              </a:ext>
            </a:extLst>
          </p:cNvPr>
          <p:cNvSpPr txBox="1"/>
          <p:nvPr>
            <p:custDataLst>
              <p:tags r:id="rId17"/>
            </p:custDataLst>
          </p:nvPr>
        </p:nvSpPr>
        <p:spPr>
          <a:xfrm>
            <a:off x="497720" y="5696555"/>
            <a:ext cx="1050254" cy="276999"/>
          </a:xfrm>
          <a:prstGeom prst="rect">
            <a:avLst/>
          </a:prstGeom>
          <a:noFill/>
        </p:spPr>
        <p:txBody>
          <a:bodyPr wrap="square" rtlCol="0">
            <a:spAutoFit/>
          </a:bodyPr>
          <a:lstStyle/>
          <a:p>
            <a:r>
              <a:rPr lang="fr-CA" sz="600" i="1">
                <a:solidFill>
                  <a:srgbClr val="595959"/>
                </a:solidFill>
                <a:latin typeface="Buenos Aires Thin" pitchFamily="2" charset="77"/>
              </a:rPr>
              <a:t>Catégories de besoins correspondantes</a:t>
            </a:r>
          </a:p>
        </p:txBody>
      </p:sp>
      <p:sp>
        <p:nvSpPr>
          <p:cNvPr id="18" name="TextBox 17">
            <a:extLst>
              <a:ext uri="{FF2B5EF4-FFF2-40B4-BE49-F238E27FC236}">
                <a16:creationId xmlns:a16="http://schemas.microsoft.com/office/drawing/2014/main" id="{842DD01B-0275-6217-7CAB-D22BF3CEB1CC}"/>
              </a:ext>
            </a:extLst>
          </p:cNvPr>
          <p:cNvSpPr txBox="1"/>
          <p:nvPr>
            <p:custDataLst>
              <p:tags r:id="rId18"/>
            </p:custDataLst>
          </p:nvPr>
        </p:nvSpPr>
        <p:spPr>
          <a:xfrm>
            <a:off x="879448" y="6312583"/>
            <a:ext cx="1308113" cy="3693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Retombées potentielles</a:t>
            </a:r>
          </a:p>
        </p:txBody>
      </p:sp>
      <p:sp>
        <p:nvSpPr>
          <p:cNvPr id="19" name="TextBox 18">
            <a:extLst>
              <a:ext uri="{FF2B5EF4-FFF2-40B4-BE49-F238E27FC236}">
                <a16:creationId xmlns:a16="http://schemas.microsoft.com/office/drawing/2014/main" id="{9977A0C9-C0CA-A086-6794-E169E5BB6B7B}"/>
              </a:ext>
            </a:extLst>
          </p:cNvPr>
          <p:cNvSpPr txBox="1"/>
          <p:nvPr>
            <p:custDataLst>
              <p:tags r:id="rId19"/>
            </p:custDataLst>
          </p:nvPr>
        </p:nvSpPr>
        <p:spPr>
          <a:xfrm>
            <a:off x="3182027" y="6376566"/>
            <a:ext cx="818474" cy="2308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Défis</a:t>
            </a:r>
          </a:p>
        </p:txBody>
      </p:sp>
      <p:cxnSp>
        <p:nvCxnSpPr>
          <p:cNvPr id="20" name="Straight Connector 19">
            <a:extLst>
              <a:ext uri="{FF2B5EF4-FFF2-40B4-BE49-F238E27FC236}">
                <a16:creationId xmlns:a16="http://schemas.microsoft.com/office/drawing/2014/main" id="{2BC168D7-7849-5FC9-2D0D-6269AF7E2F53}"/>
              </a:ext>
            </a:extLst>
          </p:cNvPr>
          <p:cNvCxnSpPr/>
          <p:nvPr>
            <p:custDataLst>
              <p:tags r:id="rId20"/>
            </p:custDataLst>
          </p:nvPr>
        </p:nvCxnSpPr>
        <p:spPr>
          <a:xfrm>
            <a:off x="2659608" y="6312583"/>
            <a:ext cx="0" cy="1026188"/>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5BCBB7-C77D-1D48-569A-4107E39B1DD5}"/>
              </a:ext>
            </a:extLst>
          </p:cNvPr>
          <p:cNvCxnSpPr>
            <a:cxnSpLocks/>
          </p:cNvCxnSpPr>
          <p:nvPr>
            <p:custDataLst>
              <p:tags r:id="rId21"/>
            </p:custDataLst>
          </p:nvPr>
        </p:nvCxnSpPr>
        <p:spPr>
          <a:xfrm>
            <a:off x="576263" y="6154206"/>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pic>
        <p:nvPicPr>
          <p:cNvPr id="22" name="Image 5">
            <a:extLst>
              <a:ext uri="{FF2B5EF4-FFF2-40B4-BE49-F238E27FC236}">
                <a16:creationId xmlns:a16="http://schemas.microsoft.com/office/drawing/2014/main" id="{73FD146C-D201-D7AB-B329-35EA532F0FEE}"/>
              </a:ext>
            </a:extLst>
          </p:cNvPr>
          <p:cNvPicPr>
            <a:picLocks noChangeAspect="1"/>
          </p:cNvPicPr>
          <p:nvPr>
            <p:custDataLst>
              <p:tags r:id="rId22"/>
            </p:custDataLst>
          </p:nvPr>
        </p:nvPicPr>
        <p:blipFill>
          <a:blip r:embed="rId27" cstate="screen">
            <a:extLst>
              <a:ext uri="{28A0092B-C50C-407E-A947-70E740481C1C}">
                <a14:useLocalDpi xmlns:a14="http://schemas.microsoft.com/office/drawing/2010/main"/>
              </a:ext>
            </a:extLst>
          </a:blip>
          <a:stretch>
            <a:fillRect/>
          </a:stretch>
        </p:blipFill>
        <p:spPr>
          <a:xfrm>
            <a:off x="617730" y="6373991"/>
            <a:ext cx="235983" cy="235983"/>
          </a:xfrm>
          <a:prstGeom prst="rect">
            <a:avLst/>
          </a:prstGeom>
        </p:spPr>
      </p:pic>
      <p:pic>
        <p:nvPicPr>
          <p:cNvPr id="23" name="Picture 22">
            <a:extLst>
              <a:ext uri="{FF2B5EF4-FFF2-40B4-BE49-F238E27FC236}">
                <a16:creationId xmlns:a16="http://schemas.microsoft.com/office/drawing/2014/main" id="{86B0E92D-15CA-A59F-A4B4-8147B4249A59}"/>
              </a:ext>
            </a:extLst>
          </p:cNvPr>
          <p:cNvPicPr>
            <a:picLocks noChangeAspect="1"/>
          </p:cNvPicPr>
          <p:nvPr>
            <p:custDataLst>
              <p:tags r:id="rId23"/>
            </p:custDataLst>
          </p:nvPr>
        </p:nvPicPr>
        <p:blipFill>
          <a:blip r:embed="rId28" cstate="screen">
            <a:extLst>
              <a:ext uri="{28A0092B-C50C-407E-A947-70E740481C1C}">
                <a14:useLocalDpi xmlns:a14="http://schemas.microsoft.com/office/drawing/2010/main"/>
              </a:ext>
            </a:extLst>
          </a:blip>
          <a:stretch>
            <a:fillRect/>
          </a:stretch>
        </p:blipFill>
        <p:spPr>
          <a:xfrm>
            <a:off x="2946179" y="6371483"/>
            <a:ext cx="235848" cy="235848"/>
          </a:xfrm>
          <a:prstGeom prst="rect">
            <a:avLst/>
          </a:prstGeom>
        </p:spPr>
      </p:pic>
    </p:spTree>
    <p:extLst>
      <p:ext uri="{BB962C8B-B14F-4D97-AF65-F5344CB8AC3E}">
        <p14:creationId xmlns:p14="http://schemas.microsoft.com/office/powerpoint/2010/main" val="190685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70EF79-1AF3-0A88-198F-FE13D92AF1CD}"/>
              </a:ext>
            </a:extLst>
          </p:cNvPr>
          <p:cNvSpPr/>
          <p:nvPr>
            <p:custDataLst>
              <p:tags r:id="rId1"/>
            </p:custDataLst>
          </p:nvPr>
        </p:nvSpPr>
        <p:spPr>
          <a:xfrm>
            <a:off x="578083" y="7861248"/>
            <a:ext cx="5686192" cy="141041"/>
          </a:xfrm>
          <a:prstGeom prst="rect">
            <a:avLst/>
          </a:prstGeom>
          <a:gradFill flip="none" rotWithShape="1">
            <a:gsLst>
              <a:gs pos="88000">
                <a:srgbClr val="DB1045"/>
              </a:gs>
              <a:gs pos="6000">
                <a:srgbClr val="7F08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extBox 7">
            <a:extLst>
              <a:ext uri="{FF2B5EF4-FFF2-40B4-BE49-F238E27FC236}">
                <a16:creationId xmlns:a16="http://schemas.microsoft.com/office/drawing/2014/main" id="{ACDF4EAB-CB00-7E85-4F2C-E2491B09B690}"/>
              </a:ext>
            </a:extLst>
          </p:cNvPr>
          <p:cNvSpPr txBox="1"/>
          <p:nvPr>
            <p:custDataLst>
              <p:tags r:id="rId2"/>
            </p:custDataLst>
          </p:nvPr>
        </p:nvSpPr>
        <p:spPr>
          <a:xfrm>
            <a:off x="487847" y="4147343"/>
            <a:ext cx="5982564" cy="1577355"/>
          </a:xfrm>
          <a:prstGeom prst="rect">
            <a:avLst/>
          </a:prstGeom>
          <a:noFill/>
        </p:spPr>
        <p:txBody>
          <a:bodyPr wrap="square">
            <a:spAutoFit/>
          </a:bodyPr>
          <a:lstStyle/>
          <a:p>
            <a:r>
              <a:rPr lang="fr-CA" sz="800" dirty="0">
                <a:solidFill>
                  <a:srgbClr val="DB1045"/>
                </a:solidFill>
                <a:latin typeface="Buenos Aires Thin" pitchFamily="2" charset="77"/>
                <a:cs typeface="Times New Roman" panose="02020603050405020304" pitchFamily="18" charset="0"/>
              </a:rPr>
              <a:t>ACTION 9</a:t>
            </a:r>
            <a:br>
              <a:rPr lang="fr-CA" sz="1050" dirty="0">
                <a:solidFill>
                  <a:srgbClr val="C2043B"/>
                </a:solidFill>
                <a:latin typeface="Montserrat" pitchFamily="2" charset="77"/>
                <a:ea typeface="Calibri" panose="020F0502020204030204" pitchFamily="34" charset="0"/>
                <a:cs typeface="Times New Roman" panose="02020603050405020304" pitchFamily="18" charset="0"/>
              </a:rPr>
            </a:br>
            <a:r>
              <a:rPr lang="fr-CA" sz="1200" b="1" dirty="0">
                <a:solidFill>
                  <a:srgbClr val="DB1045"/>
                </a:solidFill>
                <a:latin typeface="Buenos Aires Bold" pitchFamily="2" charset="77"/>
                <a:cs typeface="Times New Roman" panose="02020603050405020304" pitchFamily="18" charset="0"/>
              </a:rPr>
              <a:t>Assouplir le règlement de zonage pour permettre la mise en place d'environnements multifonctionnels</a:t>
            </a:r>
          </a:p>
          <a:p>
            <a:endParaRPr lang="fr-CA" sz="900" dirty="0">
              <a:solidFill>
                <a:srgbClr val="272023"/>
              </a:solidFill>
              <a:latin typeface="Buenos Aires Light" pitchFamily="2" charset="77"/>
              <a:cs typeface="Times New Roman" panose="02020603050405020304" pitchFamily="18" charset="0"/>
            </a:endParaRPr>
          </a:p>
          <a:p>
            <a:pPr algn="just"/>
            <a:r>
              <a:rPr lang="fr-CA" sz="900" dirty="0">
                <a:solidFill>
                  <a:srgbClr val="272023"/>
                </a:solidFill>
                <a:latin typeface="Buenos Aires Light" pitchFamily="2" charset="77"/>
                <a:cs typeface="Times New Roman" panose="02020603050405020304" pitchFamily="18" charset="0"/>
              </a:rPr>
              <a:t>Autoriser les changements de vocation d’espaces à bureaux (en tout ou en partie) au centre-ville et ailleurs, afin de rendre ces secteurs plus attractifs, notamment par l’ajout d’espaces multifonctionnels conviviaux et de services comme des garderies ou des écoles. De telles transformations contribueront à transformer ces milieux de travail en milieux de vie. Ils augmenteront le sentiment d’appartenance et la fierté d’y travailler, en plus d’inciter le personnel à profiter de la ville à l’extérieur des heures de travail.</a:t>
            </a:r>
            <a:endParaRPr lang="en-CA" sz="900" dirty="0">
              <a:solidFill>
                <a:srgbClr val="272023"/>
              </a:solidFill>
              <a:latin typeface="Buenos Aires Light" pitchFamily="2" charset="77"/>
              <a:cs typeface="Times New Roman" panose="02020603050405020304" pitchFamily="18" charset="0"/>
            </a:endParaRPr>
          </a:p>
          <a:p>
            <a:endParaRPr lang="fr-CA" sz="1050" dirty="0">
              <a:solidFill>
                <a:srgbClr val="272023"/>
              </a:solidFill>
              <a:latin typeface="Montserrat" pitchFamily="2" charset="77"/>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A19CD88-7F73-BDD3-484D-14BFB5421CBC}"/>
              </a:ext>
            </a:extLst>
          </p:cNvPr>
          <p:cNvSpPr txBox="1"/>
          <p:nvPr>
            <p:custDataLst>
              <p:tags r:id="rId3"/>
            </p:custDataLst>
          </p:nvPr>
        </p:nvSpPr>
        <p:spPr>
          <a:xfrm>
            <a:off x="498381" y="8002289"/>
            <a:ext cx="566901" cy="307777"/>
          </a:xfrm>
          <a:prstGeom prst="rect">
            <a:avLst/>
          </a:prstGeom>
          <a:noFill/>
        </p:spPr>
        <p:txBody>
          <a:bodyPr wrap="square" rtlCol="0">
            <a:spAutoFit/>
          </a:bodyPr>
          <a:lstStyle/>
          <a:p>
            <a:r>
              <a:rPr lang="fr-CA" sz="700" i="1">
                <a:solidFill>
                  <a:srgbClr val="272023"/>
                </a:solidFill>
                <a:latin typeface="Buenos Aires Thin" pitchFamily="2" charset="77"/>
              </a:rPr>
              <a:t>Court terme</a:t>
            </a:r>
          </a:p>
        </p:txBody>
      </p:sp>
      <p:sp>
        <p:nvSpPr>
          <p:cNvPr id="14" name="TextBox 13">
            <a:extLst>
              <a:ext uri="{FF2B5EF4-FFF2-40B4-BE49-F238E27FC236}">
                <a16:creationId xmlns:a16="http://schemas.microsoft.com/office/drawing/2014/main" id="{56D4E7B3-EB7E-BC59-1359-B1C734E78D48}"/>
              </a:ext>
            </a:extLst>
          </p:cNvPr>
          <p:cNvSpPr txBox="1"/>
          <p:nvPr>
            <p:custDataLst>
              <p:tags r:id="rId4"/>
            </p:custDataLst>
          </p:nvPr>
        </p:nvSpPr>
        <p:spPr>
          <a:xfrm>
            <a:off x="3137612" y="8002289"/>
            <a:ext cx="566901" cy="307777"/>
          </a:xfrm>
          <a:prstGeom prst="rect">
            <a:avLst/>
          </a:prstGeom>
          <a:noFill/>
        </p:spPr>
        <p:txBody>
          <a:bodyPr wrap="square" rtlCol="0">
            <a:spAutoFit/>
          </a:bodyPr>
          <a:lstStyle/>
          <a:p>
            <a:pPr algn="ctr"/>
            <a:r>
              <a:rPr lang="fr-CA" sz="700" i="1">
                <a:latin typeface="Buenos Aires Thin" pitchFamily="2" charset="77"/>
              </a:rPr>
              <a:t>Moyen terme</a:t>
            </a:r>
          </a:p>
        </p:txBody>
      </p:sp>
      <p:sp>
        <p:nvSpPr>
          <p:cNvPr id="16" name="TextBox 15">
            <a:extLst>
              <a:ext uri="{FF2B5EF4-FFF2-40B4-BE49-F238E27FC236}">
                <a16:creationId xmlns:a16="http://schemas.microsoft.com/office/drawing/2014/main" id="{36B4396A-C9DA-8ADD-AEE3-F15B4D845701}"/>
              </a:ext>
            </a:extLst>
          </p:cNvPr>
          <p:cNvSpPr txBox="1"/>
          <p:nvPr>
            <p:custDataLst>
              <p:tags r:id="rId5"/>
            </p:custDataLst>
          </p:nvPr>
        </p:nvSpPr>
        <p:spPr>
          <a:xfrm>
            <a:off x="5769249" y="8002289"/>
            <a:ext cx="566901" cy="307777"/>
          </a:xfrm>
          <a:prstGeom prst="rect">
            <a:avLst/>
          </a:prstGeom>
          <a:noFill/>
        </p:spPr>
        <p:txBody>
          <a:bodyPr wrap="square" rtlCol="0">
            <a:spAutoFit/>
          </a:bodyPr>
          <a:lstStyle/>
          <a:p>
            <a:pPr algn="r"/>
            <a:r>
              <a:rPr lang="fr-CA" sz="700" i="1">
                <a:latin typeface="Buenos Aires Thin" pitchFamily="2" charset="77"/>
              </a:rPr>
              <a:t>Long terme</a:t>
            </a:r>
          </a:p>
        </p:txBody>
      </p:sp>
      <p:cxnSp>
        <p:nvCxnSpPr>
          <p:cNvPr id="39" name="Straight Connector 38">
            <a:extLst>
              <a:ext uri="{FF2B5EF4-FFF2-40B4-BE49-F238E27FC236}">
                <a16:creationId xmlns:a16="http://schemas.microsoft.com/office/drawing/2014/main" id="{F8F2ED61-6BF7-B3B9-AAFC-CFB266E94986}"/>
              </a:ext>
            </a:extLst>
          </p:cNvPr>
          <p:cNvCxnSpPr>
            <a:cxnSpLocks/>
          </p:cNvCxnSpPr>
          <p:nvPr>
            <p:custDataLst>
              <p:tags r:id="rId6"/>
            </p:custDataLst>
          </p:nvPr>
        </p:nvCxnSpPr>
        <p:spPr>
          <a:xfrm>
            <a:off x="576263" y="6154206"/>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8C45DC4-CE71-D583-2EEA-0DA90AD16E94}"/>
              </a:ext>
            </a:extLst>
          </p:cNvPr>
          <p:cNvCxnSpPr>
            <a:cxnSpLocks/>
          </p:cNvCxnSpPr>
          <p:nvPr>
            <p:custDataLst>
              <p:tags r:id="rId7"/>
            </p:custDataLst>
          </p:nvPr>
        </p:nvCxnSpPr>
        <p:spPr>
          <a:xfrm>
            <a:off x="563147" y="7555485"/>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pic>
        <p:nvPicPr>
          <p:cNvPr id="25" name="Picture 6" descr="brown and white concrete building">
            <a:extLst>
              <a:ext uri="{FF2B5EF4-FFF2-40B4-BE49-F238E27FC236}">
                <a16:creationId xmlns:a16="http://schemas.microsoft.com/office/drawing/2014/main" id="{22EB249A-FA8F-42EE-E237-4A914367E8F7}"/>
              </a:ext>
            </a:extLst>
          </p:cNvPr>
          <p:cNvPicPr>
            <a:picLocks noChangeAspect="1" noChangeArrowheads="1"/>
          </p:cNvPicPr>
          <p:nvPr>
            <p:custDataLst>
              <p:tags r:id="rId8"/>
            </p:custDataLst>
          </p:nvPr>
        </p:nvPicPr>
        <p:blipFill rotWithShape="1">
          <a:blip r:embed="rId26" cstate="screen">
            <a:extLst>
              <a:ext uri="{28A0092B-C50C-407E-A947-70E740481C1C}">
                <a14:useLocalDpi xmlns:a14="http://schemas.microsoft.com/office/drawing/2010/main"/>
              </a:ext>
            </a:extLst>
          </a:blip>
          <a:srcRect l="-807"/>
          <a:stretch/>
        </p:blipFill>
        <p:spPr bwMode="auto">
          <a:xfrm>
            <a:off x="563147" y="1653475"/>
            <a:ext cx="5854262" cy="2250023"/>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49">
            <a:extLst>
              <a:ext uri="{FF2B5EF4-FFF2-40B4-BE49-F238E27FC236}">
                <a16:creationId xmlns:a16="http://schemas.microsoft.com/office/drawing/2014/main" id="{5A4BA8D1-2A72-0B4A-8ACF-71757D5FFB68}"/>
              </a:ext>
            </a:extLst>
          </p:cNvPr>
          <p:cNvSpPr txBox="1"/>
          <p:nvPr>
            <p:custDataLst>
              <p:tags r:id="rId9"/>
            </p:custDataLst>
          </p:nvPr>
        </p:nvSpPr>
        <p:spPr>
          <a:xfrm>
            <a:off x="879448" y="6707829"/>
            <a:ext cx="1832610" cy="630942"/>
          </a:xfrm>
          <a:prstGeom prst="rect">
            <a:avLst/>
          </a:prstGeom>
          <a:noFill/>
        </p:spPr>
        <p:txBody>
          <a:bodyPr wrap="square">
            <a:spAutoFit/>
          </a:bodyPr>
          <a:lstStyle/>
          <a:p>
            <a:r>
              <a:rPr lang="fr-CA" sz="700" dirty="0">
                <a:solidFill>
                  <a:srgbClr val="272023"/>
                </a:solidFill>
                <a:latin typeface="Buenos Aires Light" pitchFamily="2" charset="77"/>
                <a:cs typeface="Times New Roman" panose="02020603050405020304" pitchFamily="18" charset="0"/>
              </a:rPr>
              <a:t>Maximisation du potentiel du pied carré, valorisation des espaces existants, mixité des fonctions, mutualisation des besoins des membres d’un milieu de vie</a:t>
            </a:r>
          </a:p>
        </p:txBody>
      </p:sp>
      <p:sp>
        <p:nvSpPr>
          <p:cNvPr id="48" name="TextBox 51">
            <a:extLst>
              <a:ext uri="{FF2B5EF4-FFF2-40B4-BE49-F238E27FC236}">
                <a16:creationId xmlns:a16="http://schemas.microsoft.com/office/drawing/2014/main" id="{77477E3D-1613-974F-BDD4-B69B756ABF31}"/>
              </a:ext>
            </a:extLst>
          </p:cNvPr>
          <p:cNvSpPr txBox="1"/>
          <p:nvPr>
            <p:custDataLst>
              <p:tags r:id="rId10"/>
            </p:custDataLst>
          </p:nvPr>
        </p:nvSpPr>
        <p:spPr>
          <a:xfrm>
            <a:off x="3182027" y="6682732"/>
            <a:ext cx="1832607" cy="630942"/>
          </a:xfrm>
          <a:prstGeom prst="rect">
            <a:avLst/>
          </a:prstGeom>
          <a:noFill/>
        </p:spPr>
        <p:txBody>
          <a:bodyPr wrap="square">
            <a:spAutoFit/>
          </a:bodyPr>
          <a:lstStyle/>
          <a:p>
            <a:r>
              <a:rPr lang="fr-CA" sz="700" dirty="0">
                <a:solidFill>
                  <a:srgbClr val="272023"/>
                </a:solidFill>
                <a:latin typeface="Buenos Aires Light" pitchFamily="2" charset="77"/>
                <a:cs typeface="Times New Roman" panose="02020603050405020304" pitchFamily="18" charset="0"/>
              </a:rPr>
              <a:t>Rigidité de la réglementation, délai de modification des règlements, nombre de parties prenantes concernées, accompagnement adéquat des entrepreneurs en construction</a:t>
            </a:r>
          </a:p>
        </p:txBody>
      </p:sp>
      <p:sp>
        <p:nvSpPr>
          <p:cNvPr id="49" name="Rounded Rectangle 30">
            <a:extLst>
              <a:ext uri="{FF2B5EF4-FFF2-40B4-BE49-F238E27FC236}">
                <a16:creationId xmlns:a16="http://schemas.microsoft.com/office/drawing/2014/main" id="{02C33D65-2A2B-D04D-A493-CD79DCBAF882}"/>
              </a:ext>
            </a:extLst>
          </p:cNvPr>
          <p:cNvSpPr/>
          <p:nvPr>
            <p:custDataLst>
              <p:tags r:id="rId11"/>
            </p:custDataLst>
          </p:nvPr>
        </p:nvSpPr>
        <p:spPr>
          <a:xfrm>
            <a:off x="4550229" y="7885610"/>
            <a:ext cx="1665710" cy="93165"/>
          </a:xfrm>
          <a:prstGeom prst="roundRect">
            <a:avLst/>
          </a:prstGeom>
          <a:gradFill>
            <a:gsLst>
              <a:gs pos="21000">
                <a:srgbClr val="FFFFFF"/>
              </a:gs>
              <a:gs pos="60000">
                <a:srgbClr val="FFFFFF">
                  <a:alpha val="75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0" name="TextBox 34">
            <a:extLst>
              <a:ext uri="{FF2B5EF4-FFF2-40B4-BE49-F238E27FC236}">
                <a16:creationId xmlns:a16="http://schemas.microsoft.com/office/drawing/2014/main" id="{7DBECD90-2E93-2340-8ECC-D716D690899B}"/>
              </a:ext>
            </a:extLst>
          </p:cNvPr>
          <p:cNvSpPr txBox="1"/>
          <p:nvPr>
            <p:custDataLst>
              <p:tags r:id="rId12"/>
            </p:custDataLst>
          </p:nvPr>
        </p:nvSpPr>
        <p:spPr>
          <a:xfrm>
            <a:off x="488556" y="7599843"/>
            <a:ext cx="2649056" cy="2308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Mesure temporelle des retombées</a:t>
            </a:r>
          </a:p>
        </p:txBody>
      </p:sp>
      <p:sp>
        <p:nvSpPr>
          <p:cNvPr id="2" name="AutoShape 2" descr="Living And Working In Buffalo, New York - Buffalo New York Logo Transparent  - Free Transparent PNG Download - PNGkey">
            <a:extLst>
              <a:ext uri="{FF2B5EF4-FFF2-40B4-BE49-F238E27FC236}">
                <a16:creationId xmlns:a16="http://schemas.microsoft.com/office/drawing/2014/main" id="{E3278CDE-25B4-B4CB-38ED-A8C3F726FF37}"/>
              </a:ext>
            </a:extLst>
          </p:cNvPr>
          <p:cNvSpPr>
            <a:spLocks noChangeAspect="1" noChangeArrowheads="1"/>
          </p:cNvSpPr>
          <p:nvPr>
            <p:custDataLst>
              <p:tags r:id="rId13"/>
            </p:custDataLst>
          </p:nvPr>
        </p:nvSpPr>
        <p:spPr bwMode="auto">
          <a:xfrm>
            <a:off x="2086552" y="4097378"/>
            <a:ext cx="45719"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3" name="TextBox 14">
            <a:extLst>
              <a:ext uri="{FF2B5EF4-FFF2-40B4-BE49-F238E27FC236}">
                <a16:creationId xmlns:a16="http://schemas.microsoft.com/office/drawing/2014/main" id="{E97D955B-8B2B-7195-92DF-FAD033B2065A}"/>
              </a:ext>
            </a:extLst>
          </p:cNvPr>
          <p:cNvSpPr txBox="1"/>
          <p:nvPr>
            <p:custDataLst>
              <p:tags r:id="rId14"/>
            </p:custDataLst>
          </p:nvPr>
        </p:nvSpPr>
        <p:spPr>
          <a:xfrm>
            <a:off x="487847" y="993776"/>
            <a:ext cx="5776428" cy="538609"/>
          </a:xfrm>
          <a:prstGeom prst="rect">
            <a:avLst/>
          </a:prstGeom>
          <a:noFill/>
        </p:spPr>
        <p:txBody>
          <a:bodyPr wrap="square">
            <a:spAutoFit/>
          </a:bodyPr>
          <a:lstStyle/>
          <a:p>
            <a:r>
              <a:rPr lang="fr-CA" sz="900" dirty="0">
                <a:solidFill>
                  <a:srgbClr val="DB1045"/>
                </a:solidFill>
                <a:latin typeface="Buenos Aires Thin" pitchFamily="2" charset="77"/>
              </a:rPr>
              <a:t>PISTES DE SOLUTIONS</a:t>
            </a:r>
            <a:br>
              <a:rPr lang="fr-CA" sz="1400" b="1" dirty="0">
                <a:solidFill>
                  <a:srgbClr val="C2043B"/>
                </a:solidFill>
                <a:latin typeface="Montserrat SemiBold" pitchFamily="2" charset="77"/>
              </a:rPr>
            </a:br>
            <a:r>
              <a:rPr lang="fr-CA" sz="2000" b="1" dirty="0">
                <a:solidFill>
                  <a:srgbClr val="DB1045"/>
                </a:solidFill>
                <a:latin typeface="Buenos Aires Bold" pitchFamily="2" charset="77"/>
              </a:rPr>
              <a:t>Ville</a:t>
            </a:r>
            <a:endParaRPr lang="en-CA" sz="2000" b="1" dirty="0">
              <a:solidFill>
                <a:srgbClr val="DB1045"/>
              </a:solidFill>
              <a:latin typeface="Buenos Aires Bold" pitchFamily="2" charset="77"/>
            </a:endParaRPr>
          </a:p>
        </p:txBody>
      </p:sp>
      <p:sp>
        <p:nvSpPr>
          <p:cNvPr id="5" name="TextBox 39">
            <a:extLst>
              <a:ext uri="{FF2B5EF4-FFF2-40B4-BE49-F238E27FC236}">
                <a16:creationId xmlns:a16="http://schemas.microsoft.com/office/drawing/2014/main" id="{7F4A5D36-50F2-8663-C4E1-695E24E8902A}"/>
              </a:ext>
            </a:extLst>
          </p:cNvPr>
          <p:cNvSpPr txBox="1"/>
          <p:nvPr>
            <p:custDataLst>
              <p:tags r:id="rId15"/>
            </p:custDataLst>
          </p:nvPr>
        </p:nvSpPr>
        <p:spPr>
          <a:xfrm>
            <a:off x="4145896" y="5694646"/>
            <a:ext cx="2086652" cy="292388"/>
          </a:xfrm>
          <a:prstGeom prst="rect">
            <a:avLst/>
          </a:prstGeom>
          <a:noFill/>
        </p:spPr>
        <p:txBody>
          <a:bodyPr wrap="square">
            <a:spAutoFit/>
          </a:bodyPr>
          <a:lstStyle/>
          <a:p>
            <a:r>
              <a:rPr lang="fr-CA" sz="500">
                <a:solidFill>
                  <a:srgbClr val="DB1045"/>
                </a:solidFill>
                <a:latin typeface="Buenos Aires Thin" pitchFamily="2" charset="77"/>
                <a:ea typeface="Calibri" panose="020F0502020204030204" pitchFamily="34" charset="0"/>
                <a:cs typeface="Arial" panose="020B0604020202020204" pitchFamily="34" charset="0"/>
              </a:rPr>
              <a:t>CATÉGORIE 6</a:t>
            </a:r>
            <a:br>
              <a:rPr lang="fr-CA" sz="500">
                <a:solidFill>
                  <a:srgbClr val="DB1045"/>
                </a:solidFill>
                <a:latin typeface="Montserrat Light" pitchFamily="2" charset="77"/>
                <a:ea typeface="Calibri" panose="020F0502020204030204" pitchFamily="34" charset="0"/>
                <a:cs typeface="Arial" panose="020B0604020202020204" pitchFamily="34" charset="0"/>
              </a:rPr>
            </a:br>
            <a:r>
              <a:rPr lang="fr-CA" sz="800" b="1">
                <a:solidFill>
                  <a:srgbClr val="DB1045"/>
                </a:solidFill>
                <a:latin typeface="Buenos Aires SemBd" pitchFamily="2" charset="77"/>
                <a:cs typeface="Arial" panose="020B0604020202020204" pitchFamily="34" charset="0"/>
              </a:rPr>
              <a:t>Stratégies de communication</a:t>
            </a:r>
          </a:p>
        </p:txBody>
      </p:sp>
      <p:sp>
        <p:nvSpPr>
          <p:cNvPr id="6" name="TextBox 40">
            <a:extLst>
              <a:ext uri="{FF2B5EF4-FFF2-40B4-BE49-F238E27FC236}">
                <a16:creationId xmlns:a16="http://schemas.microsoft.com/office/drawing/2014/main" id="{667D5F51-9F7A-93A3-8521-8A8A8ABBCA4E}"/>
              </a:ext>
            </a:extLst>
          </p:cNvPr>
          <p:cNvSpPr txBox="1"/>
          <p:nvPr>
            <p:custDataLst>
              <p:tags r:id="rId16"/>
            </p:custDataLst>
          </p:nvPr>
        </p:nvSpPr>
        <p:spPr>
          <a:xfrm>
            <a:off x="1557847" y="5689509"/>
            <a:ext cx="2588049" cy="292388"/>
          </a:xfrm>
          <a:prstGeom prst="rect">
            <a:avLst/>
          </a:prstGeom>
          <a:noFill/>
        </p:spPr>
        <p:txBody>
          <a:bodyPr wrap="square">
            <a:spAutoFit/>
          </a:bodyPr>
          <a:lstStyle/>
          <a:p>
            <a:r>
              <a:rPr lang="fr-CA" sz="500">
                <a:solidFill>
                  <a:srgbClr val="DB1045"/>
                </a:solidFill>
                <a:latin typeface="Buenos Aires Thin" pitchFamily="2" charset="77"/>
                <a:cs typeface="Arial" panose="020B0604020202020204" pitchFamily="34" charset="0"/>
              </a:rPr>
              <a:t>CATÉGORIE 5</a:t>
            </a:r>
            <a:br>
              <a:rPr lang="fr-CA" sz="500">
                <a:solidFill>
                  <a:srgbClr val="DB1045"/>
                </a:solidFill>
                <a:latin typeface="Buenos Aires Thin" pitchFamily="2" charset="77"/>
                <a:cs typeface="Arial" panose="020B0604020202020204" pitchFamily="34" charset="0"/>
              </a:rPr>
            </a:br>
            <a:r>
              <a:rPr lang="fr-CA" sz="800" b="1">
                <a:solidFill>
                  <a:srgbClr val="DB1045"/>
                </a:solidFill>
                <a:latin typeface="Buenos Aires SemBd" pitchFamily="2" charset="77"/>
                <a:cs typeface="Arial" panose="020B0604020202020204" pitchFamily="34" charset="0"/>
              </a:rPr>
              <a:t>Attractivit</a:t>
            </a:r>
            <a:r>
              <a:rPr lang="fr-CA" sz="800" b="1">
                <a:solidFill>
                  <a:srgbClr val="DB1045"/>
                </a:solidFill>
                <a:latin typeface="Buenos Aires SemBd" pitchFamily="2" charset="77"/>
                <a:ea typeface="Calibri" panose="020F0502020204030204" pitchFamily="34" charset="0"/>
                <a:cs typeface="Arial" panose="020B0604020202020204" pitchFamily="34" charset="0"/>
              </a:rPr>
              <a:t>é de Montréal et de son </a:t>
            </a:r>
            <a:r>
              <a:rPr lang="fr-CA" sz="800" b="1">
                <a:solidFill>
                  <a:srgbClr val="DB1045"/>
                </a:solidFill>
                <a:latin typeface="Buenos Aires SemBd" pitchFamily="2" charset="77"/>
                <a:cs typeface="Arial" panose="020B0604020202020204" pitchFamily="34" charset="0"/>
              </a:rPr>
              <a:t>centre-ville</a:t>
            </a:r>
          </a:p>
        </p:txBody>
      </p:sp>
      <p:sp>
        <p:nvSpPr>
          <p:cNvPr id="7" name="TextBox 37">
            <a:extLst>
              <a:ext uri="{FF2B5EF4-FFF2-40B4-BE49-F238E27FC236}">
                <a16:creationId xmlns:a16="http://schemas.microsoft.com/office/drawing/2014/main" id="{2CECC538-0BD4-C566-9421-E133DDBF20AA}"/>
              </a:ext>
            </a:extLst>
          </p:cNvPr>
          <p:cNvSpPr txBox="1"/>
          <p:nvPr>
            <p:custDataLst>
              <p:tags r:id="rId17"/>
            </p:custDataLst>
          </p:nvPr>
        </p:nvSpPr>
        <p:spPr>
          <a:xfrm>
            <a:off x="497720" y="5696555"/>
            <a:ext cx="1050254" cy="276999"/>
          </a:xfrm>
          <a:prstGeom prst="rect">
            <a:avLst/>
          </a:prstGeom>
          <a:noFill/>
        </p:spPr>
        <p:txBody>
          <a:bodyPr wrap="square" rtlCol="0">
            <a:spAutoFit/>
          </a:bodyPr>
          <a:lstStyle/>
          <a:p>
            <a:r>
              <a:rPr lang="fr-CA" sz="600" i="1">
                <a:solidFill>
                  <a:srgbClr val="595959"/>
                </a:solidFill>
                <a:latin typeface="Buenos Aires Thin" pitchFamily="2" charset="77"/>
              </a:rPr>
              <a:t>Catégories de besoins correspondantes</a:t>
            </a:r>
          </a:p>
        </p:txBody>
      </p:sp>
      <p:sp>
        <p:nvSpPr>
          <p:cNvPr id="9" name="TextBox 8">
            <a:extLst>
              <a:ext uri="{FF2B5EF4-FFF2-40B4-BE49-F238E27FC236}">
                <a16:creationId xmlns:a16="http://schemas.microsoft.com/office/drawing/2014/main" id="{FDD7B3CB-4B78-7804-79FD-9719F3BFD7E0}"/>
              </a:ext>
            </a:extLst>
          </p:cNvPr>
          <p:cNvSpPr txBox="1"/>
          <p:nvPr>
            <p:custDataLst>
              <p:tags r:id="rId18"/>
            </p:custDataLst>
          </p:nvPr>
        </p:nvSpPr>
        <p:spPr>
          <a:xfrm>
            <a:off x="879448" y="6312583"/>
            <a:ext cx="1308113" cy="3693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Retombées potentielles</a:t>
            </a:r>
          </a:p>
        </p:txBody>
      </p:sp>
      <p:sp>
        <p:nvSpPr>
          <p:cNvPr id="10" name="TextBox 9">
            <a:extLst>
              <a:ext uri="{FF2B5EF4-FFF2-40B4-BE49-F238E27FC236}">
                <a16:creationId xmlns:a16="http://schemas.microsoft.com/office/drawing/2014/main" id="{B2F17815-EE68-A22A-EAA2-E25295571566}"/>
              </a:ext>
            </a:extLst>
          </p:cNvPr>
          <p:cNvSpPr txBox="1"/>
          <p:nvPr>
            <p:custDataLst>
              <p:tags r:id="rId19"/>
            </p:custDataLst>
          </p:nvPr>
        </p:nvSpPr>
        <p:spPr>
          <a:xfrm>
            <a:off x="3182027" y="6376566"/>
            <a:ext cx="818474" cy="2308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Défis</a:t>
            </a:r>
          </a:p>
        </p:txBody>
      </p:sp>
      <p:cxnSp>
        <p:nvCxnSpPr>
          <p:cNvPr id="11" name="Straight Connector 10">
            <a:extLst>
              <a:ext uri="{FF2B5EF4-FFF2-40B4-BE49-F238E27FC236}">
                <a16:creationId xmlns:a16="http://schemas.microsoft.com/office/drawing/2014/main" id="{1C575016-4440-7BDE-0205-2DF6E6FA5342}"/>
              </a:ext>
            </a:extLst>
          </p:cNvPr>
          <p:cNvCxnSpPr/>
          <p:nvPr>
            <p:custDataLst>
              <p:tags r:id="rId20"/>
            </p:custDataLst>
          </p:nvPr>
        </p:nvCxnSpPr>
        <p:spPr>
          <a:xfrm>
            <a:off x="2659608" y="6312583"/>
            <a:ext cx="0" cy="1026188"/>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C5F6AE2-6AD2-E4C6-AD68-4E5DBE1834A9}"/>
              </a:ext>
            </a:extLst>
          </p:cNvPr>
          <p:cNvCxnSpPr>
            <a:cxnSpLocks/>
          </p:cNvCxnSpPr>
          <p:nvPr>
            <p:custDataLst>
              <p:tags r:id="rId21"/>
            </p:custDataLst>
          </p:nvPr>
        </p:nvCxnSpPr>
        <p:spPr>
          <a:xfrm>
            <a:off x="576263" y="6154206"/>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pic>
        <p:nvPicPr>
          <p:cNvPr id="15" name="Image 5">
            <a:extLst>
              <a:ext uri="{FF2B5EF4-FFF2-40B4-BE49-F238E27FC236}">
                <a16:creationId xmlns:a16="http://schemas.microsoft.com/office/drawing/2014/main" id="{14846579-35DE-9894-BE41-39BEB53847CE}"/>
              </a:ext>
            </a:extLst>
          </p:cNvPr>
          <p:cNvPicPr>
            <a:picLocks noChangeAspect="1"/>
          </p:cNvPicPr>
          <p:nvPr>
            <p:custDataLst>
              <p:tags r:id="rId22"/>
            </p:custDataLst>
          </p:nvPr>
        </p:nvPicPr>
        <p:blipFill>
          <a:blip r:embed="rId27" cstate="screen">
            <a:extLst>
              <a:ext uri="{28A0092B-C50C-407E-A947-70E740481C1C}">
                <a14:useLocalDpi xmlns:a14="http://schemas.microsoft.com/office/drawing/2010/main"/>
              </a:ext>
            </a:extLst>
          </a:blip>
          <a:stretch>
            <a:fillRect/>
          </a:stretch>
        </p:blipFill>
        <p:spPr>
          <a:xfrm>
            <a:off x="617730" y="6373991"/>
            <a:ext cx="235983" cy="235983"/>
          </a:xfrm>
          <a:prstGeom prst="rect">
            <a:avLst/>
          </a:prstGeom>
        </p:spPr>
      </p:pic>
      <p:pic>
        <p:nvPicPr>
          <p:cNvPr id="17" name="Picture 16">
            <a:extLst>
              <a:ext uri="{FF2B5EF4-FFF2-40B4-BE49-F238E27FC236}">
                <a16:creationId xmlns:a16="http://schemas.microsoft.com/office/drawing/2014/main" id="{C4C9768A-1BDD-5E1E-7D79-B776332A719E}"/>
              </a:ext>
            </a:extLst>
          </p:cNvPr>
          <p:cNvPicPr>
            <a:picLocks noChangeAspect="1"/>
          </p:cNvPicPr>
          <p:nvPr>
            <p:custDataLst>
              <p:tags r:id="rId23"/>
            </p:custDataLst>
          </p:nvPr>
        </p:nvPicPr>
        <p:blipFill>
          <a:blip r:embed="rId28" cstate="screen">
            <a:extLst>
              <a:ext uri="{28A0092B-C50C-407E-A947-70E740481C1C}">
                <a14:useLocalDpi xmlns:a14="http://schemas.microsoft.com/office/drawing/2010/main"/>
              </a:ext>
            </a:extLst>
          </a:blip>
          <a:stretch>
            <a:fillRect/>
          </a:stretch>
        </p:blipFill>
        <p:spPr>
          <a:xfrm>
            <a:off x="2946179" y="6371483"/>
            <a:ext cx="235848" cy="235848"/>
          </a:xfrm>
          <a:prstGeom prst="rect">
            <a:avLst/>
          </a:prstGeom>
        </p:spPr>
      </p:pic>
    </p:spTree>
    <p:extLst>
      <p:ext uri="{BB962C8B-B14F-4D97-AF65-F5344CB8AC3E}">
        <p14:creationId xmlns:p14="http://schemas.microsoft.com/office/powerpoint/2010/main" val="3350201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DD0EE6-12D9-DE5B-2DE7-35931E01E25D}"/>
              </a:ext>
            </a:extLst>
          </p:cNvPr>
          <p:cNvSpPr/>
          <p:nvPr>
            <p:custDataLst>
              <p:tags r:id="rId1"/>
            </p:custDataLst>
          </p:nvPr>
        </p:nvSpPr>
        <p:spPr>
          <a:xfrm>
            <a:off x="578083" y="7861248"/>
            <a:ext cx="5686192" cy="141041"/>
          </a:xfrm>
          <a:prstGeom prst="rect">
            <a:avLst/>
          </a:prstGeom>
          <a:gradFill flip="none" rotWithShape="1">
            <a:gsLst>
              <a:gs pos="88000">
                <a:srgbClr val="DB1045"/>
              </a:gs>
              <a:gs pos="6000">
                <a:srgbClr val="7F08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TextBox 12">
            <a:extLst>
              <a:ext uri="{FF2B5EF4-FFF2-40B4-BE49-F238E27FC236}">
                <a16:creationId xmlns:a16="http://schemas.microsoft.com/office/drawing/2014/main" id="{9A19CD88-7F73-BDD3-484D-14BFB5421CBC}"/>
              </a:ext>
            </a:extLst>
          </p:cNvPr>
          <p:cNvSpPr txBox="1"/>
          <p:nvPr>
            <p:custDataLst>
              <p:tags r:id="rId2"/>
            </p:custDataLst>
          </p:nvPr>
        </p:nvSpPr>
        <p:spPr>
          <a:xfrm>
            <a:off x="498381" y="8002289"/>
            <a:ext cx="566901" cy="307777"/>
          </a:xfrm>
          <a:prstGeom prst="rect">
            <a:avLst/>
          </a:prstGeom>
          <a:noFill/>
        </p:spPr>
        <p:txBody>
          <a:bodyPr wrap="square" rtlCol="0">
            <a:spAutoFit/>
          </a:bodyPr>
          <a:lstStyle/>
          <a:p>
            <a:r>
              <a:rPr lang="fr-CA" sz="700" i="1">
                <a:solidFill>
                  <a:srgbClr val="272023"/>
                </a:solidFill>
                <a:latin typeface="Buenos Aires Thin" pitchFamily="2" charset="77"/>
              </a:rPr>
              <a:t>Court terme</a:t>
            </a:r>
          </a:p>
        </p:txBody>
      </p:sp>
      <p:sp>
        <p:nvSpPr>
          <p:cNvPr id="14" name="TextBox 13">
            <a:extLst>
              <a:ext uri="{FF2B5EF4-FFF2-40B4-BE49-F238E27FC236}">
                <a16:creationId xmlns:a16="http://schemas.microsoft.com/office/drawing/2014/main" id="{56D4E7B3-EB7E-BC59-1359-B1C734E78D48}"/>
              </a:ext>
            </a:extLst>
          </p:cNvPr>
          <p:cNvSpPr txBox="1"/>
          <p:nvPr>
            <p:custDataLst>
              <p:tags r:id="rId3"/>
            </p:custDataLst>
          </p:nvPr>
        </p:nvSpPr>
        <p:spPr>
          <a:xfrm>
            <a:off x="3137612" y="8002289"/>
            <a:ext cx="566901" cy="307777"/>
          </a:xfrm>
          <a:prstGeom prst="rect">
            <a:avLst/>
          </a:prstGeom>
          <a:noFill/>
        </p:spPr>
        <p:txBody>
          <a:bodyPr wrap="square" rtlCol="0">
            <a:spAutoFit/>
          </a:bodyPr>
          <a:lstStyle/>
          <a:p>
            <a:pPr algn="ctr"/>
            <a:r>
              <a:rPr lang="fr-CA" sz="700" i="1">
                <a:latin typeface="Buenos Aires Thin" pitchFamily="2" charset="77"/>
              </a:rPr>
              <a:t>Moyen terme</a:t>
            </a:r>
          </a:p>
        </p:txBody>
      </p:sp>
      <p:sp>
        <p:nvSpPr>
          <p:cNvPr id="16" name="TextBox 15">
            <a:extLst>
              <a:ext uri="{FF2B5EF4-FFF2-40B4-BE49-F238E27FC236}">
                <a16:creationId xmlns:a16="http://schemas.microsoft.com/office/drawing/2014/main" id="{36B4396A-C9DA-8ADD-AEE3-F15B4D845701}"/>
              </a:ext>
            </a:extLst>
          </p:cNvPr>
          <p:cNvSpPr txBox="1"/>
          <p:nvPr>
            <p:custDataLst>
              <p:tags r:id="rId4"/>
            </p:custDataLst>
          </p:nvPr>
        </p:nvSpPr>
        <p:spPr>
          <a:xfrm>
            <a:off x="5769249" y="8002289"/>
            <a:ext cx="566901" cy="307777"/>
          </a:xfrm>
          <a:prstGeom prst="rect">
            <a:avLst/>
          </a:prstGeom>
          <a:noFill/>
        </p:spPr>
        <p:txBody>
          <a:bodyPr wrap="square" rtlCol="0">
            <a:spAutoFit/>
          </a:bodyPr>
          <a:lstStyle/>
          <a:p>
            <a:pPr algn="r"/>
            <a:r>
              <a:rPr lang="fr-CA" sz="700" i="1">
                <a:latin typeface="Buenos Aires Thin" pitchFamily="2" charset="77"/>
              </a:rPr>
              <a:t>Long terme</a:t>
            </a:r>
          </a:p>
        </p:txBody>
      </p:sp>
      <p:cxnSp>
        <p:nvCxnSpPr>
          <p:cNvPr id="39" name="Straight Connector 38">
            <a:extLst>
              <a:ext uri="{FF2B5EF4-FFF2-40B4-BE49-F238E27FC236}">
                <a16:creationId xmlns:a16="http://schemas.microsoft.com/office/drawing/2014/main" id="{F8F2ED61-6BF7-B3B9-AAFC-CFB266E94986}"/>
              </a:ext>
            </a:extLst>
          </p:cNvPr>
          <p:cNvCxnSpPr>
            <a:cxnSpLocks/>
          </p:cNvCxnSpPr>
          <p:nvPr>
            <p:custDataLst>
              <p:tags r:id="rId5"/>
            </p:custDataLst>
          </p:nvPr>
        </p:nvCxnSpPr>
        <p:spPr>
          <a:xfrm>
            <a:off x="576263" y="6154206"/>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A93DD1-0164-0BBD-6808-8A0BF7FB981F}"/>
              </a:ext>
            </a:extLst>
          </p:cNvPr>
          <p:cNvCxnSpPr>
            <a:cxnSpLocks/>
          </p:cNvCxnSpPr>
          <p:nvPr>
            <p:custDataLst>
              <p:tags r:id="rId6"/>
            </p:custDataLst>
          </p:nvPr>
        </p:nvCxnSpPr>
        <p:spPr>
          <a:xfrm>
            <a:off x="563147" y="7555485"/>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pic>
        <p:nvPicPr>
          <p:cNvPr id="34" name="Picture 4">
            <a:extLst>
              <a:ext uri="{FF2B5EF4-FFF2-40B4-BE49-F238E27FC236}">
                <a16:creationId xmlns:a16="http://schemas.microsoft.com/office/drawing/2014/main" id="{674C087F-870E-9AF8-DE86-C4019A58C331}"/>
              </a:ext>
            </a:extLst>
          </p:cNvPr>
          <p:cNvPicPr>
            <a:picLocks noChangeAspect="1" noChangeArrowheads="1"/>
          </p:cNvPicPr>
          <p:nvPr>
            <p:custDataLst>
              <p:tags r:id="rId7"/>
            </p:custDataLst>
          </p:nvPr>
        </p:nvPicPr>
        <p:blipFill rotWithShape="1">
          <a:blip r:embed="rId26" cstate="screen">
            <a:extLst>
              <a:ext uri="{28A0092B-C50C-407E-A947-70E740481C1C}">
                <a14:useLocalDpi xmlns:a14="http://schemas.microsoft.com/office/drawing/2010/main"/>
              </a:ext>
            </a:extLst>
          </a:blip>
          <a:srcRect l="1387" r="2132"/>
          <a:stretch/>
        </p:blipFill>
        <p:spPr bwMode="auto">
          <a:xfrm>
            <a:off x="497720" y="1623682"/>
            <a:ext cx="5867423" cy="2290994"/>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6F468544-22DB-E864-9176-BC38777CD99B}"/>
              </a:ext>
            </a:extLst>
          </p:cNvPr>
          <p:cNvSpPr txBox="1"/>
          <p:nvPr>
            <p:custDataLst>
              <p:tags r:id="rId8"/>
            </p:custDataLst>
          </p:nvPr>
        </p:nvSpPr>
        <p:spPr>
          <a:xfrm>
            <a:off x="474730" y="4145329"/>
            <a:ext cx="5861419" cy="1600438"/>
          </a:xfrm>
          <a:prstGeom prst="rect">
            <a:avLst/>
          </a:prstGeom>
          <a:noFill/>
        </p:spPr>
        <p:txBody>
          <a:bodyPr wrap="square">
            <a:spAutoFit/>
          </a:bodyPr>
          <a:lstStyle/>
          <a:p>
            <a:r>
              <a:rPr lang="fr-CA" sz="800" dirty="0">
                <a:solidFill>
                  <a:srgbClr val="DB1045"/>
                </a:solidFill>
                <a:latin typeface="Buenos Aires Thin" pitchFamily="2" charset="77"/>
                <a:cs typeface="Times New Roman" panose="02020603050405020304" pitchFamily="18" charset="0"/>
              </a:rPr>
              <a:t>ACTION 10</a:t>
            </a:r>
            <a:br>
              <a:rPr lang="fr-CA" sz="1050" dirty="0">
                <a:solidFill>
                  <a:srgbClr val="C2043B"/>
                </a:solidFill>
                <a:latin typeface="Montserrat" pitchFamily="2" charset="77"/>
                <a:ea typeface="Calibri" panose="020F0502020204030204" pitchFamily="34" charset="0"/>
                <a:cs typeface="Times New Roman" panose="02020603050405020304" pitchFamily="18" charset="0"/>
              </a:rPr>
            </a:br>
            <a:r>
              <a:rPr lang="fr-CA" sz="1200" b="1" dirty="0">
                <a:solidFill>
                  <a:srgbClr val="DB1045"/>
                </a:solidFill>
                <a:latin typeface="Buenos Aires Bold" pitchFamily="2" charset="77"/>
                <a:cs typeface="Times New Roman" panose="02020603050405020304" pitchFamily="18" charset="0"/>
              </a:rPr>
              <a:t>Valoriser l’art, la culture et la gastronomie,</a:t>
            </a:r>
            <a:br>
              <a:rPr lang="fr-CA" sz="1200" b="1" dirty="0">
                <a:solidFill>
                  <a:srgbClr val="DB1045"/>
                </a:solidFill>
                <a:latin typeface="Buenos Aires Bold" pitchFamily="2" charset="77"/>
                <a:cs typeface="Times New Roman" panose="02020603050405020304" pitchFamily="18" charset="0"/>
              </a:rPr>
            </a:br>
            <a:r>
              <a:rPr lang="fr-CA" sz="1200" b="1" dirty="0">
                <a:solidFill>
                  <a:srgbClr val="DB1045"/>
                </a:solidFill>
                <a:latin typeface="Buenos Aires Bold" pitchFamily="2" charset="77"/>
                <a:cs typeface="Times New Roman" panose="02020603050405020304" pitchFamily="18" charset="0"/>
              </a:rPr>
              <a:t>qui font la force et la fierté de Montréal </a:t>
            </a:r>
            <a:endParaRPr lang="en-CA" sz="1200" b="1" dirty="0">
              <a:solidFill>
                <a:srgbClr val="DB1045"/>
              </a:solidFill>
              <a:latin typeface="Buenos Aires Bold" pitchFamily="2" charset="77"/>
              <a:cs typeface="Times New Roman" panose="02020603050405020304" pitchFamily="18" charset="0"/>
            </a:endParaRPr>
          </a:p>
          <a:p>
            <a:endParaRPr lang="fr-CA" sz="1200" b="1" dirty="0">
              <a:solidFill>
                <a:srgbClr val="DB1045"/>
              </a:solidFill>
              <a:latin typeface="Buenos Aires Bold" pitchFamily="2" charset="77"/>
              <a:cs typeface="Times New Roman" panose="02020603050405020304" pitchFamily="18" charset="0"/>
            </a:endParaRPr>
          </a:p>
          <a:p>
            <a:pPr algn="just"/>
            <a:r>
              <a:rPr lang="fr-CA" sz="900" dirty="0">
                <a:solidFill>
                  <a:srgbClr val="272023"/>
                </a:solidFill>
                <a:latin typeface="Buenos Aires Light" pitchFamily="2" charset="77"/>
                <a:cs typeface="Times New Roman" panose="02020603050405020304" pitchFamily="18" charset="0"/>
              </a:rPr>
              <a:t>Miser sur l’abondance de festivals, d’activités culturelles et de restaurants réputés qui fait depuis longtemps la marque de Montréal afin d’attirer le personnel au bureau et de l’inciter à en profiter. Par exemple, donner au personnel qui vient travailler au bureau des laissez-passer pour des musées, des spectacles ou des attractions culinaires; commander des murales et des installations artistiques. Valoriser l’art, la culture et la gastronomie, puisqu’ils sont des piliers de l’attractivité de Montréal, en particulier de son centre-ville.  </a:t>
            </a:r>
            <a:endParaRPr lang="en-CA" sz="900" dirty="0">
              <a:solidFill>
                <a:srgbClr val="272023"/>
              </a:solidFill>
              <a:latin typeface="Buenos Aires Light" pitchFamily="2" charset="77"/>
              <a:cs typeface="Times New Roman" panose="02020603050405020304" pitchFamily="18" charset="0"/>
            </a:endParaRPr>
          </a:p>
          <a:p>
            <a:endParaRPr lang="fr-CA" sz="900" dirty="0">
              <a:solidFill>
                <a:srgbClr val="272023"/>
              </a:solidFill>
              <a:latin typeface="Montserrat" pitchFamily="2" charset="77"/>
              <a:ea typeface="Calibri" panose="020F0502020204030204" pitchFamily="34" charset="0"/>
              <a:cs typeface="Times New Roman" panose="02020603050405020304" pitchFamily="18" charset="0"/>
            </a:endParaRPr>
          </a:p>
        </p:txBody>
      </p:sp>
      <p:sp>
        <p:nvSpPr>
          <p:cNvPr id="52" name="TextBox 49">
            <a:extLst>
              <a:ext uri="{FF2B5EF4-FFF2-40B4-BE49-F238E27FC236}">
                <a16:creationId xmlns:a16="http://schemas.microsoft.com/office/drawing/2014/main" id="{E5878DE7-A426-9648-AD61-8FB7CBBA3AF0}"/>
              </a:ext>
            </a:extLst>
          </p:cNvPr>
          <p:cNvSpPr txBox="1"/>
          <p:nvPr>
            <p:custDataLst>
              <p:tags r:id="rId9"/>
            </p:custDataLst>
          </p:nvPr>
        </p:nvSpPr>
        <p:spPr>
          <a:xfrm>
            <a:off x="853713" y="6712306"/>
            <a:ext cx="1832610" cy="630942"/>
          </a:xfrm>
          <a:prstGeom prst="rect">
            <a:avLst/>
          </a:prstGeom>
          <a:noFill/>
        </p:spPr>
        <p:txBody>
          <a:bodyPr wrap="square">
            <a:spAutoFit/>
          </a:bodyPr>
          <a:lstStyle/>
          <a:p>
            <a:r>
              <a:rPr lang="fr-CA" sz="700" dirty="0">
                <a:solidFill>
                  <a:srgbClr val="272023"/>
                </a:solidFill>
                <a:latin typeface="Buenos Aires Light" pitchFamily="2" charset="77"/>
                <a:cs typeface="Times New Roman" panose="02020603050405020304" pitchFamily="18" charset="0"/>
              </a:rPr>
              <a:t>Désir des entreprises de continuer à louer du pied carré afin de s’inscrire dans l’écosystème de la ville, sentiment d’appartenance plus fort, beauté et plaisir associé aux espaces</a:t>
            </a:r>
          </a:p>
        </p:txBody>
      </p:sp>
      <p:sp>
        <p:nvSpPr>
          <p:cNvPr id="53" name="TextBox 51">
            <a:extLst>
              <a:ext uri="{FF2B5EF4-FFF2-40B4-BE49-F238E27FC236}">
                <a16:creationId xmlns:a16="http://schemas.microsoft.com/office/drawing/2014/main" id="{071722C7-5AE3-CA45-BF24-4E22ADB0C0A8}"/>
              </a:ext>
            </a:extLst>
          </p:cNvPr>
          <p:cNvSpPr txBox="1"/>
          <p:nvPr>
            <p:custDataLst>
              <p:tags r:id="rId10"/>
            </p:custDataLst>
          </p:nvPr>
        </p:nvSpPr>
        <p:spPr>
          <a:xfrm>
            <a:off x="3182027" y="6681915"/>
            <a:ext cx="1623329" cy="630942"/>
          </a:xfrm>
          <a:prstGeom prst="rect">
            <a:avLst/>
          </a:prstGeom>
          <a:noFill/>
        </p:spPr>
        <p:txBody>
          <a:bodyPr wrap="square">
            <a:spAutoFit/>
          </a:bodyPr>
          <a:lstStyle/>
          <a:p>
            <a:r>
              <a:rPr lang="fr-CA" sz="700" dirty="0">
                <a:solidFill>
                  <a:srgbClr val="272023"/>
                </a:solidFill>
                <a:latin typeface="Buenos Aires Light" pitchFamily="2" charset="77"/>
                <a:cs typeface="Times New Roman" panose="02020603050405020304" pitchFamily="18" charset="0"/>
              </a:rPr>
              <a:t>Coûts engendrés par les mesures, approche juste et équitable avec l’ensemble des membres des équipes, nécessité d’obtenir la collaboration d’entités variées</a:t>
            </a:r>
          </a:p>
        </p:txBody>
      </p:sp>
      <p:sp>
        <p:nvSpPr>
          <p:cNvPr id="55" name="Rounded Rectangle 30">
            <a:extLst>
              <a:ext uri="{FF2B5EF4-FFF2-40B4-BE49-F238E27FC236}">
                <a16:creationId xmlns:a16="http://schemas.microsoft.com/office/drawing/2014/main" id="{4102C252-327B-AE4B-BA85-C039307A6D43}"/>
              </a:ext>
            </a:extLst>
          </p:cNvPr>
          <p:cNvSpPr/>
          <p:nvPr>
            <p:custDataLst>
              <p:tags r:id="rId11"/>
            </p:custDataLst>
          </p:nvPr>
        </p:nvSpPr>
        <p:spPr>
          <a:xfrm>
            <a:off x="1930288" y="7889886"/>
            <a:ext cx="3615531" cy="79288"/>
          </a:xfrm>
          <a:prstGeom prst="roundRect">
            <a:avLst/>
          </a:prstGeom>
          <a:gradFill>
            <a:gsLst>
              <a:gs pos="14000">
                <a:srgbClr val="FFFFFF"/>
              </a:gs>
              <a:gs pos="83000">
                <a:srgbClr val="FFFFFF">
                  <a:alpha val="75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6" name="TextBox 34">
            <a:extLst>
              <a:ext uri="{FF2B5EF4-FFF2-40B4-BE49-F238E27FC236}">
                <a16:creationId xmlns:a16="http://schemas.microsoft.com/office/drawing/2014/main" id="{D2A10259-8220-D648-BB56-A18639BFDA16}"/>
              </a:ext>
            </a:extLst>
          </p:cNvPr>
          <p:cNvSpPr txBox="1"/>
          <p:nvPr>
            <p:custDataLst>
              <p:tags r:id="rId12"/>
            </p:custDataLst>
          </p:nvPr>
        </p:nvSpPr>
        <p:spPr>
          <a:xfrm>
            <a:off x="488556" y="7599843"/>
            <a:ext cx="2649056" cy="2308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Mesure temporelle des retombées</a:t>
            </a:r>
          </a:p>
        </p:txBody>
      </p:sp>
      <p:sp>
        <p:nvSpPr>
          <p:cNvPr id="2" name="TextBox 14">
            <a:extLst>
              <a:ext uri="{FF2B5EF4-FFF2-40B4-BE49-F238E27FC236}">
                <a16:creationId xmlns:a16="http://schemas.microsoft.com/office/drawing/2014/main" id="{5425F749-6572-16D8-918B-80666ED7BA26}"/>
              </a:ext>
            </a:extLst>
          </p:cNvPr>
          <p:cNvSpPr txBox="1"/>
          <p:nvPr>
            <p:custDataLst>
              <p:tags r:id="rId13"/>
            </p:custDataLst>
          </p:nvPr>
        </p:nvSpPr>
        <p:spPr>
          <a:xfrm>
            <a:off x="487847" y="993776"/>
            <a:ext cx="5776428" cy="538609"/>
          </a:xfrm>
          <a:prstGeom prst="rect">
            <a:avLst/>
          </a:prstGeom>
          <a:noFill/>
        </p:spPr>
        <p:txBody>
          <a:bodyPr wrap="square">
            <a:spAutoFit/>
          </a:bodyPr>
          <a:lstStyle/>
          <a:p>
            <a:r>
              <a:rPr lang="fr-CA" sz="900" dirty="0">
                <a:solidFill>
                  <a:srgbClr val="DB1045"/>
                </a:solidFill>
                <a:latin typeface="Buenos Aires Thin" pitchFamily="2" charset="77"/>
              </a:rPr>
              <a:t>PISTES DE SOLUTIONS</a:t>
            </a:r>
            <a:br>
              <a:rPr lang="fr-CA" sz="1400" b="1" dirty="0">
                <a:solidFill>
                  <a:srgbClr val="C2043B"/>
                </a:solidFill>
                <a:latin typeface="Montserrat SemiBold" pitchFamily="2" charset="77"/>
              </a:rPr>
            </a:br>
            <a:r>
              <a:rPr lang="fr-CA" sz="2000" b="1" dirty="0">
                <a:solidFill>
                  <a:srgbClr val="DB1045"/>
                </a:solidFill>
                <a:latin typeface="Buenos Aires Bold" pitchFamily="2" charset="77"/>
              </a:rPr>
              <a:t>Ville</a:t>
            </a:r>
            <a:endParaRPr lang="en-CA" sz="2000" b="1" dirty="0">
              <a:solidFill>
                <a:srgbClr val="DB1045"/>
              </a:solidFill>
              <a:latin typeface="Buenos Aires Bold" pitchFamily="2" charset="77"/>
            </a:endParaRPr>
          </a:p>
        </p:txBody>
      </p:sp>
      <p:sp>
        <p:nvSpPr>
          <p:cNvPr id="4" name="TextBox 39">
            <a:extLst>
              <a:ext uri="{FF2B5EF4-FFF2-40B4-BE49-F238E27FC236}">
                <a16:creationId xmlns:a16="http://schemas.microsoft.com/office/drawing/2014/main" id="{5F82BE3A-6768-1F1E-33A6-3BDA87612172}"/>
              </a:ext>
            </a:extLst>
          </p:cNvPr>
          <p:cNvSpPr txBox="1"/>
          <p:nvPr>
            <p:custDataLst>
              <p:tags r:id="rId14"/>
            </p:custDataLst>
          </p:nvPr>
        </p:nvSpPr>
        <p:spPr>
          <a:xfrm>
            <a:off x="4651900" y="5718622"/>
            <a:ext cx="2086652" cy="292388"/>
          </a:xfrm>
          <a:prstGeom prst="rect">
            <a:avLst/>
          </a:prstGeom>
          <a:noFill/>
        </p:spPr>
        <p:txBody>
          <a:bodyPr wrap="square">
            <a:spAutoFit/>
          </a:bodyPr>
          <a:lstStyle/>
          <a:p>
            <a:r>
              <a:rPr lang="fr-CA" sz="500">
                <a:solidFill>
                  <a:srgbClr val="DB1045"/>
                </a:solidFill>
                <a:latin typeface="Buenos Aires Thin" pitchFamily="2" charset="77"/>
                <a:ea typeface="Calibri" panose="020F0502020204030204" pitchFamily="34" charset="0"/>
                <a:cs typeface="Arial" panose="020B0604020202020204" pitchFamily="34" charset="0"/>
              </a:rPr>
              <a:t>CATÉGORIE 6</a:t>
            </a:r>
            <a:br>
              <a:rPr lang="fr-CA" sz="500">
                <a:solidFill>
                  <a:srgbClr val="DB1045"/>
                </a:solidFill>
                <a:latin typeface="Montserrat Light" pitchFamily="2" charset="77"/>
                <a:ea typeface="Calibri" panose="020F0502020204030204" pitchFamily="34" charset="0"/>
                <a:cs typeface="Arial" panose="020B0604020202020204" pitchFamily="34" charset="0"/>
              </a:rPr>
            </a:br>
            <a:r>
              <a:rPr lang="fr-CA" sz="800" b="1">
                <a:solidFill>
                  <a:srgbClr val="DB1045"/>
                </a:solidFill>
                <a:latin typeface="Buenos Aires SemBd" pitchFamily="2" charset="77"/>
                <a:cs typeface="Arial" panose="020B0604020202020204" pitchFamily="34" charset="0"/>
              </a:rPr>
              <a:t>Stratégies de communication</a:t>
            </a:r>
          </a:p>
        </p:txBody>
      </p:sp>
      <p:sp>
        <p:nvSpPr>
          <p:cNvPr id="5" name="TextBox 40">
            <a:extLst>
              <a:ext uri="{FF2B5EF4-FFF2-40B4-BE49-F238E27FC236}">
                <a16:creationId xmlns:a16="http://schemas.microsoft.com/office/drawing/2014/main" id="{B5ED7650-DEAF-9868-0554-23D8DEF0C3EE}"/>
              </a:ext>
            </a:extLst>
          </p:cNvPr>
          <p:cNvSpPr txBox="1"/>
          <p:nvPr>
            <p:custDataLst>
              <p:tags r:id="rId15"/>
            </p:custDataLst>
          </p:nvPr>
        </p:nvSpPr>
        <p:spPr>
          <a:xfrm>
            <a:off x="2993928" y="5697945"/>
            <a:ext cx="1597653" cy="415498"/>
          </a:xfrm>
          <a:prstGeom prst="rect">
            <a:avLst/>
          </a:prstGeom>
          <a:noFill/>
        </p:spPr>
        <p:txBody>
          <a:bodyPr wrap="square">
            <a:spAutoFit/>
          </a:bodyPr>
          <a:lstStyle/>
          <a:p>
            <a:r>
              <a:rPr lang="fr-CA" sz="500">
                <a:solidFill>
                  <a:srgbClr val="DB1045"/>
                </a:solidFill>
                <a:latin typeface="Buenos Aires Thin" pitchFamily="2" charset="77"/>
                <a:cs typeface="Arial" panose="020B0604020202020204" pitchFamily="34" charset="0"/>
              </a:rPr>
              <a:t>CATÉGORIE 5</a:t>
            </a:r>
            <a:br>
              <a:rPr lang="fr-CA" sz="500">
                <a:solidFill>
                  <a:srgbClr val="DB1045"/>
                </a:solidFill>
                <a:latin typeface="Buenos Aires Thin" pitchFamily="2" charset="77"/>
                <a:cs typeface="Arial" panose="020B0604020202020204" pitchFamily="34" charset="0"/>
              </a:rPr>
            </a:br>
            <a:r>
              <a:rPr lang="fr-CA" sz="800" b="1">
                <a:solidFill>
                  <a:srgbClr val="DB1045"/>
                </a:solidFill>
                <a:latin typeface="Buenos Aires SemBd" pitchFamily="2" charset="77"/>
                <a:cs typeface="Arial" panose="020B0604020202020204" pitchFamily="34" charset="0"/>
              </a:rPr>
              <a:t>Attractivit</a:t>
            </a:r>
            <a:r>
              <a:rPr lang="fr-CA" sz="800" b="1">
                <a:solidFill>
                  <a:srgbClr val="DB1045"/>
                </a:solidFill>
                <a:latin typeface="Buenos Aires SemBd" pitchFamily="2" charset="77"/>
                <a:ea typeface="Calibri" panose="020F0502020204030204" pitchFamily="34" charset="0"/>
                <a:cs typeface="Arial" panose="020B0604020202020204" pitchFamily="34" charset="0"/>
              </a:rPr>
              <a:t>é de Montréal et de son </a:t>
            </a:r>
            <a:r>
              <a:rPr lang="fr-CA" sz="800" b="1">
                <a:solidFill>
                  <a:srgbClr val="DB1045"/>
                </a:solidFill>
                <a:latin typeface="Buenos Aires SemBd" pitchFamily="2" charset="77"/>
                <a:cs typeface="Arial" panose="020B0604020202020204" pitchFamily="34" charset="0"/>
              </a:rPr>
              <a:t>centre-ville</a:t>
            </a:r>
          </a:p>
        </p:txBody>
      </p:sp>
      <p:sp>
        <p:nvSpPr>
          <p:cNvPr id="6" name="TextBox 44">
            <a:extLst>
              <a:ext uri="{FF2B5EF4-FFF2-40B4-BE49-F238E27FC236}">
                <a16:creationId xmlns:a16="http://schemas.microsoft.com/office/drawing/2014/main" id="{2CA9F526-5435-47A4-7952-5AB9A36DD738}"/>
              </a:ext>
            </a:extLst>
          </p:cNvPr>
          <p:cNvSpPr txBox="1"/>
          <p:nvPr>
            <p:custDataLst>
              <p:tags r:id="rId16"/>
            </p:custDataLst>
          </p:nvPr>
        </p:nvSpPr>
        <p:spPr>
          <a:xfrm>
            <a:off x="1539959" y="5701243"/>
            <a:ext cx="1597653" cy="292388"/>
          </a:xfrm>
          <a:prstGeom prst="rect">
            <a:avLst/>
          </a:prstGeom>
          <a:noFill/>
        </p:spPr>
        <p:txBody>
          <a:bodyPr wrap="square">
            <a:spAutoFit/>
          </a:bodyPr>
          <a:lstStyle/>
          <a:p>
            <a:r>
              <a:rPr lang="fr-CA" sz="500">
                <a:solidFill>
                  <a:srgbClr val="DB1045"/>
                </a:solidFill>
                <a:latin typeface="Buenos Aires Thin" pitchFamily="2" charset="77"/>
                <a:cs typeface="Arial" panose="020B0604020202020204" pitchFamily="34" charset="0"/>
              </a:rPr>
              <a:t>CATÉGORIE 1</a:t>
            </a:r>
            <a:br>
              <a:rPr lang="fr-CA" sz="700">
                <a:solidFill>
                  <a:srgbClr val="C2043B"/>
                </a:solidFill>
                <a:latin typeface="Montserrat Light" pitchFamily="2" charset="77"/>
                <a:ea typeface="Calibri" panose="020F0502020204030204" pitchFamily="34" charset="0"/>
                <a:cs typeface="Arial" panose="020B0604020202020204" pitchFamily="34" charset="0"/>
              </a:rPr>
            </a:br>
            <a:r>
              <a:rPr lang="fr-CA" sz="800" b="1">
                <a:solidFill>
                  <a:srgbClr val="DB1045"/>
                </a:solidFill>
                <a:latin typeface="Buenos Aires SemBd" pitchFamily="2" charset="77"/>
                <a:cs typeface="Arial" panose="020B0604020202020204" pitchFamily="34" charset="0"/>
              </a:rPr>
              <a:t>Bien-être du personnel</a:t>
            </a:r>
          </a:p>
        </p:txBody>
      </p:sp>
      <p:sp>
        <p:nvSpPr>
          <p:cNvPr id="7" name="TextBox 37">
            <a:extLst>
              <a:ext uri="{FF2B5EF4-FFF2-40B4-BE49-F238E27FC236}">
                <a16:creationId xmlns:a16="http://schemas.microsoft.com/office/drawing/2014/main" id="{3E7AA596-9E93-184F-3217-26A218F39FC9}"/>
              </a:ext>
            </a:extLst>
          </p:cNvPr>
          <p:cNvSpPr txBox="1"/>
          <p:nvPr>
            <p:custDataLst>
              <p:tags r:id="rId17"/>
            </p:custDataLst>
          </p:nvPr>
        </p:nvSpPr>
        <p:spPr>
          <a:xfrm>
            <a:off x="497720" y="5696555"/>
            <a:ext cx="1050254" cy="276999"/>
          </a:xfrm>
          <a:prstGeom prst="rect">
            <a:avLst/>
          </a:prstGeom>
          <a:noFill/>
        </p:spPr>
        <p:txBody>
          <a:bodyPr wrap="square" rtlCol="0">
            <a:spAutoFit/>
          </a:bodyPr>
          <a:lstStyle/>
          <a:p>
            <a:r>
              <a:rPr lang="fr-CA" sz="600" i="1">
                <a:solidFill>
                  <a:srgbClr val="595959"/>
                </a:solidFill>
                <a:latin typeface="Buenos Aires Thin" pitchFamily="2" charset="77"/>
              </a:rPr>
              <a:t>Catégories de besoins correspondantes</a:t>
            </a:r>
          </a:p>
        </p:txBody>
      </p:sp>
      <p:sp>
        <p:nvSpPr>
          <p:cNvPr id="8" name="TextBox 7">
            <a:extLst>
              <a:ext uri="{FF2B5EF4-FFF2-40B4-BE49-F238E27FC236}">
                <a16:creationId xmlns:a16="http://schemas.microsoft.com/office/drawing/2014/main" id="{56061CAC-357B-E9BF-1D91-1F0C62FD6522}"/>
              </a:ext>
            </a:extLst>
          </p:cNvPr>
          <p:cNvSpPr txBox="1"/>
          <p:nvPr>
            <p:custDataLst>
              <p:tags r:id="rId18"/>
            </p:custDataLst>
          </p:nvPr>
        </p:nvSpPr>
        <p:spPr>
          <a:xfrm>
            <a:off x="879448" y="6312583"/>
            <a:ext cx="1308113" cy="3693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Retombées potentielles</a:t>
            </a:r>
          </a:p>
        </p:txBody>
      </p:sp>
      <p:sp>
        <p:nvSpPr>
          <p:cNvPr id="9" name="TextBox 8">
            <a:extLst>
              <a:ext uri="{FF2B5EF4-FFF2-40B4-BE49-F238E27FC236}">
                <a16:creationId xmlns:a16="http://schemas.microsoft.com/office/drawing/2014/main" id="{2B3AD8F1-26C1-E5B2-185B-BD3BFF89FD53}"/>
              </a:ext>
            </a:extLst>
          </p:cNvPr>
          <p:cNvSpPr txBox="1"/>
          <p:nvPr>
            <p:custDataLst>
              <p:tags r:id="rId19"/>
            </p:custDataLst>
          </p:nvPr>
        </p:nvSpPr>
        <p:spPr>
          <a:xfrm>
            <a:off x="3182027" y="6376566"/>
            <a:ext cx="818474" cy="2308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Défis</a:t>
            </a:r>
          </a:p>
        </p:txBody>
      </p:sp>
      <p:cxnSp>
        <p:nvCxnSpPr>
          <p:cNvPr id="10" name="Straight Connector 9">
            <a:extLst>
              <a:ext uri="{FF2B5EF4-FFF2-40B4-BE49-F238E27FC236}">
                <a16:creationId xmlns:a16="http://schemas.microsoft.com/office/drawing/2014/main" id="{B518B1C5-BBD7-9BAF-6E7E-666AB19D62E6}"/>
              </a:ext>
            </a:extLst>
          </p:cNvPr>
          <p:cNvCxnSpPr/>
          <p:nvPr>
            <p:custDataLst>
              <p:tags r:id="rId20"/>
            </p:custDataLst>
          </p:nvPr>
        </p:nvCxnSpPr>
        <p:spPr>
          <a:xfrm>
            <a:off x="2659608" y="6312583"/>
            <a:ext cx="0" cy="1026188"/>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53995E6-1E95-9813-22CF-7C84D4B64AB4}"/>
              </a:ext>
            </a:extLst>
          </p:cNvPr>
          <p:cNvCxnSpPr>
            <a:cxnSpLocks/>
          </p:cNvCxnSpPr>
          <p:nvPr>
            <p:custDataLst>
              <p:tags r:id="rId21"/>
            </p:custDataLst>
          </p:nvPr>
        </p:nvCxnSpPr>
        <p:spPr>
          <a:xfrm>
            <a:off x="576263" y="6154206"/>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pic>
        <p:nvPicPr>
          <p:cNvPr id="12" name="Image 5">
            <a:extLst>
              <a:ext uri="{FF2B5EF4-FFF2-40B4-BE49-F238E27FC236}">
                <a16:creationId xmlns:a16="http://schemas.microsoft.com/office/drawing/2014/main" id="{62170E84-4B94-CC2B-D51E-F2FBF7487F5C}"/>
              </a:ext>
            </a:extLst>
          </p:cNvPr>
          <p:cNvPicPr>
            <a:picLocks noChangeAspect="1"/>
          </p:cNvPicPr>
          <p:nvPr>
            <p:custDataLst>
              <p:tags r:id="rId22"/>
            </p:custDataLst>
          </p:nvPr>
        </p:nvPicPr>
        <p:blipFill>
          <a:blip r:embed="rId27" cstate="screen">
            <a:extLst>
              <a:ext uri="{28A0092B-C50C-407E-A947-70E740481C1C}">
                <a14:useLocalDpi xmlns:a14="http://schemas.microsoft.com/office/drawing/2010/main"/>
              </a:ext>
            </a:extLst>
          </a:blip>
          <a:stretch>
            <a:fillRect/>
          </a:stretch>
        </p:blipFill>
        <p:spPr>
          <a:xfrm>
            <a:off x="617730" y="6373991"/>
            <a:ext cx="235983" cy="235983"/>
          </a:xfrm>
          <a:prstGeom prst="rect">
            <a:avLst/>
          </a:prstGeom>
        </p:spPr>
      </p:pic>
      <p:pic>
        <p:nvPicPr>
          <p:cNvPr id="15" name="Picture 14">
            <a:extLst>
              <a:ext uri="{FF2B5EF4-FFF2-40B4-BE49-F238E27FC236}">
                <a16:creationId xmlns:a16="http://schemas.microsoft.com/office/drawing/2014/main" id="{3802E859-FAD4-D03D-4070-B07AB5051CA3}"/>
              </a:ext>
            </a:extLst>
          </p:cNvPr>
          <p:cNvPicPr>
            <a:picLocks noChangeAspect="1"/>
          </p:cNvPicPr>
          <p:nvPr>
            <p:custDataLst>
              <p:tags r:id="rId23"/>
            </p:custDataLst>
          </p:nvPr>
        </p:nvPicPr>
        <p:blipFill>
          <a:blip r:embed="rId28" cstate="screen">
            <a:extLst>
              <a:ext uri="{28A0092B-C50C-407E-A947-70E740481C1C}">
                <a14:useLocalDpi xmlns:a14="http://schemas.microsoft.com/office/drawing/2010/main"/>
              </a:ext>
            </a:extLst>
          </a:blip>
          <a:stretch>
            <a:fillRect/>
          </a:stretch>
        </p:blipFill>
        <p:spPr>
          <a:xfrm>
            <a:off x="2946179" y="6371483"/>
            <a:ext cx="235848" cy="235848"/>
          </a:xfrm>
          <a:prstGeom prst="rect">
            <a:avLst/>
          </a:prstGeom>
        </p:spPr>
      </p:pic>
    </p:spTree>
    <p:extLst>
      <p:ext uri="{BB962C8B-B14F-4D97-AF65-F5344CB8AC3E}">
        <p14:creationId xmlns:p14="http://schemas.microsoft.com/office/powerpoint/2010/main" val="516342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CDF4EAB-CB00-7E85-4F2C-E2491B09B690}"/>
              </a:ext>
            </a:extLst>
          </p:cNvPr>
          <p:cNvSpPr txBox="1"/>
          <p:nvPr>
            <p:custDataLst>
              <p:tags r:id="rId1"/>
            </p:custDataLst>
          </p:nvPr>
        </p:nvSpPr>
        <p:spPr>
          <a:xfrm>
            <a:off x="487847" y="4147343"/>
            <a:ext cx="5776428" cy="1431161"/>
          </a:xfrm>
          <a:prstGeom prst="rect">
            <a:avLst/>
          </a:prstGeom>
          <a:noFill/>
        </p:spPr>
        <p:txBody>
          <a:bodyPr wrap="square">
            <a:spAutoFit/>
          </a:bodyPr>
          <a:lstStyle/>
          <a:p>
            <a:r>
              <a:rPr lang="fr-CA" sz="800" dirty="0">
                <a:solidFill>
                  <a:srgbClr val="DB1045"/>
                </a:solidFill>
                <a:latin typeface="Buenos Aires Thin" pitchFamily="2" charset="77"/>
                <a:cs typeface="Times New Roman" panose="02020603050405020304" pitchFamily="18" charset="0"/>
              </a:rPr>
              <a:t>ACTION 11</a:t>
            </a:r>
            <a:br>
              <a:rPr lang="fr-CA" sz="1050" dirty="0">
                <a:solidFill>
                  <a:srgbClr val="C2043B"/>
                </a:solidFill>
                <a:latin typeface="Montserrat" pitchFamily="2" charset="77"/>
                <a:ea typeface="Calibri" panose="020F0502020204030204" pitchFamily="34" charset="0"/>
                <a:cs typeface="Times New Roman" panose="02020603050405020304" pitchFamily="18" charset="0"/>
              </a:rPr>
            </a:br>
            <a:r>
              <a:rPr lang="fr-CA" sz="1200" b="1" dirty="0">
                <a:solidFill>
                  <a:srgbClr val="DB1045"/>
                </a:solidFill>
                <a:latin typeface="Buenos Aires Bold" pitchFamily="2" charset="77"/>
                <a:cs typeface="Times New Roman" panose="02020603050405020304" pitchFamily="18" charset="0"/>
              </a:rPr>
              <a:t>Doter les milieux de travail de soins et de services,</a:t>
            </a:r>
          </a:p>
          <a:p>
            <a:r>
              <a:rPr lang="fr-CA" sz="1200" b="1" dirty="0">
                <a:solidFill>
                  <a:srgbClr val="DB1045"/>
                </a:solidFill>
                <a:latin typeface="Buenos Aires Bold" pitchFamily="2" charset="77"/>
                <a:cs typeface="Times New Roman" panose="02020603050405020304" pitchFamily="18" charset="0"/>
              </a:rPr>
              <a:t>à l’intérieur des immeubles ou à proximité</a:t>
            </a:r>
            <a:endParaRPr lang="en-CA" sz="1200" b="1" dirty="0">
              <a:solidFill>
                <a:srgbClr val="DB1045"/>
              </a:solidFill>
              <a:latin typeface="Buenos Aires Bold" pitchFamily="2" charset="77"/>
              <a:cs typeface="Times New Roman" panose="02020603050405020304" pitchFamily="18" charset="0"/>
            </a:endParaRPr>
          </a:p>
          <a:p>
            <a:endParaRPr lang="fr-CA" sz="1000" dirty="0">
              <a:solidFill>
                <a:srgbClr val="272023"/>
              </a:solidFill>
              <a:latin typeface="Montserrat" pitchFamily="2" charset="77"/>
              <a:ea typeface="Calibri" panose="020F0502020204030204" pitchFamily="34" charset="0"/>
              <a:cs typeface="Times New Roman" panose="02020603050405020304" pitchFamily="18" charset="0"/>
            </a:endParaRPr>
          </a:p>
          <a:p>
            <a:pPr algn="just"/>
            <a:r>
              <a:rPr lang="fr-CA" sz="900" dirty="0">
                <a:solidFill>
                  <a:srgbClr val="272023"/>
                </a:solidFill>
                <a:latin typeface="Buenos Aires Light" pitchFamily="2" charset="77"/>
                <a:cs typeface="Times New Roman" panose="02020603050405020304" pitchFamily="18" charset="0"/>
              </a:rPr>
              <a:t>Pallier une lacune relevée par plusieurs personnes alors qu’elles étaient en télétravail : l’accès aux soins (dentiste, médecin, psychologue, massothérapeute) et aux services spécialisés (ex. : banque, notaire) est souvent plus simple à proximité de leur résidence que de leur lieu de travail. Pour faciliter la gestion d’horaire et le bien-être du personnel qui retourne au bureau, les environnements d’affaires doivent pouvoir offrir sur place plusieurs de ces soins et services. </a:t>
            </a:r>
            <a:endParaRPr lang="en-CA" sz="900" dirty="0">
              <a:solidFill>
                <a:srgbClr val="272023"/>
              </a:solidFill>
              <a:latin typeface="Buenos Aires Light" pitchFamily="2" charset="77"/>
              <a:cs typeface="Times New Roman" panose="02020603050405020304" pitchFamily="18" charset="0"/>
            </a:endParaRPr>
          </a:p>
          <a:p>
            <a:endParaRPr lang="fr-CA" sz="900" dirty="0">
              <a:solidFill>
                <a:srgbClr val="272023"/>
              </a:solidFill>
              <a:latin typeface="Montserrat" pitchFamily="2" charset="77"/>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D1582310-3117-8135-47EE-9305A21DDD57}"/>
              </a:ext>
            </a:extLst>
          </p:cNvPr>
          <p:cNvSpPr/>
          <p:nvPr>
            <p:custDataLst>
              <p:tags r:id="rId2"/>
            </p:custDataLst>
          </p:nvPr>
        </p:nvSpPr>
        <p:spPr>
          <a:xfrm>
            <a:off x="578083" y="7861248"/>
            <a:ext cx="5686192" cy="141041"/>
          </a:xfrm>
          <a:prstGeom prst="rect">
            <a:avLst/>
          </a:prstGeom>
          <a:gradFill flip="none" rotWithShape="1">
            <a:gsLst>
              <a:gs pos="88000">
                <a:srgbClr val="DB1045"/>
              </a:gs>
              <a:gs pos="6000">
                <a:srgbClr val="7F08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TextBox 12">
            <a:extLst>
              <a:ext uri="{FF2B5EF4-FFF2-40B4-BE49-F238E27FC236}">
                <a16:creationId xmlns:a16="http://schemas.microsoft.com/office/drawing/2014/main" id="{9A19CD88-7F73-BDD3-484D-14BFB5421CBC}"/>
              </a:ext>
            </a:extLst>
          </p:cNvPr>
          <p:cNvSpPr txBox="1"/>
          <p:nvPr>
            <p:custDataLst>
              <p:tags r:id="rId3"/>
            </p:custDataLst>
          </p:nvPr>
        </p:nvSpPr>
        <p:spPr>
          <a:xfrm>
            <a:off x="498381" y="8002289"/>
            <a:ext cx="566901" cy="307777"/>
          </a:xfrm>
          <a:prstGeom prst="rect">
            <a:avLst/>
          </a:prstGeom>
          <a:noFill/>
        </p:spPr>
        <p:txBody>
          <a:bodyPr wrap="square" rtlCol="0">
            <a:spAutoFit/>
          </a:bodyPr>
          <a:lstStyle/>
          <a:p>
            <a:r>
              <a:rPr lang="fr-CA" sz="700" i="1">
                <a:solidFill>
                  <a:srgbClr val="272023"/>
                </a:solidFill>
                <a:latin typeface="Buenos Aires Thin" pitchFamily="2" charset="77"/>
              </a:rPr>
              <a:t>Court terme</a:t>
            </a:r>
          </a:p>
        </p:txBody>
      </p:sp>
      <p:sp>
        <p:nvSpPr>
          <p:cNvPr id="14" name="TextBox 13">
            <a:extLst>
              <a:ext uri="{FF2B5EF4-FFF2-40B4-BE49-F238E27FC236}">
                <a16:creationId xmlns:a16="http://schemas.microsoft.com/office/drawing/2014/main" id="{56D4E7B3-EB7E-BC59-1359-B1C734E78D48}"/>
              </a:ext>
            </a:extLst>
          </p:cNvPr>
          <p:cNvSpPr txBox="1"/>
          <p:nvPr>
            <p:custDataLst>
              <p:tags r:id="rId4"/>
            </p:custDataLst>
          </p:nvPr>
        </p:nvSpPr>
        <p:spPr>
          <a:xfrm>
            <a:off x="3137612" y="8002289"/>
            <a:ext cx="566901" cy="307777"/>
          </a:xfrm>
          <a:prstGeom prst="rect">
            <a:avLst/>
          </a:prstGeom>
          <a:noFill/>
        </p:spPr>
        <p:txBody>
          <a:bodyPr wrap="square" rtlCol="0">
            <a:spAutoFit/>
          </a:bodyPr>
          <a:lstStyle/>
          <a:p>
            <a:pPr algn="ctr"/>
            <a:r>
              <a:rPr lang="fr-CA" sz="700" i="1">
                <a:latin typeface="Buenos Aires Thin" pitchFamily="2" charset="77"/>
              </a:rPr>
              <a:t>Moyen terme</a:t>
            </a:r>
          </a:p>
        </p:txBody>
      </p:sp>
      <p:sp>
        <p:nvSpPr>
          <p:cNvPr id="16" name="TextBox 15">
            <a:extLst>
              <a:ext uri="{FF2B5EF4-FFF2-40B4-BE49-F238E27FC236}">
                <a16:creationId xmlns:a16="http://schemas.microsoft.com/office/drawing/2014/main" id="{36B4396A-C9DA-8ADD-AEE3-F15B4D845701}"/>
              </a:ext>
            </a:extLst>
          </p:cNvPr>
          <p:cNvSpPr txBox="1"/>
          <p:nvPr>
            <p:custDataLst>
              <p:tags r:id="rId5"/>
            </p:custDataLst>
          </p:nvPr>
        </p:nvSpPr>
        <p:spPr>
          <a:xfrm>
            <a:off x="5769249" y="8002289"/>
            <a:ext cx="566901" cy="307777"/>
          </a:xfrm>
          <a:prstGeom prst="rect">
            <a:avLst/>
          </a:prstGeom>
          <a:noFill/>
        </p:spPr>
        <p:txBody>
          <a:bodyPr wrap="square" rtlCol="0">
            <a:spAutoFit/>
          </a:bodyPr>
          <a:lstStyle/>
          <a:p>
            <a:pPr algn="r"/>
            <a:r>
              <a:rPr lang="fr-CA" sz="700" i="1">
                <a:latin typeface="Buenos Aires Thin" pitchFamily="2" charset="77"/>
              </a:rPr>
              <a:t>Long terme</a:t>
            </a:r>
          </a:p>
        </p:txBody>
      </p:sp>
      <p:cxnSp>
        <p:nvCxnSpPr>
          <p:cNvPr id="39" name="Straight Connector 38">
            <a:extLst>
              <a:ext uri="{FF2B5EF4-FFF2-40B4-BE49-F238E27FC236}">
                <a16:creationId xmlns:a16="http://schemas.microsoft.com/office/drawing/2014/main" id="{F8F2ED61-6BF7-B3B9-AAFC-CFB266E94986}"/>
              </a:ext>
            </a:extLst>
          </p:cNvPr>
          <p:cNvCxnSpPr>
            <a:cxnSpLocks/>
          </p:cNvCxnSpPr>
          <p:nvPr>
            <p:custDataLst>
              <p:tags r:id="rId6"/>
            </p:custDataLst>
          </p:nvPr>
        </p:nvCxnSpPr>
        <p:spPr>
          <a:xfrm>
            <a:off x="576263" y="6154206"/>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0D80A7C-CB7D-2DAD-35B1-875736E1309F}"/>
              </a:ext>
            </a:extLst>
          </p:cNvPr>
          <p:cNvCxnSpPr>
            <a:cxnSpLocks/>
          </p:cNvCxnSpPr>
          <p:nvPr>
            <p:custDataLst>
              <p:tags r:id="rId7"/>
            </p:custDataLst>
          </p:nvPr>
        </p:nvCxnSpPr>
        <p:spPr>
          <a:xfrm>
            <a:off x="563147" y="7555485"/>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26EF33F7-9C77-7199-8390-974A2D974470}"/>
              </a:ext>
            </a:extLst>
          </p:cNvPr>
          <p:cNvPicPr>
            <a:picLocks noChangeAspect="1"/>
          </p:cNvPicPr>
          <p:nvPr>
            <p:custDataLst>
              <p:tags r:id="rId8"/>
            </p:custDataLst>
          </p:nvPr>
        </p:nvPicPr>
        <p:blipFill rotWithShape="1">
          <a:blip r:embed="rId26" cstate="screen">
            <a:extLst>
              <a:ext uri="{28A0092B-C50C-407E-A947-70E740481C1C}">
                <a14:useLocalDpi xmlns:a14="http://schemas.microsoft.com/office/drawing/2010/main"/>
              </a:ext>
            </a:extLst>
          </a:blip>
          <a:srcRect/>
          <a:stretch/>
        </p:blipFill>
        <p:spPr>
          <a:xfrm>
            <a:off x="576263" y="1592992"/>
            <a:ext cx="5854262" cy="2292950"/>
          </a:xfrm>
          <a:prstGeom prst="rect">
            <a:avLst/>
          </a:prstGeom>
        </p:spPr>
      </p:pic>
      <p:sp>
        <p:nvSpPr>
          <p:cNvPr id="38" name="TextBox 37">
            <a:extLst>
              <a:ext uri="{FF2B5EF4-FFF2-40B4-BE49-F238E27FC236}">
                <a16:creationId xmlns:a16="http://schemas.microsoft.com/office/drawing/2014/main" id="{14DC36B0-2238-6F31-0E1C-4A1454A3BD1D}"/>
              </a:ext>
            </a:extLst>
          </p:cNvPr>
          <p:cNvSpPr txBox="1"/>
          <p:nvPr>
            <p:custDataLst>
              <p:tags r:id="rId9"/>
            </p:custDataLst>
          </p:nvPr>
        </p:nvSpPr>
        <p:spPr>
          <a:xfrm>
            <a:off x="2911600" y="5701243"/>
            <a:ext cx="1146558" cy="292388"/>
          </a:xfrm>
          <a:prstGeom prst="rect">
            <a:avLst/>
          </a:prstGeom>
          <a:noFill/>
        </p:spPr>
        <p:txBody>
          <a:bodyPr wrap="square">
            <a:spAutoFit/>
          </a:bodyPr>
          <a:lstStyle/>
          <a:p>
            <a:r>
              <a:rPr lang="fr-CA" sz="500">
                <a:solidFill>
                  <a:srgbClr val="DB1045"/>
                </a:solidFill>
                <a:latin typeface="Buenos Aires Thin" pitchFamily="2" charset="77"/>
                <a:cs typeface="Arial" panose="020B0604020202020204" pitchFamily="34" charset="0"/>
              </a:rPr>
              <a:t>CATÉGORIE 4</a:t>
            </a:r>
            <a:br>
              <a:rPr lang="fr-CA" sz="700">
                <a:solidFill>
                  <a:srgbClr val="C2043B"/>
                </a:solidFill>
                <a:latin typeface="Montserrat Light" pitchFamily="2" charset="77"/>
                <a:ea typeface="Calibri" panose="020F0502020204030204" pitchFamily="34" charset="0"/>
                <a:cs typeface="Arial" panose="020B0604020202020204" pitchFamily="34" charset="0"/>
              </a:rPr>
            </a:br>
            <a:r>
              <a:rPr lang="fr-CA" sz="800" b="1">
                <a:solidFill>
                  <a:srgbClr val="DB1045"/>
                </a:solidFill>
                <a:latin typeface="Buenos Aires SemBd" pitchFamily="2" charset="77"/>
                <a:cs typeface="Arial" panose="020B0604020202020204" pitchFamily="34" charset="0"/>
              </a:rPr>
              <a:t>Santé et sécurité</a:t>
            </a:r>
          </a:p>
        </p:txBody>
      </p:sp>
      <p:sp>
        <p:nvSpPr>
          <p:cNvPr id="36" name="TextBox 49">
            <a:extLst>
              <a:ext uri="{FF2B5EF4-FFF2-40B4-BE49-F238E27FC236}">
                <a16:creationId xmlns:a16="http://schemas.microsoft.com/office/drawing/2014/main" id="{FC37FFB7-B0F2-2148-AC10-1CB098ECE440}"/>
              </a:ext>
            </a:extLst>
          </p:cNvPr>
          <p:cNvSpPr txBox="1"/>
          <p:nvPr>
            <p:custDataLst>
              <p:tags r:id="rId10"/>
            </p:custDataLst>
          </p:nvPr>
        </p:nvSpPr>
        <p:spPr>
          <a:xfrm>
            <a:off x="879448" y="6750759"/>
            <a:ext cx="1424133" cy="415498"/>
          </a:xfrm>
          <a:prstGeom prst="rect">
            <a:avLst/>
          </a:prstGeom>
          <a:noFill/>
        </p:spPr>
        <p:txBody>
          <a:bodyPr wrap="square">
            <a:spAutoFit/>
          </a:bodyPr>
          <a:lstStyle/>
          <a:p>
            <a:r>
              <a:rPr lang="fr-CA" sz="700">
                <a:solidFill>
                  <a:srgbClr val="272023"/>
                </a:solidFill>
                <a:latin typeface="Buenos Aires Light" pitchFamily="2" charset="77"/>
                <a:cs typeface="Times New Roman" panose="02020603050405020304" pitchFamily="18" charset="0"/>
              </a:rPr>
              <a:t>Bonification de la mixité de fonctions des immeubles, plus grande adhésion au présentiel </a:t>
            </a:r>
          </a:p>
        </p:txBody>
      </p:sp>
      <p:sp>
        <p:nvSpPr>
          <p:cNvPr id="53" name="Rounded Rectangle 30">
            <a:extLst>
              <a:ext uri="{FF2B5EF4-FFF2-40B4-BE49-F238E27FC236}">
                <a16:creationId xmlns:a16="http://schemas.microsoft.com/office/drawing/2014/main" id="{274A1A55-2C00-A446-A185-EA49F6133C44}"/>
              </a:ext>
            </a:extLst>
          </p:cNvPr>
          <p:cNvSpPr/>
          <p:nvPr>
            <p:custDataLst>
              <p:tags r:id="rId11"/>
            </p:custDataLst>
          </p:nvPr>
        </p:nvSpPr>
        <p:spPr>
          <a:xfrm>
            <a:off x="3420268" y="7888549"/>
            <a:ext cx="2796381" cy="79288"/>
          </a:xfrm>
          <a:prstGeom prst="roundRect">
            <a:avLst/>
          </a:prstGeom>
          <a:gradFill>
            <a:gsLst>
              <a:gs pos="14000">
                <a:srgbClr val="FFFFFF"/>
              </a:gs>
              <a:gs pos="83000">
                <a:srgbClr val="FFFFFF">
                  <a:alpha val="75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4" name="TextBox 49">
            <a:extLst>
              <a:ext uri="{FF2B5EF4-FFF2-40B4-BE49-F238E27FC236}">
                <a16:creationId xmlns:a16="http://schemas.microsoft.com/office/drawing/2014/main" id="{799909DB-DCB3-334D-949F-048F832518F6}"/>
              </a:ext>
            </a:extLst>
          </p:cNvPr>
          <p:cNvSpPr txBox="1"/>
          <p:nvPr>
            <p:custDataLst>
              <p:tags r:id="rId12"/>
            </p:custDataLst>
          </p:nvPr>
        </p:nvSpPr>
        <p:spPr>
          <a:xfrm>
            <a:off x="3182026" y="6695405"/>
            <a:ext cx="1651893" cy="523220"/>
          </a:xfrm>
          <a:prstGeom prst="rect">
            <a:avLst/>
          </a:prstGeom>
          <a:noFill/>
        </p:spPr>
        <p:txBody>
          <a:bodyPr wrap="square">
            <a:spAutoFit/>
          </a:bodyPr>
          <a:lstStyle/>
          <a:p>
            <a:r>
              <a:rPr lang="fr-CA" sz="700">
                <a:solidFill>
                  <a:srgbClr val="272023"/>
                </a:solidFill>
                <a:latin typeface="Buenos Aires Light" pitchFamily="2" charset="77"/>
                <a:cs typeface="Times New Roman" panose="02020603050405020304" pitchFamily="18" charset="0"/>
              </a:rPr>
              <a:t>Délai dans le déploiement et la mise en exécution, uniformisation des services en fonction des secteurs de la ville</a:t>
            </a:r>
          </a:p>
        </p:txBody>
      </p:sp>
      <p:sp>
        <p:nvSpPr>
          <p:cNvPr id="55" name="TextBox 34">
            <a:extLst>
              <a:ext uri="{FF2B5EF4-FFF2-40B4-BE49-F238E27FC236}">
                <a16:creationId xmlns:a16="http://schemas.microsoft.com/office/drawing/2014/main" id="{42D66E88-D1D3-BB45-B858-FB609DCA8F70}"/>
              </a:ext>
            </a:extLst>
          </p:cNvPr>
          <p:cNvSpPr txBox="1"/>
          <p:nvPr>
            <p:custDataLst>
              <p:tags r:id="rId13"/>
            </p:custDataLst>
          </p:nvPr>
        </p:nvSpPr>
        <p:spPr>
          <a:xfrm>
            <a:off x="488556" y="7599843"/>
            <a:ext cx="2649056" cy="2308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Mesure temporelle des retombées</a:t>
            </a:r>
          </a:p>
        </p:txBody>
      </p:sp>
      <p:sp>
        <p:nvSpPr>
          <p:cNvPr id="2" name="TextBox 14">
            <a:extLst>
              <a:ext uri="{FF2B5EF4-FFF2-40B4-BE49-F238E27FC236}">
                <a16:creationId xmlns:a16="http://schemas.microsoft.com/office/drawing/2014/main" id="{751E9C60-CADF-C5BF-DB7D-2316E0BE4183}"/>
              </a:ext>
            </a:extLst>
          </p:cNvPr>
          <p:cNvSpPr txBox="1"/>
          <p:nvPr>
            <p:custDataLst>
              <p:tags r:id="rId14"/>
            </p:custDataLst>
          </p:nvPr>
        </p:nvSpPr>
        <p:spPr>
          <a:xfrm>
            <a:off x="487847" y="993776"/>
            <a:ext cx="5776428" cy="538609"/>
          </a:xfrm>
          <a:prstGeom prst="rect">
            <a:avLst/>
          </a:prstGeom>
          <a:noFill/>
        </p:spPr>
        <p:txBody>
          <a:bodyPr wrap="square">
            <a:spAutoFit/>
          </a:bodyPr>
          <a:lstStyle/>
          <a:p>
            <a:r>
              <a:rPr lang="fr-CA" sz="900" dirty="0">
                <a:solidFill>
                  <a:srgbClr val="DB1045"/>
                </a:solidFill>
                <a:latin typeface="Buenos Aires Thin" pitchFamily="2" charset="77"/>
              </a:rPr>
              <a:t>PISTES DE SOLUTIONS</a:t>
            </a:r>
            <a:br>
              <a:rPr lang="fr-CA" sz="1400" b="1" dirty="0">
                <a:solidFill>
                  <a:srgbClr val="C2043B"/>
                </a:solidFill>
                <a:latin typeface="Montserrat SemiBold" pitchFamily="2" charset="77"/>
              </a:rPr>
            </a:br>
            <a:r>
              <a:rPr lang="fr-CA" sz="2000" b="1" dirty="0">
                <a:solidFill>
                  <a:srgbClr val="DB1045"/>
                </a:solidFill>
                <a:latin typeface="Buenos Aires Bold" pitchFamily="2" charset="77"/>
              </a:rPr>
              <a:t>Ville</a:t>
            </a:r>
            <a:endParaRPr lang="en-CA" sz="2000" b="1" dirty="0">
              <a:solidFill>
                <a:srgbClr val="DB1045"/>
              </a:solidFill>
              <a:latin typeface="Buenos Aires Bold" pitchFamily="2" charset="77"/>
            </a:endParaRPr>
          </a:p>
        </p:txBody>
      </p:sp>
      <p:sp>
        <p:nvSpPr>
          <p:cNvPr id="3" name="TextBox 40">
            <a:extLst>
              <a:ext uri="{FF2B5EF4-FFF2-40B4-BE49-F238E27FC236}">
                <a16:creationId xmlns:a16="http://schemas.microsoft.com/office/drawing/2014/main" id="{2ADF39BE-DC7B-8048-F795-87D35F590CDB}"/>
              </a:ext>
            </a:extLst>
          </p:cNvPr>
          <p:cNvSpPr txBox="1"/>
          <p:nvPr>
            <p:custDataLst>
              <p:tags r:id="rId15"/>
            </p:custDataLst>
          </p:nvPr>
        </p:nvSpPr>
        <p:spPr>
          <a:xfrm>
            <a:off x="4058158" y="5705090"/>
            <a:ext cx="1597653" cy="415498"/>
          </a:xfrm>
          <a:prstGeom prst="rect">
            <a:avLst/>
          </a:prstGeom>
          <a:noFill/>
        </p:spPr>
        <p:txBody>
          <a:bodyPr wrap="square">
            <a:spAutoFit/>
          </a:bodyPr>
          <a:lstStyle/>
          <a:p>
            <a:r>
              <a:rPr lang="fr-CA" sz="500">
                <a:solidFill>
                  <a:srgbClr val="DB1045"/>
                </a:solidFill>
                <a:latin typeface="Buenos Aires Thin" pitchFamily="2" charset="77"/>
                <a:cs typeface="Arial" panose="020B0604020202020204" pitchFamily="34" charset="0"/>
              </a:rPr>
              <a:t>CATÉGORIE 5</a:t>
            </a:r>
            <a:br>
              <a:rPr lang="fr-CA" sz="500">
                <a:solidFill>
                  <a:srgbClr val="DB1045"/>
                </a:solidFill>
                <a:latin typeface="Buenos Aires Thin" pitchFamily="2" charset="77"/>
                <a:cs typeface="Arial" panose="020B0604020202020204" pitchFamily="34" charset="0"/>
              </a:rPr>
            </a:br>
            <a:r>
              <a:rPr lang="fr-CA" sz="800" b="1">
                <a:solidFill>
                  <a:srgbClr val="DB1045"/>
                </a:solidFill>
                <a:latin typeface="Buenos Aires SemBd" pitchFamily="2" charset="77"/>
                <a:cs typeface="Arial" panose="020B0604020202020204" pitchFamily="34" charset="0"/>
              </a:rPr>
              <a:t>Attractivit</a:t>
            </a:r>
            <a:r>
              <a:rPr lang="fr-CA" sz="800" b="1">
                <a:solidFill>
                  <a:srgbClr val="DB1045"/>
                </a:solidFill>
                <a:latin typeface="Buenos Aires SemBd" pitchFamily="2" charset="77"/>
                <a:ea typeface="Calibri" panose="020F0502020204030204" pitchFamily="34" charset="0"/>
                <a:cs typeface="Arial" panose="020B0604020202020204" pitchFamily="34" charset="0"/>
              </a:rPr>
              <a:t>é de Montréal et de son </a:t>
            </a:r>
            <a:r>
              <a:rPr lang="fr-CA" sz="800" b="1">
                <a:solidFill>
                  <a:srgbClr val="DB1045"/>
                </a:solidFill>
                <a:latin typeface="Buenos Aires SemBd" pitchFamily="2" charset="77"/>
                <a:cs typeface="Arial" panose="020B0604020202020204" pitchFamily="34" charset="0"/>
              </a:rPr>
              <a:t>centre-ville</a:t>
            </a:r>
          </a:p>
        </p:txBody>
      </p:sp>
      <p:sp>
        <p:nvSpPr>
          <p:cNvPr id="5" name="TextBox 44">
            <a:extLst>
              <a:ext uri="{FF2B5EF4-FFF2-40B4-BE49-F238E27FC236}">
                <a16:creationId xmlns:a16="http://schemas.microsoft.com/office/drawing/2014/main" id="{E33B0855-A627-A694-2B5C-2ECD502D5BEE}"/>
              </a:ext>
            </a:extLst>
          </p:cNvPr>
          <p:cNvSpPr txBox="1"/>
          <p:nvPr>
            <p:custDataLst>
              <p:tags r:id="rId16"/>
            </p:custDataLst>
          </p:nvPr>
        </p:nvSpPr>
        <p:spPr>
          <a:xfrm>
            <a:off x="1539959" y="5701243"/>
            <a:ext cx="1597653" cy="292388"/>
          </a:xfrm>
          <a:prstGeom prst="rect">
            <a:avLst/>
          </a:prstGeom>
          <a:noFill/>
        </p:spPr>
        <p:txBody>
          <a:bodyPr wrap="square">
            <a:spAutoFit/>
          </a:bodyPr>
          <a:lstStyle/>
          <a:p>
            <a:r>
              <a:rPr lang="fr-CA" sz="500">
                <a:solidFill>
                  <a:srgbClr val="DB1045"/>
                </a:solidFill>
                <a:latin typeface="Buenos Aires Thin" pitchFamily="2" charset="77"/>
                <a:cs typeface="Arial" panose="020B0604020202020204" pitchFamily="34" charset="0"/>
              </a:rPr>
              <a:t>CATÉGORIE 1</a:t>
            </a:r>
            <a:br>
              <a:rPr lang="fr-CA" sz="700">
                <a:solidFill>
                  <a:srgbClr val="C2043B"/>
                </a:solidFill>
                <a:latin typeface="Montserrat Light" pitchFamily="2" charset="77"/>
                <a:ea typeface="Calibri" panose="020F0502020204030204" pitchFamily="34" charset="0"/>
                <a:cs typeface="Arial" panose="020B0604020202020204" pitchFamily="34" charset="0"/>
              </a:rPr>
            </a:br>
            <a:r>
              <a:rPr lang="fr-CA" sz="800" b="1">
                <a:solidFill>
                  <a:srgbClr val="DB1045"/>
                </a:solidFill>
                <a:latin typeface="Buenos Aires SemBd" pitchFamily="2" charset="77"/>
                <a:cs typeface="Arial" panose="020B0604020202020204" pitchFamily="34" charset="0"/>
              </a:rPr>
              <a:t>Bien-être du personnel</a:t>
            </a:r>
          </a:p>
        </p:txBody>
      </p:sp>
      <p:sp>
        <p:nvSpPr>
          <p:cNvPr id="6" name="TextBox 37">
            <a:extLst>
              <a:ext uri="{FF2B5EF4-FFF2-40B4-BE49-F238E27FC236}">
                <a16:creationId xmlns:a16="http://schemas.microsoft.com/office/drawing/2014/main" id="{4893FF4B-AEE7-BF58-0F73-FCCB9FB93ACB}"/>
              </a:ext>
            </a:extLst>
          </p:cNvPr>
          <p:cNvSpPr txBox="1"/>
          <p:nvPr>
            <p:custDataLst>
              <p:tags r:id="rId17"/>
            </p:custDataLst>
          </p:nvPr>
        </p:nvSpPr>
        <p:spPr>
          <a:xfrm>
            <a:off x="497720" y="5696555"/>
            <a:ext cx="1050254" cy="276999"/>
          </a:xfrm>
          <a:prstGeom prst="rect">
            <a:avLst/>
          </a:prstGeom>
          <a:noFill/>
        </p:spPr>
        <p:txBody>
          <a:bodyPr wrap="square" rtlCol="0">
            <a:spAutoFit/>
          </a:bodyPr>
          <a:lstStyle/>
          <a:p>
            <a:r>
              <a:rPr lang="fr-CA" sz="600" i="1">
                <a:solidFill>
                  <a:srgbClr val="595959"/>
                </a:solidFill>
                <a:latin typeface="Buenos Aires Thin" pitchFamily="2" charset="77"/>
              </a:rPr>
              <a:t>Catégories de besoins correspondantes</a:t>
            </a:r>
          </a:p>
        </p:txBody>
      </p:sp>
      <p:sp>
        <p:nvSpPr>
          <p:cNvPr id="7" name="TextBox 6">
            <a:extLst>
              <a:ext uri="{FF2B5EF4-FFF2-40B4-BE49-F238E27FC236}">
                <a16:creationId xmlns:a16="http://schemas.microsoft.com/office/drawing/2014/main" id="{729417BC-C3C9-EF49-808F-C98D44D4DC33}"/>
              </a:ext>
            </a:extLst>
          </p:cNvPr>
          <p:cNvSpPr txBox="1"/>
          <p:nvPr>
            <p:custDataLst>
              <p:tags r:id="rId18"/>
            </p:custDataLst>
          </p:nvPr>
        </p:nvSpPr>
        <p:spPr>
          <a:xfrm>
            <a:off x="879448" y="6312583"/>
            <a:ext cx="1308113" cy="3693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Retombées potentielles</a:t>
            </a:r>
          </a:p>
        </p:txBody>
      </p:sp>
      <p:sp>
        <p:nvSpPr>
          <p:cNvPr id="9" name="TextBox 8">
            <a:extLst>
              <a:ext uri="{FF2B5EF4-FFF2-40B4-BE49-F238E27FC236}">
                <a16:creationId xmlns:a16="http://schemas.microsoft.com/office/drawing/2014/main" id="{E1FF6DCF-658C-FC86-590A-8B52094919A9}"/>
              </a:ext>
            </a:extLst>
          </p:cNvPr>
          <p:cNvSpPr txBox="1"/>
          <p:nvPr>
            <p:custDataLst>
              <p:tags r:id="rId19"/>
            </p:custDataLst>
          </p:nvPr>
        </p:nvSpPr>
        <p:spPr>
          <a:xfrm>
            <a:off x="3182027" y="6376566"/>
            <a:ext cx="818474" cy="2308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Défis</a:t>
            </a:r>
          </a:p>
        </p:txBody>
      </p:sp>
      <p:cxnSp>
        <p:nvCxnSpPr>
          <p:cNvPr id="10" name="Straight Connector 9">
            <a:extLst>
              <a:ext uri="{FF2B5EF4-FFF2-40B4-BE49-F238E27FC236}">
                <a16:creationId xmlns:a16="http://schemas.microsoft.com/office/drawing/2014/main" id="{39CCC08D-EA9E-6ACF-4A65-D419F59656D6}"/>
              </a:ext>
            </a:extLst>
          </p:cNvPr>
          <p:cNvCxnSpPr/>
          <p:nvPr>
            <p:custDataLst>
              <p:tags r:id="rId20"/>
            </p:custDataLst>
          </p:nvPr>
        </p:nvCxnSpPr>
        <p:spPr>
          <a:xfrm>
            <a:off x="2659608" y="6312583"/>
            <a:ext cx="0" cy="1026188"/>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B2B68DF-1934-420A-30F3-266C9C02AD24}"/>
              </a:ext>
            </a:extLst>
          </p:cNvPr>
          <p:cNvCxnSpPr>
            <a:cxnSpLocks/>
          </p:cNvCxnSpPr>
          <p:nvPr>
            <p:custDataLst>
              <p:tags r:id="rId21"/>
            </p:custDataLst>
          </p:nvPr>
        </p:nvCxnSpPr>
        <p:spPr>
          <a:xfrm>
            <a:off x="576263" y="6154206"/>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pic>
        <p:nvPicPr>
          <p:cNvPr id="15" name="Image 5">
            <a:extLst>
              <a:ext uri="{FF2B5EF4-FFF2-40B4-BE49-F238E27FC236}">
                <a16:creationId xmlns:a16="http://schemas.microsoft.com/office/drawing/2014/main" id="{AEE7CABE-E936-F7A0-4C71-D50DF85B9F08}"/>
              </a:ext>
            </a:extLst>
          </p:cNvPr>
          <p:cNvPicPr>
            <a:picLocks noChangeAspect="1"/>
          </p:cNvPicPr>
          <p:nvPr>
            <p:custDataLst>
              <p:tags r:id="rId22"/>
            </p:custDataLst>
          </p:nvPr>
        </p:nvPicPr>
        <p:blipFill>
          <a:blip r:embed="rId27" cstate="screen">
            <a:extLst>
              <a:ext uri="{28A0092B-C50C-407E-A947-70E740481C1C}">
                <a14:useLocalDpi xmlns:a14="http://schemas.microsoft.com/office/drawing/2010/main"/>
              </a:ext>
            </a:extLst>
          </a:blip>
          <a:stretch>
            <a:fillRect/>
          </a:stretch>
        </p:blipFill>
        <p:spPr>
          <a:xfrm>
            <a:off x="617730" y="6373991"/>
            <a:ext cx="235983" cy="235983"/>
          </a:xfrm>
          <a:prstGeom prst="rect">
            <a:avLst/>
          </a:prstGeom>
        </p:spPr>
      </p:pic>
      <p:pic>
        <p:nvPicPr>
          <p:cNvPr id="17" name="Picture 16">
            <a:extLst>
              <a:ext uri="{FF2B5EF4-FFF2-40B4-BE49-F238E27FC236}">
                <a16:creationId xmlns:a16="http://schemas.microsoft.com/office/drawing/2014/main" id="{FAC0630B-B452-6CAE-9175-89D28E8F5C07}"/>
              </a:ext>
            </a:extLst>
          </p:cNvPr>
          <p:cNvPicPr>
            <a:picLocks noChangeAspect="1"/>
          </p:cNvPicPr>
          <p:nvPr>
            <p:custDataLst>
              <p:tags r:id="rId23"/>
            </p:custDataLst>
          </p:nvPr>
        </p:nvPicPr>
        <p:blipFill>
          <a:blip r:embed="rId28" cstate="screen">
            <a:extLst>
              <a:ext uri="{28A0092B-C50C-407E-A947-70E740481C1C}">
                <a14:useLocalDpi xmlns:a14="http://schemas.microsoft.com/office/drawing/2010/main"/>
              </a:ext>
            </a:extLst>
          </a:blip>
          <a:stretch>
            <a:fillRect/>
          </a:stretch>
        </p:blipFill>
        <p:spPr>
          <a:xfrm>
            <a:off x="2946179" y="6371483"/>
            <a:ext cx="235848" cy="235848"/>
          </a:xfrm>
          <a:prstGeom prst="rect">
            <a:avLst/>
          </a:prstGeom>
        </p:spPr>
      </p:pic>
    </p:spTree>
    <p:extLst>
      <p:ext uri="{BB962C8B-B14F-4D97-AF65-F5344CB8AC3E}">
        <p14:creationId xmlns:p14="http://schemas.microsoft.com/office/powerpoint/2010/main" val="919141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F8D384-D57C-34C9-4B6C-275D83E8BBBE}"/>
              </a:ext>
            </a:extLst>
          </p:cNvPr>
          <p:cNvSpPr/>
          <p:nvPr>
            <p:custDataLst>
              <p:tags r:id="rId1"/>
            </p:custDataLst>
          </p:nvPr>
        </p:nvSpPr>
        <p:spPr>
          <a:xfrm>
            <a:off x="578083" y="7861248"/>
            <a:ext cx="5686192" cy="141041"/>
          </a:xfrm>
          <a:prstGeom prst="rect">
            <a:avLst/>
          </a:prstGeom>
          <a:gradFill flip="none" rotWithShape="1">
            <a:gsLst>
              <a:gs pos="88000">
                <a:srgbClr val="DB1045"/>
              </a:gs>
              <a:gs pos="6000">
                <a:srgbClr val="7F08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extBox 7">
            <a:extLst>
              <a:ext uri="{FF2B5EF4-FFF2-40B4-BE49-F238E27FC236}">
                <a16:creationId xmlns:a16="http://schemas.microsoft.com/office/drawing/2014/main" id="{ACDF4EAB-CB00-7E85-4F2C-E2491B09B690}"/>
              </a:ext>
            </a:extLst>
          </p:cNvPr>
          <p:cNvSpPr txBox="1"/>
          <p:nvPr>
            <p:custDataLst>
              <p:tags r:id="rId2"/>
            </p:custDataLst>
          </p:nvPr>
        </p:nvSpPr>
        <p:spPr>
          <a:xfrm>
            <a:off x="487847" y="4147343"/>
            <a:ext cx="5281402" cy="1577355"/>
          </a:xfrm>
          <a:prstGeom prst="rect">
            <a:avLst/>
          </a:prstGeom>
          <a:noFill/>
        </p:spPr>
        <p:txBody>
          <a:bodyPr wrap="square">
            <a:spAutoFit/>
          </a:bodyPr>
          <a:lstStyle/>
          <a:p>
            <a:r>
              <a:rPr lang="fr-CA" sz="800" dirty="0">
                <a:solidFill>
                  <a:srgbClr val="DB1045"/>
                </a:solidFill>
                <a:latin typeface="Buenos Aires Thin" pitchFamily="2" charset="77"/>
                <a:ea typeface="Calibri" panose="020F0502020204030204" pitchFamily="34" charset="0"/>
                <a:cs typeface="Times New Roman" panose="02020603050405020304" pitchFamily="18" charset="0"/>
              </a:rPr>
              <a:t>ACTION 12</a:t>
            </a:r>
            <a:br>
              <a:rPr lang="fr-CA" sz="1050" dirty="0">
                <a:solidFill>
                  <a:srgbClr val="DB1045"/>
                </a:solidFill>
                <a:latin typeface="Montserrat" pitchFamily="2" charset="77"/>
                <a:ea typeface="Calibri" panose="020F0502020204030204" pitchFamily="34" charset="0"/>
                <a:cs typeface="Times New Roman" panose="02020603050405020304" pitchFamily="18" charset="0"/>
              </a:rPr>
            </a:br>
            <a:r>
              <a:rPr lang="fr-CA" sz="1200" b="1" dirty="0">
                <a:solidFill>
                  <a:srgbClr val="DB1045"/>
                </a:solidFill>
                <a:latin typeface="Buenos Aires Bold" pitchFamily="2" charset="77"/>
                <a:cs typeface="Times New Roman" panose="02020603050405020304" pitchFamily="18" charset="0"/>
              </a:rPr>
              <a:t>Inciter les entreprises à valoriser </a:t>
            </a:r>
            <a:br>
              <a:rPr lang="fr-CA" sz="1200" b="1" dirty="0">
                <a:solidFill>
                  <a:srgbClr val="DB1045"/>
                </a:solidFill>
                <a:latin typeface="Buenos Aires Bold" pitchFamily="2" charset="77"/>
                <a:cs typeface="Times New Roman" panose="02020603050405020304" pitchFamily="18" charset="0"/>
              </a:rPr>
            </a:br>
            <a:r>
              <a:rPr lang="fr-CA" sz="1200" b="1" dirty="0">
                <a:solidFill>
                  <a:srgbClr val="DB1045"/>
                </a:solidFill>
                <a:latin typeface="Buenos Aires Bold" pitchFamily="2" charset="77"/>
                <a:cs typeface="Times New Roman" panose="02020603050405020304" pitchFamily="18" charset="0"/>
              </a:rPr>
              <a:t>l’histoire et le patrimoine</a:t>
            </a:r>
            <a:endParaRPr lang="en-CA" sz="1200" b="1" dirty="0">
              <a:solidFill>
                <a:srgbClr val="DB1045"/>
              </a:solidFill>
              <a:latin typeface="Buenos Aires Bold" pitchFamily="2" charset="77"/>
              <a:cs typeface="Times New Roman" panose="02020603050405020304" pitchFamily="18" charset="0"/>
            </a:endParaRPr>
          </a:p>
          <a:p>
            <a:r>
              <a:rPr lang="fr-CA" sz="900" dirty="0">
                <a:solidFill>
                  <a:srgbClr val="272023"/>
                </a:solidFill>
                <a:latin typeface="Montserrat" pitchFamily="2" charset="77"/>
                <a:ea typeface="Calibri" panose="020F0502020204030204" pitchFamily="34" charset="0"/>
                <a:cs typeface="Times New Roman" panose="02020603050405020304" pitchFamily="18" charset="0"/>
              </a:rPr>
              <a:t> </a:t>
            </a:r>
          </a:p>
          <a:p>
            <a:pPr algn="just"/>
            <a:r>
              <a:rPr lang="fr-CA" sz="900" dirty="0">
                <a:solidFill>
                  <a:srgbClr val="272023"/>
                </a:solidFill>
                <a:latin typeface="Buenos Aires Light" pitchFamily="2" charset="77"/>
                <a:cs typeface="Times New Roman" panose="02020603050405020304" pitchFamily="18" charset="0"/>
              </a:rPr>
              <a:t>Instaurer des mesures qui appuient la restauration et l’entretien des nombreux édifices patrimoniaux qui font la richesse de Montréal, y compris son centre-ville. De telles initiatives amélioreront la beauté et le prestige du secteur concerné, tout en donnant aux personnes l’envie de s’y rendre et d’y rester pour en profiter. Elles contribueront aussi à ce que Montréal se démarque sur l’échiquier mondial comme une ville d’histoire où il fait bon travailler.</a:t>
            </a:r>
            <a:endParaRPr lang="en-CA" sz="900" dirty="0">
              <a:solidFill>
                <a:srgbClr val="272023"/>
              </a:solidFill>
              <a:latin typeface="Buenos Aires Light" pitchFamily="2" charset="77"/>
              <a:cs typeface="Times New Roman" panose="02020603050405020304" pitchFamily="18" charset="0"/>
            </a:endParaRPr>
          </a:p>
          <a:p>
            <a:endParaRPr lang="fr-CA" sz="1050" dirty="0">
              <a:solidFill>
                <a:srgbClr val="272023"/>
              </a:solidFill>
              <a:latin typeface="Montserrat" pitchFamily="2" charset="77"/>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A19CD88-7F73-BDD3-484D-14BFB5421CBC}"/>
              </a:ext>
            </a:extLst>
          </p:cNvPr>
          <p:cNvSpPr txBox="1"/>
          <p:nvPr>
            <p:custDataLst>
              <p:tags r:id="rId3"/>
            </p:custDataLst>
          </p:nvPr>
        </p:nvSpPr>
        <p:spPr>
          <a:xfrm>
            <a:off x="498381" y="8002289"/>
            <a:ext cx="566901" cy="307777"/>
          </a:xfrm>
          <a:prstGeom prst="rect">
            <a:avLst/>
          </a:prstGeom>
          <a:noFill/>
        </p:spPr>
        <p:txBody>
          <a:bodyPr wrap="square" rtlCol="0">
            <a:spAutoFit/>
          </a:bodyPr>
          <a:lstStyle/>
          <a:p>
            <a:r>
              <a:rPr lang="fr-CA" sz="700" i="1">
                <a:solidFill>
                  <a:srgbClr val="272023"/>
                </a:solidFill>
                <a:latin typeface="Buenos Aires Thin" pitchFamily="2" charset="77"/>
              </a:rPr>
              <a:t>Court terme</a:t>
            </a:r>
          </a:p>
        </p:txBody>
      </p:sp>
      <p:sp>
        <p:nvSpPr>
          <p:cNvPr id="14" name="TextBox 13">
            <a:extLst>
              <a:ext uri="{FF2B5EF4-FFF2-40B4-BE49-F238E27FC236}">
                <a16:creationId xmlns:a16="http://schemas.microsoft.com/office/drawing/2014/main" id="{56D4E7B3-EB7E-BC59-1359-B1C734E78D48}"/>
              </a:ext>
            </a:extLst>
          </p:cNvPr>
          <p:cNvSpPr txBox="1"/>
          <p:nvPr>
            <p:custDataLst>
              <p:tags r:id="rId4"/>
            </p:custDataLst>
          </p:nvPr>
        </p:nvSpPr>
        <p:spPr>
          <a:xfrm>
            <a:off x="3137612" y="8002289"/>
            <a:ext cx="566901" cy="307777"/>
          </a:xfrm>
          <a:prstGeom prst="rect">
            <a:avLst/>
          </a:prstGeom>
          <a:noFill/>
        </p:spPr>
        <p:txBody>
          <a:bodyPr wrap="square" rtlCol="0">
            <a:spAutoFit/>
          </a:bodyPr>
          <a:lstStyle/>
          <a:p>
            <a:pPr algn="ctr"/>
            <a:r>
              <a:rPr lang="fr-CA" sz="700" i="1">
                <a:latin typeface="Buenos Aires Thin" pitchFamily="2" charset="77"/>
              </a:rPr>
              <a:t>Moyen terme</a:t>
            </a:r>
          </a:p>
        </p:txBody>
      </p:sp>
      <p:sp>
        <p:nvSpPr>
          <p:cNvPr id="16" name="TextBox 15">
            <a:extLst>
              <a:ext uri="{FF2B5EF4-FFF2-40B4-BE49-F238E27FC236}">
                <a16:creationId xmlns:a16="http://schemas.microsoft.com/office/drawing/2014/main" id="{36B4396A-C9DA-8ADD-AEE3-F15B4D845701}"/>
              </a:ext>
            </a:extLst>
          </p:cNvPr>
          <p:cNvSpPr txBox="1"/>
          <p:nvPr>
            <p:custDataLst>
              <p:tags r:id="rId5"/>
            </p:custDataLst>
          </p:nvPr>
        </p:nvSpPr>
        <p:spPr>
          <a:xfrm>
            <a:off x="5769249" y="8002289"/>
            <a:ext cx="566901" cy="307777"/>
          </a:xfrm>
          <a:prstGeom prst="rect">
            <a:avLst/>
          </a:prstGeom>
          <a:noFill/>
        </p:spPr>
        <p:txBody>
          <a:bodyPr wrap="square" rtlCol="0">
            <a:spAutoFit/>
          </a:bodyPr>
          <a:lstStyle/>
          <a:p>
            <a:pPr algn="r"/>
            <a:r>
              <a:rPr lang="fr-CA" sz="700" i="1">
                <a:latin typeface="Buenos Aires Thin" pitchFamily="2" charset="77"/>
              </a:rPr>
              <a:t>Long terme</a:t>
            </a:r>
          </a:p>
        </p:txBody>
      </p:sp>
      <p:cxnSp>
        <p:nvCxnSpPr>
          <p:cNvPr id="39" name="Straight Connector 38">
            <a:extLst>
              <a:ext uri="{FF2B5EF4-FFF2-40B4-BE49-F238E27FC236}">
                <a16:creationId xmlns:a16="http://schemas.microsoft.com/office/drawing/2014/main" id="{F8F2ED61-6BF7-B3B9-AAFC-CFB266E94986}"/>
              </a:ext>
            </a:extLst>
          </p:cNvPr>
          <p:cNvCxnSpPr>
            <a:cxnSpLocks/>
          </p:cNvCxnSpPr>
          <p:nvPr>
            <p:custDataLst>
              <p:tags r:id="rId6"/>
            </p:custDataLst>
          </p:nvPr>
        </p:nvCxnSpPr>
        <p:spPr>
          <a:xfrm>
            <a:off x="576263" y="6154206"/>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D3C898-D8E1-FEB9-3266-2400F6A15351}"/>
              </a:ext>
            </a:extLst>
          </p:cNvPr>
          <p:cNvCxnSpPr>
            <a:cxnSpLocks/>
          </p:cNvCxnSpPr>
          <p:nvPr>
            <p:custDataLst>
              <p:tags r:id="rId7"/>
            </p:custDataLst>
          </p:nvPr>
        </p:nvCxnSpPr>
        <p:spPr>
          <a:xfrm>
            <a:off x="563147" y="7555485"/>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6598FA94-260E-684F-6EAE-E898F32D9AFB}"/>
              </a:ext>
            </a:extLst>
          </p:cNvPr>
          <p:cNvPicPr>
            <a:picLocks noChangeAspect="1"/>
          </p:cNvPicPr>
          <p:nvPr>
            <p:custDataLst>
              <p:tags r:id="rId8"/>
            </p:custDataLst>
          </p:nvPr>
        </p:nvPicPr>
        <p:blipFill rotWithShape="1">
          <a:blip r:embed="rId25" cstate="screen">
            <a:extLst>
              <a:ext uri="{28A0092B-C50C-407E-A947-70E740481C1C}">
                <a14:useLocalDpi xmlns:a14="http://schemas.microsoft.com/office/drawing/2010/main"/>
              </a:ext>
            </a:extLst>
          </a:blip>
          <a:srcRect/>
          <a:stretch/>
        </p:blipFill>
        <p:spPr>
          <a:xfrm>
            <a:off x="576263" y="1622902"/>
            <a:ext cx="5854262" cy="2250023"/>
          </a:xfrm>
          <a:prstGeom prst="rect">
            <a:avLst/>
          </a:prstGeom>
        </p:spPr>
      </p:pic>
      <p:sp>
        <p:nvSpPr>
          <p:cNvPr id="38" name="TextBox 37">
            <a:extLst>
              <a:ext uri="{FF2B5EF4-FFF2-40B4-BE49-F238E27FC236}">
                <a16:creationId xmlns:a16="http://schemas.microsoft.com/office/drawing/2014/main" id="{A0697AD6-0B8E-8791-9097-C3A3EDC5EFFB}"/>
              </a:ext>
            </a:extLst>
          </p:cNvPr>
          <p:cNvSpPr txBox="1"/>
          <p:nvPr>
            <p:custDataLst>
              <p:tags r:id="rId9"/>
            </p:custDataLst>
          </p:nvPr>
        </p:nvSpPr>
        <p:spPr>
          <a:xfrm>
            <a:off x="497720" y="5696555"/>
            <a:ext cx="1050254" cy="276999"/>
          </a:xfrm>
          <a:prstGeom prst="rect">
            <a:avLst/>
          </a:prstGeom>
          <a:noFill/>
        </p:spPr>
        <p:txBody>
          <a:bodyPr wrap="square" rtlCol="0">
            <a:spAutoFit/>
          </a:bodyPr>
          <a:lstStyle/>
          <a:p>
            <a:r>
              <a:rPr lang="fr-CA" sz="600" i="1">
                <a:solidFill>
                  <a:srgbClr val="595959"/>
                </a:solidFill>
                <a:latin typeface="Buenos Aires Thin" pitchFamily="2" charset="77"/>
              </a:rPr>
              <a:t>Catégories de besoins correspondantes</a:t>
            </a:r>
          </a:p>
        </p:txBody>
      </p:sp>
      <p:sp>
        <p:nvSpPr>
          <p:cNvPr id="40" name="TextBox 39">
            <a:extLst>
              <a:ext uri="{FF2B5EF4-FFF2-40B4-BE49-F238E27FC236}">
                <a16:creationId xmlns:a16="http://schemas.microsoft.com/office/drawing/2014/main" id="{C26F854E-4637-3BD1-7472-79E7FB660FC0}"/>
              </a:ext>
            </a:extLst>
          </p:cNvPr>
          <p:cNvSpPr txBox="1"/>
          <p:nvPr>
            <p:custDataLst>
              <p:tags r:id="rId10"/>
            </p:custDataLst>
          </p:nvPr>
        </p:nvSpPr>
        <p:spPr>
          <a:xfrm>
            <a:off x="4053640" y="5702212"/>
            <a:ext cx="2684911" cy="292388"/>
          </a:xfrm>
          <a:prstGeom prst="rect">
            <a:avLst/>
          </a:prstGeom>
          <a:noFill/>
        </p:spPr>
        <p:txBody>
          <a:bodyPr wrap="square">
            <a:spAutoFit/>
          </a:bodyPr>
          <a:lstStyle/>
          <a:p>
            <a:r>
              <a:rPr lang="fr-CA" sz="500">
                <a:solidFill>
                  <a:srgbClr val="DB1045"/>
                </a:solidFill>
                <a:latin typeface="Buenos Aires Thin" pitchFamily="2" charset="77"/>
                <a:ea typeface="Calibri" panose="020F0502020204030204" pitchFamily="34" charset="0"/>
                <a:cs typeface="Arial" panose="020B0604020202020204" pitchFamily="34" charset="0"/>
              </a:rPr>
              <a:t>CATÉGORIE 6</a:t>
            </a:r>
            <a:br>
              <a:rPr lang="fr-CA" sz="500">
                <a:solidFill>
                  <a:srgbClr val="DB1045"/>
                </a:solidFill>
                <a:latin typeface="Montserrat Light" pitchFamily="2" charset="77"/>
                <a:ea typeface="Calibri" panose="020F0502020204030204" pitchFamily="34" charset="0"/>
                <a:cs typeface="Arial" panose="020B0604020202020204" pitchFamily="34" charset="0"/>
              </a:rPr>
            </a:br>
            <a:r>
              <a:rPr lang="fr-CA" sz="800" b="1">
                <a:solidFill>
                  <a:srgbClr val="DB1045"/>
                </a:solidFill>
                <a:latin typeface="Buenos Aires SemBd" pitchFamily="2" charset="77"/>
                <a:cs typeface="Arial" panose="020B0604020202020204" pitchFamily="34" charset="0"/>
              </a:rPr>
              <a:t>Stratégies de communication</a:t>
            </a:r>
          </a:p>
        </p:txBody>
      </p:sp>
      <p:sp>
        <p:nvSpPr>
          <p:cNvPr id="41" name="TextBox 40">
            <a:extLst>
              <a:ext uri="{FF2B5EF4-FFF2-40B4-BE49-F238E27FC236}">
                <a16:creationId xmlns:a16="http://schemas.microsoft.com/office/drawing/2014/main" id="{C790ACCA-58D5-4BB9-0EE2-3A3D981FB823}"/>
              </a:ext>
            </a:extLst>
          </p:cNvPr>
          <p:cNvSpPr txBox="1"/>
          <p:nvPr>
            <p:custDataLst>
              <p:tags r:id="rId11"/>
            </p:custDataLst>
          </p:nvPr>
        </p:nvSpPr>
        <p:spPr>
          <a:xfrm>
            <a:off x="1529747" y="5707453"/>
            <a:ext cx="2663496" cy="292388"/>
          </a:xfrm>
          <a:prstGeom prst="rect">
            <a:avLst/>
          </a:prstGeom>
          <a:noFill/>
        </p:spPr>
        <p:txBody>
          <a:bodyPr wrap="square">
            <a:spAutoFit/>
          </a:bodyPr>
          <a:lstStyle/>
          <a:p>
            <a:r>
              <a:rPr lang="fr-CA" sz="500">
                <a:solidFill>
                  <a:srgbClr val="DB1045"/>
                </a:solidFill>
                <a:latin typeface="Buenos Aires Thin" pitchFamily="2" charset="77"/>
                <a:cs typeface="Arial" panose="020B0604020202020204" pitchFamily="34" charset="0"/>
              </a:rPr>
              <a:t>CATÉGORIE 5</a:t>
            </a:r>
            <a:br>
              <a:rPr lang="fr-CA" sz="500">
                <a:solidFill>
                  <a:srgbClr val="DB1045"/>
                </a:solidFill>
                <a:latin typeface="Buenos Aires Thin" pitchFamily="2" charset="77"/>
                <a:cs typeface="Arial" panose="020B0604020202020204" pitchFamily="34" charset="0"/>
              </a:rPr>
            </a:br>
            <a:r>
              <a:rPr lang="fr-CA" sz="800" b="1">
                <a:solidFill>
                  <a:srgbClr val="DB1045"/>
                </a:solidFill>
                <a:latin typeface="Buenos Aires SemBd" pitchFamily="2" charset="77"/>
                <a:cs typeface="Arial" panose="020B0604020202020204" pitchFamily="34" charset="0"/>
              </a:rPr>
              <a:t>Attractivit</a:t>
            </a:r>
            <a:r>
              <a:rPr lang="fr-CA" sz="800" b="1">
                <a:solidFill>
                  <a:srgbClr val="DB1045"/>
                </a:solidFill>
                <a:latin typeface="Buenos Aires SemBd" pitchFamily="2" charset="77"/>
                <a:ea typeface="Calibri" panose="020F0502020204030204" pitchFamily="34" charset="0"/>
                <a:cs typeface="Arial" panose="020B0604020202020204" pitchFamily="34" charset="0"/>
              </a:rPr>
              <a:t>é de Montréal et de son </a:t>
            </a:r>
            <a:r>
              <a:rPr lang="fr-CA" sz="800" b="1">
                <a:solidFill>
                  <a:srgbClr val="DB1045"/>
                </a:solidFill>
                <a:latin typeface="Buenos Aires SemBd" pitchFamily="2" charset="77"/>
                <a:cs typeface="Arial" panose="020B0604020202020204" pitchFamily="34" charset="0"/>
              </a:rPr>
              <a:t>centre-ville</a:t>
            </a:r>
          </a:p>
        </p:txBody>
      </p:sp>
      <p:sp>
        <p:nvSpPr>
          <p:cNvPr id="36" name="TextBox 49">
            <a:extLst>
              <a:ext uri="{FF2B5EF4-FFF2-40B4-BE49-F238E27FC236}">
                <a16:creationId xmlns:a16="http://schemas.microsoft.com/office/drawing/2014/main" id="{7CDCA35E-89B9-084B-BB40-3BCBA91DA37A}"/>
              </a:ext>
            </a:extLst>
          </p:cNvPr>
          <p:cNvSpPr txBox="1"/>
          <p:nvPr>
            <p:custDataLst>
              <p:tags r:id="rId12"/>
            </p:custDataLst>
          </p:nvPr>
        </p:nvSpPr>
        <p:spPr>
          <a:xfrm>
            <a:off x="879448" y="6715144"/>
            <a:ext cx="1493589" cy="630942"/>
          </a:xfrm>
          <a:prstGeom prst="rect">
            <a:avLst/>
          </a:prstGeom>
          <a:noFill/>
        </p:spPr>
        <p:txBody>
          <a:bodyPr wrap="square">
            <a:spAutoFit/>
          </a:bodyPr>
          <a:lstStyle/>
          <a:p>
            <a:r>
              <a:rPr lang="fr-CA" sz="700" dirty="0">
                <a:solidFill>
                  <a:srgbClr val="272023"/>
                </a:solidFill>
                <a:latin typeface="Buenos Aires Light" pitchFamily="2" charset="77"/>
                <a:ea typeface="Calibri" panose="020F0502020204030204" pitchFamily="34" charset="0"/>
                <a:cs typeface="Times New Roman" panose="02020603050405020304" pitchFamily="18" charset="0"/>
              </a:rPr>
              <a:t>Maximisation du potentiel du pied carré, valorisation patrimoine bâti, plus grande attractivité des immeubles auprès des potentiels locataires</a:t>
            </a:r>
          </a:p>
        </p:txBody>
      </p:sp>
      <p:sp>
        <p:nvSpPr>
          <p:cNvPr id="37" name="TextBox 51">
            <a:extLst>
              <a:ext uri="{FF2B5EF4-FFF2-40B4-BE49-F238E27FC236}">
                <a16:creationId xmlns:a16="http://schemas.microsoft.com/office/drawing/2014/main" id="{9E7340F4-B7D4-1B48-BA3C-D680BC98A9F3}"/>
              </a:ext>
            </a:extLst>
          </p:cNvPr>
          <p:cNvSpPr txBox="1"/>
          <p:nvPr>
            <p:custDataLst>
              <p:tags r:id="rId13"/>
            </p:custDataLst>
          </p:nvPr>
        </p:nvSpPr>
        <p:spPr>
          <a:xfrm>
            <a:off x="2861496" y="6694880"/>
            <a:ext cx="1587412" cy="630942"/>
          </a:xfrm>
          <a:prstGeom prst="rect">
            <a:avLst/>
          </a:prstGeom>
          <a:noFill/>
        </p:spPr>
        <p:txBody>
          <a:bodyPr wrap="square">
            <a:spAutoFit/>
          </a:bodyPr>
          <a:lstStyle/>
          <a:p>
            <a:r>
              <a:rPr lang="fr-CA" sz="700" dirty="0">
                <a:solidFill>
                  <a:srgbClr val="272023"/>
                </a:solidFill>
                <a:latin typeface="Buenos Aires Light" pitchFamily="2" charset="77"/>
                <a:ea typeface="Calibri" panose="020F0502020204030204" pitchFamily="34" charset="0"/>
                <a:cs typeface="Times New Roman" panose="02020603050405020304" pitchFamily="18" charset="0"/>
              </a:rPr>
              <a:t>Rigidité de la réglementation, délai de modification des règlements, nombre de parties prenantes concernées, pouvoir décisionnel au niveau provincial</a:t>
            </a:r>
          </a:p>
        </p:txBody>
      </p:sp>
      <p:sp>
        <p:nvSpPr>
          <p:cNvPr id="50" name="Rounded Rectangle 30">
            <a:extLst>
              <a:ext uri="{FF2B5EF4-FFF2-40B4-BE49-F238E27FC236}">
                <a16:creationId xmlns:a16="http://schemas.microsoft.com/office/drawing/2014/main" id="{F408BC80-B930-5A4A-996E-6026D7A9C7C8}"/>
              </a:ext>
            </a:extLst>
          </p:cNvPr>
          <p:cNvSpPr/>
          <p:nvPr>
            <p:custDataLst>
              <p:tags r:id="rId14"/>
            </p:custDataLst>
          </p:nvPr>
        </p:nvSpPr>
        <p:spPr>
          <a:xfrm>
            <a:off x="4012234" y="7885610"/>
            <a:ext cx="2203705" cy="93165"/>
          </a:xfrm>
          <a:prstGeom prst="roundRect">
            <a:avLst/>
          </a:prstGeom>
          <a:gradFill>
            <a:gsLst>
              <a:gs pos="21000">
                <a:srgbClr val="FFFFFF"/>
              </a:gs>
              <a:gs pos="60000">
                <a:srgbClr val="FFFFFF">
                  <a:alpha val="75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1" name="TextBox 34">
            <a:extLst>
              <a:ext uri="{FF2B5EF4-FFF2-40B4-BE49-F238E27FC236}">
                <a16:creationId xmlns:a16="http://schemas.microsoft.com/office/drawing/2014/main" id="{8BB3D5EB-932B-AD4D-B28C-CC463708B4E7}"/>
              </a:ext>
            </a:extLst>
          </p:cNvPr>
          <p:cNvSpPr txBox="1"/>
          <p:nvPr>
            <p:custDataLst>
              <p:tags r:id="rId15"/>
            </p:custDataLst>
          </p:nvPr>
        </p:nvSpPr>
        <p:spPr>
          <a:xfrm>
            <a:off x="488556" y="7599843"/>
            <a:ext cx="2649056" cy="230832"/>
          </a:xfrm>
          <a:prstGeom prst="rect">
            <a:avLst/>
          </a:prstGeom>
          <a:noFill/>
        </p:spPr>
        <p:txBody>
          <a:bodyPr wrap="square">
            <a:spAutoFit/>
          </a:bodyPr>
          <a:lstStyle/>
          <a:p>
            <a:r>
              <a:rPr lang="fr-CA" sz="900" b="1">
                <a:solidFill>
                  <a:srgbClr val="DB1045"/>
                </a:solidFill>
                <a:latin typeface="Buenos Aires Bold" pitchFamily="2" charset="77"/>
                <a:cs typeface="Times New Roman" panose="02020603050405020304" pitchFamily="18" charset="0"/>
              </a:rPr>
              <a:t>Mesure temporelle des retombées</a:t>
            </a:r>
          </a:p>
        </p:txBody>
      </p:sp>
      <p:sp>
        <p:nvSpPr>
          <p:cNvPr id="2" name="TextBox 14">
            <a:extLst>
              <a:ext uri="{FF2B5EF4-FFF2-40B4-BE49-F238E27FC236}">
                <a16:creationId xmlns:a16="http://schemas.microsoft.com/office/drawing/2014/main" id="{6D09C95D-D007-8576-97B5-51CBAB50323C}"/>
              </a:ext>
            </a:extLst>
          </p:cNvPr>
          <p:cNvSpPr txBox="1"/>
          <p:nvPr>
            <p:custDataLst>
              <p:tags r:id="rId16"/>
            </p:custDataLst>
          </p:nvPr>
        </p:nvSpPr>
        <p:spPr>
          <a:xfrm>
            <a:off x="487847" y="993776"/>
            <a:ext cx="5776428" cy="538609"/>
          </a:xfrm>
          <a:prstGeom prst="rect">
            <a:avLst/>
          </a:prstGeom>
          <a:noFill/>
        </p:spPr>
        <p:txBody>
          <a:bodyPr wrap="square">
            <a:spAutoFit/>
          </a:bodyPr>
          <a:lstStyle/>
          <a:p>
            <a:r>
              <a:rPr lang="fr-CA" sz="900" dirty="0">
                <a:solidFill>
                  <a:srgbClr val="DB1045"/>
                </a:solidFill>
                <a:latin typeface="Buenos Aires Thin" pitchFamily="2" charset="77"/>
              </a:rPr>
              <a:t>PISTES DE SOLUTIONS</a:t>
            </a:r>
            <a:br>
              <a:rPr lang="fr-CA" sz="1400" b="1" dirty="0">
                <a:solidFill>
                  <a:srgbClr val="C2043B"/>
                </a:solidFill>
                <a:latin typeface="Montserrat SemiBold" pitchFamily="2" charset="77"/>
              </a:rPr>
            </a:br>
            <a:r>
              <a:rPr lang="fr-CA" sz="2000" b="1" dirty="0">
                <a:solidFill>
                  <a:srgbClr val="DB1045"/>
                </a:solidFill>
                <a:latin typeface="Buenos Aires Bold" pitchFamily="2" charset="77"/>
              </a:rPr>
              <a:t>Ville</a:t>
            </a:r>
            <a:endParaRPr lang="en-CA" sz="2000" b="1" dirty="0">
              <a:solidFill>
                <a:srgbClr val="DB1045"/>
              </a:solidFill>
              <a:latin typeface="Buenos Aires Bold" pitchFamily="2" charset="77"/>
            </a:endParaRPr>
          </a:p>
        </p:txBody>
      </p:sp>
      <p:sp>
        <p:nvSpPr>
          <p:cNvPr id="4" name="TextBox 3">
            <a:extLst>
              <a:ext uri="{FF2B5EF4-FFF2-40B4-BE49-F238E27FC236}">
                <a16:creationId xmlns:a16="http://schemas.microsoft.com/office/drawing/2014/main" id="{A47C96C2-B946-3301-5BD8-1F0144742EFC}"/>
              </a:ext>
            </a:extLst>
          </p:cNvPr>
          <p:cNvSpPr txBox="1"/>
          <p:nvPr>
            <p:custDataLst>
              <p:tags r:id="rId17"/>
            </p:custDataLst>
          </p:nvPr>
        </p:nvSpPr>
        <p:spPr>
          <a:xfrm>
            <a:off x="879448" y="6312583"/>
            <a:ext cx="1308113" cy="3693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Retombées potentielles</a:t>
            </a:r>
          </a:p>
        </p:txBody>
      </p:sp>
      <p:sp>
        <p:nvSpPr>
          <p:cNvPr id="5" name="TextBox 4">
            <a:extLst>
              <a:ext uri="{FF2B5EF4-FFF2-40B4-BE49-F238E27FC236}">
                <a16:creationId xmlns:a16="http://schemas.microsoft.com/office/drawing/2014/main" id="{325A2340-BC30-3CB6-D7CF-E82D24CD068A}"/>
              </a:ext>
            </a:extLst>
          </p:cNvPr>
          <p:cNvSpPr txBox="1"/>
          <p:nvPr>
            <p:custDataLst>
              <p:tags r:id="rId18"/>
            </p:custDataLst>
          </p:nvPr>
        </p:nvSpPr>
        <p:spPr>
          <a:xfrm>
            <a:off x="3182027" y="6376566"/>
            <a:ext cx="818474" cy="230832"/>
          </a:xfrm>
          <a:prstGeom prst="rect">
            <a:avLst/>
          </a:prstGeom>
          <a:noFill/>
        </p:spPr>
        <p:txBody>
          <a:bodyPr wrap="square">
            <a:spAutoFit/>
          </a:bodyPr>
          <a:lstStyle>
            <a:defPPr>
              <a:defRPr lang="en-US"/>
            </a:defPPr>
            <a:lvl1pPr>
              <a:defRPr sz="900" b="1">
                <a:solidFill>
                  <a:srgbClr val="DB1045"/>
                </a:solidFill>
                <a:latin typeface="Buenos Aires Bold" pitchFamily="2" charset="77"/>
                <a:cs typeface="Times New Roman" panose="02020603050405020304" pitchFamily="18" charset="0"/>
              </a:defRPr>
            </a:lvl1pPr>
          </a:lstStyle>
          <a:p>
            <a:r>
              <a:rPr lang="fr-CA"/>
              <a:t>Défis</a:t>
            </a:r>
          </a:p>
        </p:txBody>
      </p:sp>
      <p:cxnSp>
        <p:nvCxnSpPr>
          <p:cNvPr id="6" name="Straight Connector 5">
            <a:extLst>
              <a:ext uri="{FF2B5EF4-FFF2-40B4-BE49-F238E27FC236}">
                <a16:creationId xmlns:a16="http://schemas.microsoft.com/office/drawing/2014/main" id="{D2CF2CE6-5E2E-D3E0-5351-A1125EB2B948}"/>
              </a:ext>
            </a:extLst>
          </p:cNvPr>
          <p:cNvCxnSpPr/>
          <p:nvPr>
            <p:custDataLst>
              <p:tags r:id="rId19"/>
            </p:custDataLst>
          </p:nvPr>
        </p:nvCxnSpPr>
        <p:spPr>
          <a:xfrm>
            <a:off x="2659608" y="6312583"/>
            <a:ext cx="0" cy="1026188"/>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998B9B5-94D8-7824-E682-23307A9C745D}"/>
              </a:ext>
            </a:extLst>
          </p:cNvPr>
          <p:cNvCxnSpPr>
            <a:cxnSpLocks/>
          </p:cNvCxnSpPr>
          <p:nvPr>
            <p:custDataLst>
              <p:tags r:id="rId20"/>
            </p:custDataLst>
          </p:nvPr>
        </p:nvCxnSpPr>
        <p:spPr>
          <a:xfrm>
            <a:off x="576263" y="6154206"/>
            <a:ext cx="5688012" cy="0"/>
          </a:xfrm>
          <a:prstGeom prst="line">
            <a:avLst/>
          </a:prstGeom>
          <a:ln>
            <a:solidFill>
              <a:srgbClr val="BD6F85">
                <a:alpha val="24000"/>
              </a:srgbClr>
            </a:solidFill>
          </a:ln>
        </p:spPr>
        <p:style>
          <a:lnRef idx="1">
            <a:schemeClr val="accent1"/>
          </a:lnRef>
          <a:fillRef idx="0">
            <a:schemeClr val="accent1"/>
          </a:fillRef>
          <a:effectRef idx="0">
            <a:schemeClr val="accent1"/>
          </a:effectRef>
          <a:fontRef idx="minor">
            <a:schemeClr val="tx1"/>
          </a:fontRef>
        </p:style>
      </p:cxnSp>
      <p:pic>
        <p:nvPicPr>
          <p:cNvPr id="9" name="Image 5">
            <a:extLst>
              <a:ext uri="{FF2B5EF4-FFF2-40B4-BE49-F238E27FC236}">
                <a16:creationId xmlns:a16="http://schemas.microsoft.com/office/drawing/2014/main" id="{CE05757F-E7EB-984D-9B59-F73D274943B4}"/>
              </a:ext>
            </a:extLst>
          </p:cNvPr>
          <p:cNvPicPr>
            <a:picLocks noChangeAspect="1"/>
          </p:cNvPicPr>
          <p:nvPr>
            <p:custDataLst>
              <p:tags r:id="rId21"/>
            </p:custDataLst>
          </p:nvPr>
        </p:nvPicPr>
        <p:blipFill>
          <a:blip r:embed="rId26" cstate="screen">
            <a:extLst>
              <a:ext uri="{28A0092B-C50C-407E-A947-70E740481C1C}">
                <a14:useLocalDpi xmlns:a14="http://schemas.microsoft.com/office/drawing/2010/main"/>
              </a:ext>
            </a:extLst>
          </a:blip>
          <a:stretch>
            <a:fillRect/>
          </a:stretch>
        </p:blipFill>
        <p:spPr>
          <a:xfrm>
            <a:off x="617730" y="6373991"/>
            <a:ext cx="235983" cy="235983"/>
          </a:xfrm>
          <a:prstGeom prst="rect">
            <a:avLst/>
          </a:prstGeom>
        </p:spPr>
      </p:pic>
      <p:pic>
        <p:nvPicPr>
          <p:cNvPr id="10" name="Picture 9">
            <a:extLst>
              <a:ext uri="{FF2B5EF4-FFF2-40B4-BE49-F238E27FC236}">
                <a16:creationId xmlns:a16="http://schemas.microsoft.com/office/drawing/2014/main" id="{B7086B69-E251-2466-F5D9-94A8649706ED}"/>
              </a:ext>
            </a:extLst>
          </p:cNvPr>
          <p:cNvPicPr>
            <a:picLocks noChangeAspect="1"/>
          </p:cNvPicPr>
          <p:nvPr>
            <p:custDataLst>
              <p:tags r:id="rId22"/>
            </p:custDataLst>
          </p:nvPr>
        </p:nvPicPr>
        <p:blipFill>
          <a:blip r:embed="rId27" cstate="screen">
            <a:extLst>
              <a:ext uri="{28A0092B-C50C-407E-A947-70E740481C1C}">
                <a14:useLocalDpi xmlns:a14="http://schemas.microsoft.com/office/drawing/2010/main"/>
              </a:ext>
            </a:extLst>
          </a:blip>
          <a:stretch>
            <a:fillRect/>
          </a:stretch>
        </p:blipFill>
        <p:spPr>
          <a:xfrm>
            <a:off x="2946179" y="6371483"/>
            <a:ext cx="235848" cy="235848"/>
          </a:xfrm>
          <a:prstGeom prst="rect">
            <a:avLst/>
          </a:prstGeom>
        </p:spPr>
      </p:pic>
    </p:spTree>
    <p:extLst>
      <p:ext uri="{BB962C8B-B14F-4D97-AF65-F5344CB8AC3E}">
        <p14:creationId xmlns:p14="http://schemas.microsoft.com/office/powerpoint/2010/main" val="694429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5">
            <a:extLst>
              <a:ext uri="{FF2B5EF4-FFF2-40B4-BE49-F238E27FC236}">
                <a16:creationId xmlns:a16="http://schemas.microsoft.com/office/drawing/2014/main" id="{6940976E-4E44-B123-B3F6-1648CEA01DB7}"/>
              </a:ext>
            </a:extLst>
          </p:cNvPr>
          <p:cNvSpPr txBox="1"/>
          <p:nvPr>
            <p:custDataLst>
              <p:tags r:id="rId1"/>
            </p:custDataLst>
          </p:nvPr>
        </p:nvSpPr>
        <p:spPr>
          <a:xfrm>
            <a:off x="484410" y="1261620"/>
            <a:ext cx="5779865" cy="340350"/>
          </a:xfrm>
          <a:prstGeom prst="rect">
            <a:avLst/>
          </a:prstGeom>
          <a:noFill/>
        </p:spPr>
        <p:txBody>
          <a:bodyPr wrap="square" rtlCol="0">
            <a:spAutoFit/>
          </a:bodyPr>
          <a:lstStyle/>
          <a:p>
            <a:pPr>
              <a:lnSpc>
                <a:spcPct val="80000"/>
              </a:lnSpc>
            </a:pPr>
            <a:r>
              <a:rPr lang="fr-CA" sz="2000" b="1">
                <a:solidFill>
                  <a:srgbClr val="DB1045"/>
                </a:solidFill>
                <a:latin typeface="Buenos Aires Bold" pitchFamily="2" charset="77"/>
              </a:rPr>
              <a:t>Conclusion</a:t>
            </a:r>
          </a:p>
        </p:txBody>
      </p:sp>
      <p:sp>
        <p:nvSpPr>
          <p:cNvPr id="6" name="TextBox 14">
            <a:extLst>
              <a:ext uri="{FF2B5EF4-FFF2-40B4-BE49-F238E27FC236}">
                <a16:creationId xmlns:a16="http://schemas.microsoft.com/office/drawing/2014/main" id="{AA4375AC-B075-EC4A-8812-9409868A3402}"/>
              </a:ext>
            </a:extLst>
          </p:cNvPr>
          <p:cNvSpPr txBox="1"/>
          <p:nvPr>
            <p:custDataLst>
              <p:tags r:id="rId2"/>
            </p:custDataLst>
          </p:nvPr>
        </p:nvSpPr>
        <p:spPr>
          <a:xfrm>
            <a:off x="484410" y="1711522"/>
            <a:ext cx="5779864" cy="5678478"/>
          </a:xfrm>
          <a:prstGeom prst="rect">
            <a:avLst/>
          </a:prstGeom>
          <a:noFill/>
        </p:spPr>
        <p:txBody>
          <a:bodyPr wrap="square">
            <a:spAutoFit/>
          </a:bodyPr>
          <a:lstStyle/>
          <a:p>
            <a:pPr algn="just"/>
            <a:r>
              <a:rPr lang="fr-CA" sz="1100" dirty="0">
                <a:latin typeface="Buenos Aires Book" pitchFamily="2" charset="77"/>
                <a:cs typeface="Times New Roman" panose="02020603050405020304" pitchFamily="18" charset="0"/>
              </a:rPr>
              <a:t>À la lumière des études consacrées à son secteur immobilier commercial, Montréal a manifestement le potentiel de se réinventer et de se démarquer par le biais de projets prometteurs qui mettent en valeur ses forces et ses atouts. La métropole est toutefois confrontée à plusieurs défis qui ne peuvent être ignorés : taux d’inoccupation élevé de ses immeubles de bureaux, popularité du télétravail, offre limitée de terrains vacants, spéculation immobilière, etc. Afin de réfléchir à des modèles d’affaires innovants palliant ces problématiques, la mobilisation de toutes les parties concernées par l’avenir de l’immobilier commercial est essentielle.</a:t>
            </a:r>
          </a:p>
          <a:p>
            <a:pPr algn="just"/>
            <a:r>
              <a:rPr lang="fr-CA" sz="1100" dirty="0">
                <a:latin typeface="Buenos Aires Book" pitchFamily="2" charset="77"/>
                <a:cs typeface="Times New Roman" panose="02020603050405020304" pitchFamily="18" charset="0"/>
              </a:rPr>
              <a:t> </a:t>
            </a:r>
          </a:p>
          <a:p>
            <a:pPr algn="just"/>
            <a:r>
              <a:rPr lang="fr-CA" sz="1100" dirty="0">
                <a:latin typeface="Buenos Aires Book" pitchFamily="2" charset="77"/>
                <a:cs typeface="Times New Roman" panose="02020603050405020304" pitchFamily="18" charset="0"/>
              </a:rPr>
              <a:t>Notre atelier a permis de définir et de regrouper les principaux besoins et attentes du personnel et des entreprises. Ceux-ci ont par la suite été classés par échelle de responsabilité : l’entreprise, l’environnement d’affaires et la Ville de Montréal. Les pistes de solutions visant les entreprises concernent surtout la qualité de vie et le bien-être des individus, que ce soit par la création d’espaces mieux adaptés à leurs besoins, la mise en place de mesures incitatives ou la reconnaissance des enjeux associés au retour au bureau. Les actions à entreprendre par l’environnement d’affaires sont pour leur part centrées sur l’optimisation du stationnement, la création d’espaces multifonctionnels, l’amélioration de la propreté ainsi que l’établissement de partenariats stratégiques. Enfin, nos propositions destinées à la Ville reposent grandement sur la modification du zonage, la bonification de l’offre de services et la valorisation de la culture et du patrimoine montréalais.</a:t>
            </a:r>
          </a:p>
          <a:p>
            <a:pPr algn="just"/>
            <a:r>
              <a:rPr lang="fr-CA" sz="1100" dirty="0">
                <a:latin typeface="Buenos Aires Book" pitchFamily="2" charset="77"/>
                <a:cs typeface="Times New Roman" panose="02020603050405020304" pitchFamily="18" charset="0"/>
              </a:rPr>
              <a:t> </a:t>
            </a:r>
          </a:p>
          <a:p>
            <a:pPr algn="just"/>
            <a:r>
              <a:rPr lang="fr-CA" sz="1100" dirty="0">
                <a:latin typeface="Buenos Aires Book" pitchFamily="2" charset="77"/>
                <a:cs typeface="Times New Roman" panose="02020603050405020304" pitchFamily="18" charset="0"/>
              </a:rPr>
              <a:t>La prochaine étape de ce projet consiste à hiérarchiser les initiatives proposées en nous appuyant sur les facteurs suivants : leur facilité d’exécution, les coûts associés, le temps requis et les retombées potentielles. La réalisation d’une courte étude des coûts et avantages de chacune des 12 actions est par conséquent nécessaire, tout comme le repérage d’un ou de partenaires champions pour chacune des actions. De plus, nous recommandons l’établissement de « partenariats pilotes » avec des entreprises et des organisations pour lancer les démarches jugées prioritaires.</a:t>
            </a:r>
          </a:p>
          <a:p>
            <a:pPr algn="just"/>
            <a:r>
              <a:rPr lang="fr-CA" sz="1100" dirty="0">
                <a:latin typeface="Buenos Aires Book" pitchFamily="2" charset="77"/>
                <a:cs typeface="Times New Roman" panose="02020603050405020304" pitchFamily="18" charset="0"/>
              </a:rPr>
              <a:t> </a:t>
            </a:r>
          </a:p>
          <a:p>
            <a:pPr algn="just"/>
            <a:r>
              <a:rPr lang="fr-CA" sz="1100" dirty="0">
                <a:latin typeface="Buenos Aires Book" pitchFamily="2" charset="77"/>
                <a:cs typeface="Times New Roman" panose="02020603050405020304" pitchFamily="18" charset="0"/>
              </a:rPr>
              <a:t>La CCMM et la Ville de Montréal joueront un rôle capital pour mener à bien ce plan d’action. La Ville agira en tant qu’entité qui facilite et accompagne les champions désignés, tout en favorisant la mise en œuvre, l’exécution et le déroulement des actions. La CCMM servira de pont pour stimuler la synergie interentreprises et veillera à l’adéquation entre les différentes actions, pour ainsi éviter le chevauchement des efforts et des retombées.</a:t>
            </a:r>
          </a:p>
        </p:txBody>
      </p:sp>
    </p:spTree>
    <p:extLst>
      <p:ext uri="{BB962C8B-B14F-4D97-AF65-F5344CB8AC3E}">
        <p14:creationId xmlns:p14="http://schemas.microsoft.com/office/powerpoint/2010/main" val="2197669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2">
            <a:extLst>
              <a:ext uri="{FF2B5EF4-FFF2-40B4-BE49-F238E27FC236}">
                <a16:creationId xmlns:a16="http://schemas.microsoft.com/office/drawing/2014/main" id="{6E3361EA-6168-39F4-8CEF-01B2DCC2CB37}"/>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1887446" y="4283563"/>
            <a:ext cx="3085309" cy="1269021"/>
          </a:xfrm>
          <a:prstGeom prst="rect">
            <a:avLst/>
          </a:prstGeom>
        </p:spPr>
      </p:pic>
      <p:pic>
        <p:nvPicPr>
          <p:cNvPr id="4" name="Picture 2">
            <a:extLst>
              <a:ext uri="{FF2B5EF4-FFF2-40B4-BE49-F238E27FC236}">
                <a16:creationId xmlns:a16="http://schemas.microsoft.com/office/drawing/2014/main" id="{401C0477-0125-3852-6DFE-522294111340}"/>
              </a:ext>
            </a:extLst>
          </p:cNvPr>
          <p:cNvPicPr>
            <a:picLocks noChangeAspect="1" noChangeArrowheads="1"/>
          </p:cNvPicPr>
          <p:nvPr/>
        </p:nvPicPr>
        <p:blipFill rotWithShape="1">
          <a:blip r:embed="rId6">
            <a:lum bright="70000" contrast="-70000"/>
            <a:extLst>
              <a:ext uri="{BEBA8EAE-BF5A-486C-A8C5-ECC9F3942E4B}">
                <a14:imgProps xmlns:a14="http://schemas.microsoft.com/office/drawing/2010/main">
                  <a14:imgLayer r:embed="rId7">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bwMode="auto">
          <a:xfrm>
            <a:off x="2174478" y="2665042"/>
            <a:ext cx="2415382" cy="145067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6">
            <a:extLst>
              <a:ext uri="{FF2B5EF4-FFF2-40B4-BE49-F238E27FC236}">
                <a16:creationId xmlns:a16="http://schemas.microsoft.com/office/drawing/2014/main" id="{EA4EB4EB-B505-38B4-BDFE-61FBBE1ED232}"/>
              </a:ext>
            </a:extLst>
          </p:cNvPr>
          <p:cNvSpPr txBox="1"/>
          <p:nvPr>
            <p:custDataLst>
              <p:tags r:id="rId2"/>
            </p:custDataLst>
          </p:nvPr>
        </p:nvSpPr>
        <p:spPr>
          <a:xfrm>
            <a:off x="2177674" y="4274622"/>
            <a:ext cx="2422018" cy="246221"/>
          </a:xfrm>
          <a:prstGeom prst="rect">
            <a:avLst/>
          </a:prstGeom>
          <a:noFill/>
        </p:spPr>
        <p:txBody>
          <a:bodyPr wrap="square" rtlCol="0">
            <a:spAutoFit/>
          </a:bodyPr>
          <a:lstStyle/>
          <a:p>
            <a:pPr algn="ctr">
              <a:buClr>
                <a:srgbClr val="007D72"/>
              </a:buClr>
            </a:pPr>
            <a:r>
              <a:rPr lang="fr-CA" sz="1000" dirty="0">
                <a:solidFill>
                  <a:schemeClr val="bg1"/>
                </a:solidFill>
                <a:latin typeface="Arial" panose="020B0604020202020204" pitchFamily="34" charset="0"/>
                <a:cs typeface="Arial" panose="020B0604020202020204" pitchFamily="34" charset="0"/>
              </a:rPr>
              <a:t>Avec la participation financière de :</a:t>
            </a:r>
            <a:endParaRPr lang="fr-FR" sz="10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4894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5">
            <a:extLst>
              <a:ext uri="{FF2B5EF4-FFF2-40B4-BE49-F238E27FC236}">
                <a16:creationId xmlns:a16="http://schemas.microsoft.com/office/drawing/2014/main" id="{6940976E-4E44-B123-B3F6-1648CEA01DB7}"/>
              </a:ext>
            </a:extLst>
          </p:cNvPr>
          <p:cNvSpPr txBox="1"/>
          <p:nvPr>
            <p:custDataLst>
              <p:tags r:id="rId1"/>
            </p:custDataLst>
          </p:nvPr>
        </p:nvSpPr>
        <p:spPr>
          <a:xfrm>
            <a:off x="484410" y="1261620"/>
            <a:ext cx="5779865" cy="340350"/>
          </a:xfrm>
          <a:prstGeom prst="rect">
            <a:avLst/>
          </a:prstGeom>
          <a:noFill/>
        </p:spPr>
        <p:txBody>
          <a:bodyPr wrap="square" rtlCol="0">
            <a:spAutoFit/>
          </a:bodyPr>
          <a:lstStyle/>
          <a:p>
            <a:pPr>
              <a:lnSpc>
                <a:spcPct val="80000"/>
              </a:lnSpc>
            </a:pPr>
            <a:r>
              <a:rPr lang="fr-CA" sz="2000" b="1" dirty="0">
                <a:solidFill>
                  <a:srgbClr val="DB1045"/>
                </a:solidFill>
                <a:latin typeface="Buenos Aires Bold" pitchFamily="2" charset="77"/>
              </a:rPr>
              <a:t>Mise en contexte</a:t>
            </a:r>
            <a:endParaRPr lang="fr-CA" sz="1400" b="1" dirty="0">
              <a:solidFill>
                <a:srgbClr val="DB1045"/>
              </a:solidFill>
              <a:latin typeface="Buenos Aires Bold" pitchFamily="2" charset="77"/>
            </a:endParaRPr>
          </a:p>
        </p:txBody>
      </p:sp>
      <p:sp>
        <p:nvSpPr>
          <p:cNvPr id="4" name="TextBox 14">
            <a:extLst>
              <a:ext uri="{FF2B5EF4-FFF2-40B4-BE49-F238E27FC236}">
                <a16:creationId xmlns:a16="http://schemas.microsoft.com/office/drawing/2014/main" id="{A8F2E4C3-DB8B-7840-9290-70081DF5773B}"/>
              </a:ext>
            </a:extLst>
          </p:cNvPr>
          <p:cNvSpPr txBox="1"/>
          <p:nvPr>
            <p:custDataLst>
              <p:tags r:id="rId2"/>
            </p:custDataLst>
          </p:nvPr>
        </p:nvSpPr>
        <p:spPr>
          <a:xfrm>
            <a:off x="484410" y="1711522"/>
            <a:ext cx="5779864" cy="5262979"/>
          </a:xfrm>
          <a:prstGeom prst="rect">
            <a:avLst/>
          </a:prstGeom>
          <a:noFill/>
        </p:spPr>
        <p:txBody>
          <a:bodyPr wrap="square">
            <a:spAutoFit/>
          </a:bodyPr>
          <a:lstStyle/>
          <a:p>
            <a:pPr algn="just"/>
            <a:r>
              <a:rPr lang="fr-CA" sz="1200" dirty="0">
                <a:effectLst/>
                <a:latin typeface="Buenos Aires Book" pitchFamily="2" charset="77"/>
                <a:ea typeface="Calibri" panose="020F0502020204030204" pitchFamily="34" charset="0"/>
                <a:cs typeface="Times New Roman" panose="02020603050405020304" pitchFamily="18" charset="0"/>
              </a:rPr>
              <a:t>Créé par la </a:t>
            </a:r>
            <a:r>
              <a:rPr lang="fr-FR" sz="1200" dirty="0">
                <a:effectLst/>
                <a:latin typeface="Buenos Aires Book" pitchFamily="2" charset="77"/>
                <a:ea typeface="Calibri" panose="020F0502020204030204" pitchFamily="34" charset="0"/>
                <a:cs typeface="Times New Roman" panose="02020603050405020304" pitchFamily="18" charset="0"/>
              </a:rPr>
              <a:t>Chambre de commerce du Montréal métropolitain (CCMM) en partenariat avec la Ville de Montréal, ce guide sur les pratiques exemplaires et innovantes en immobilier commercial s’inscrit dans la continuité </a:t>
            </a:r>
            <a:r>
              <a:rPr lang="fr-FR" sz="1200" dirty="0">
                <a:latin typeface="Buenos Aires Book" pitchFamily="2" charset="77"/>
                <a:ea typeface="Calibri" panose="020F0502020204030204" pitchFamily="34" charset="0"/>
                <a:cs typeface="Times New Roman" panose="02020603050405020304" pitchFamily="18" charset="0"/>
              </a:rPr>
              <a:t>du F</a:t>
            </a:r>
            <a:r>
              <a:rPr lang="fr-FR" sz="1200" dirty="0">
                <a:effectLst/>
                <a:latin typeface="Buenos Aires Book" pitchFamily="2" charset="77"/>
                <a:ea typeface="Calibri" panose="020F0502020204030204" pitchFamily="34" charset="0"/>
                <a:cs typeface="Times New Roman" panose="02020603050405020304" pitchFamily="18" charset="0"/>
              </a:rPr>
              <a:t>orum stratégique sur les grands projets métropolitains, un rendez-vous annuel important du secteur de l’immobilier </a:t>
            </a:r>
            <a:r>
              <a:rPr lang="fr-CA" sz="1200" dirty="0">
                <a:effectLst/>
                <a:latin typeface="Buenos Aires Book" pitchFamily="2" charset="77"/>
                <a:ea typeface="Calibri" panose="020F0502020204030204" pitchFamily="34" charset="0"/>
                <a:cs typeface="Times New Roman" panose="02020603050405020304" pitchFamily="18" charset="0"/>
              </a:rPr>
              <a:t>à Montréal.</a:t>
            </a:r>
          </a:p>
          <a:p>
            <a:pPr algn="just"/>
            <a:r>
              <a:rPr lang="fr-CA" sz="1200" dirty="0">
                <a:effectLst/>
                <a:latin typeface="Buenos Aires Book" pitchFamily="2" charset="77"/>
                <a:ea typeface="Calibri" panose="020F0502020204030204" pitchFamily="34" charset="0"/>
                <a:cs typeface="Times New Roman" panose="02020603050405020304" pitchFamily="18" charset="0"/>
              </a:rPr>
              <a:t> </a:t>
            </a:r>
          </a:p>
          <a:p>
            <a:pPr algn="just"/>
            <a:r>
              <a:rPr lang="fr-CA" sz="1200" dirty="0">
                <a:effectLst/>
                <a:latin typeface="Buenos Aires Book" pitchFamily="2" charset="77"/>
                <a:ea typeface="Calibri" panose="020F0502020204030204" pitchFamily="34" charset="0"/>
                <a:cs typeface="Times New Roman" panose="02020603050405020304" pitchFamily="18" charset="0"/>
              </a:rPr>
              <a:t>Les deux dernières années ont été marquées par une crise sanitaire qui a complètement transformé les modèles classiques d’organisation du travail et des espaces à bureaux. Combinée à l’accélération de tendances de fond déjà observables, cette restructuration nous a propulsés dans une ère où le travail hybride se généralise dans les entreprises.</a:t>
            </a:r>
          </a:p>
          <a:p>
            <a:pPr algn="just"/>
            <a:r>
              <a:rPr lang="fr-CA" sz="1200" dirty="0">
                <a:effectLst/>
                <a:latin typeface="Buenos Aires Book" pitchFamily="2" charset="77"/>
                <a:ea typeface="Calibri" panose="020F0502020204030204" pitchFamily="34" charset="0"/>
                <a:cs typeface="Times New Roman" panose="02020603050405020304" pitchFamily="18" charset="0"/>
              </a:rPr>
              <a:t> </a:t>
            </a:r>
          </a:p>
          <a:p>
            <a:pPr algn="just"/>
            <a:r>
              <a:rPr lang="fr-CA" sz="1200" dirty="0">
                <a:effectLst/>
                <a:latin typeface="Buenos Aires Book" pitchFamily="2" charset="77"/>
                <a:ea typeface="Calibri" panose="020F0502020204030204" pitchFamily="34" charset="0"/>
                <a:cs typeface="Times New Roman" panose="02020603050405020304" pitchFamily="18" charset="0"/>
              </a:rPr>
              <a:t>D’après les plus récents sondages pilotés par la CCMM sur le retour au bureau à Montréal (avril 2022), 68 % des personnes ont repris le travail en présentiel et passent en moyenne deux ou trois jours par semaine au bureau. Malgré ce retour, le taux de disponibilité des espaces commerciaux demeure toutefois élevé. En réponse à cette dynamique, la CCMM mène de front plusieurs démarches pour pallier les conséquences de la pandémie, notamment en engageant des réflexions sur l’avenir de l’immobilier commercial.</a:t>
            </a:r>
          </a:p>
          <a:p>
            <a:pPr algn="just"/>
            <a:r>
              <a:rPr lang="fr-CA" sz="1200" dirty="0">
                <a:effectLst/>
                <a:latin typeface="Buenos Aires Book" pitchFamily="2" charset="77"/>
                <a:ea typeface="Calibri" panose="020F0502020204030204" pitchFamily="34" charset="0"/>
                <a:cs typeface="Times New Roman" panose="02020603050405020304" pitchFamily="18" charset="0"/>
              </a:rPr>
              <a:t> </a:t>
            </a:r>
          </a:p>
          <a:p>
            <a:pPr algn="just"/>
            <a:r>
              <a:rPr lang="fr-CA" sz="1200" dirty="0">
                <a:effectLst/>
                <a:latin typeface="Buenos Aires Book" pitchFamily="2" charset="77"/>
                <a:ea typeface="Calibri" panose="020F0502020204030204" pitchFamily="34" charset="0"/>
                <a:cs typeface="Times New Roman" panose="02020603050405020304" pitchFamily="18" charset="0"/>
              </a:rPr>
              <a:t>Le présent guide se base sur les discussions tenues lors d’un</a:t>
            </a:r>
            <a:r>
              <a:rPr lang="fr-CA" sz="1200" dirty="0">
                <a:latin typeface="Buenos Aires Book" pitchFamily="2" charset="77"/>
                <a:ea typeface="Calibri" panose="020F0502020204030204" pitchFamily="34" charset="0"/>
                <a:cs typeface="Times New Roman" panose="02020603050405020304" pitchFamily="18" charset="0"/>
              </a:rPr>
              <a:t> atelier d’idéation organisé au printemps 2022 réunissant près d’une soixantaine de leaders du milieu.</a:t>
            </a:r>
            <a:r>
              <a:rPr lang="fr-CA" sz="1200" dirty="0">
                <a:effectLst/>
                <a:latin typeface="Buenos Aires Book" pitchFamily="2" charset="77"/>
                <a:ea typeface="Calibri" panose="020F0502020204030204" pitchFamily="34" charset="0"/>
                <a:cs typeface="Times New Roman" panose="02020603050405020304" pitchFamily="18" charset="0"/>
              </a:rPr>
              <a:t> </a:t>
            </a:r>
            <a:r>
              <a:rPr lang="fr-CA" sz="1200" dirty="0">
                <a:latin typeface="Buenos Aires Book" pitchFamily="2" charset="77"/>
                <a:ea typeface="Calibri" panose="020F0502020204030204" pitchFamily="34" charset="0"/>
                <a:cs typeface="Times New Roman" panose="02020603050405020304" pitchFamily="18" charset="0"/>
              </a:rPr>
              <a:t>Il </a:t>
            </a:r>
            <a:r>
              <a:rPr lang="fr-CA" sz="1200" dirty="0">
                <a:effectLst/>
                <a:latin typeface="Buenos Aires Book" pitchFamily="2" charset="77"/>
                <a:ea typeface="Calibri" panose="020F0502020204030204" pitchFamily="34" charset="0"/>
                <a:cs typeface="Times New Roman" panose="02020603050405020304" pitchFamily="18" charset="0"/>
              </a:rPr>
              <a:t>synthétise les principaux constats sur l’état d’un secteur encore très ébranlé et teinté d’incertitude. Il présente également </a:t>
            </a:r>
            <a:r>
              <a:rPr lang="fr-CA" sz="1200" dirty="0">
                <a:latin typeface="Buenos Aires Book" pitchFamily="2" charset="77"/>
                <a:ea typeface="Calibri" panose="020F0502020204030204" pitchFamily="34" charset="0"/>
                <a:cs typeface="Times New Roman" panose="02020603050405020304" pitchFamily="18" charset="0"/>
              </a:rPr>
              <a:t>des </a:t>
            </a:r>
            <a:r>
              <a:rPr lang="fr-CA" sz="1200" dirty="0">
                <a:effectLst/>
                <a:latin typeface="Buenos Aires Book" pitchFamily="2" charset="77"/>
                <a:ea typeface="Calibri" panose="020F0502020204030204" pitchFamily="34" charset="0"/>
                <a:cs typeface="Times New Roman" panose="02020603050405020304" pitchFamily="18" charset="0"/>
              </a:rPr>
              <a:t>pistes pour optimiser l’utilisation des actifs immobiliers stratégiques de Montréal dans le cadre de ce nouveau contexte.</a:t>
            </a:r>
          </a:p>
          <a:p>
            <a:pPr algn="just"/>
            <a:endParaRPr lang="fr-CA" sz="1200" dirty="0">
              <a:latin typeface="Buenos Aires Book" pitchFamily="2" charset="77"/>
              <a:ea typeface="Calibri" panose="020F0502020204030204" pitchFamily="34" charset="0"/>
              <a:cs typeface="Times New Roman" panose="02020603050405020304" pitchFamily="18" charset="0"/>
            </a:endParaRPr>
          </a:p>
          <a:p>
            <a:pPr algn="just"/>
            <a:r>
              <a:rPr lang="fr-CA" sz="1200" dirty="0">
                <a:effectLst/>
                <a:latin typeface="Buenos Aires Book" pitchFamily="2" charset="77"/>
                <a:ea typeface="Calibri" panose="020F0502020204030204" pitchFamily="34" charset="0"/>
                <a:cs typeface="Times New Roman" panose="02020603050405020304" pitchFamily="18" charset="0"/>
              </a:rPr>
              <a:t>La démarche de consultation et le guide ont pour objectif ultime de favoriser un secteur de l’immobilier commercial vibrant et adapté à la nouvelle réalité, au profit de la vitalité économique de la métropole et de ses entreprises. </a:t>
            </a:r>
          </a:p>
        </p:txBody>
      </p:sp>
    </p:spTree>
    <p:extLst>
      <p:ext uri="{BB962C8B-B14F-4D97-AF65-F5344CB8AC3E}">
        <p14:creationId xmlns:p14="http://schemas.microsoft.com/office/powerpoint/2010/main" val="3435188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5">
            <a:extLst>
              <a:ext uri="{FF2B5EF4-FFF2-40B4-BE49-F238E27FC236}">
                <a16:creationId xmlns:a16="http://schemas.microsoft.com/office/drawing/2014/main" id="{6940976E-4E44-B123-B3F6-1648CEA01DB7}"/>
              </a:ext>
            </a:extLst>
          </p:cNvPr>
          <p:cNvSpPr txBox="1"/>
          <p:nvPr>
            <p:custDataLst>
              <p:tags r:id="rId1"/>
            </p:custDataLst>
          </p:nvPr>
        </p:nvSpPr>
        <p:spPr>
          <a:xfrm>
            <a:off x="484410" y="1261620"/>
            <a:ext cx="5779865" cy="340350"/>
          </a:xfrm>
          <a:prstGeom prst="rect">
            <a:avLst/>
          </a:prstGeom>
          <a:noFill/>
        </p:spPr>
        <p:txBody>
          <a:bodyPr wrap="square" rtlCol="0">
            <a:spAutoFit/>
          </a:bodyPr>
          <a:lstStyle/>
          <a:p>
            <a:pPr>
              <a:lnSpc>
                <a:spcPct val="80000"/>
              </a:lnSpc>
            </a:pPr>
            <a:r>
              <a:rPr lang="fr-CA" sz="2000" b="1">
                <a:solidFill>
                  <a:srgbClr val="DB1045"/>
                </a:solidFill>
                <a:latin typeface="Buenos Aires Bold" pitchFamily="2" charset="77"/>
              </a:rPr>
              <a:t>Approche et modèle de réflexion</a:t>
            </a:r>
          </a:p>
        </p:txBody>
      </p:sp>
      <p:sp>
        <p:nvSpPr>
          <p:cNvPr id="11" name="TextBox 10">
            <a:extLst>
              <a:ext uri="{FF2B5EF4-FFF2-40B4-BE49-F238E27FC236}">
                <a16:creationId xmlns:a16="http://schemas.microsoft.com/office/drawing/2014/main" id="{5B095AEE-5E65-6CB8-EBCA-6A87E79232D6}"/>
              </a:ext>
            </a:extLst>
          </p:cNvPr>
          <p:cNvSpPr txBox="1"/>
          <p:nvPr>
            <p:custDataLst>
              <p:tags r:id="rId2"/>
            </p:custDataLst>
          </p:nvPr>
        </p:nvSpPr>
        <p:spPr>
          <a:xfrm>
            <a:off x="486809" y="1807823"/>
            <a:ext cx="5777466" cy="523220"/>
          </a:xfrm>
          <a:prstGeom prst="rect">
            <a:avLst/>
          </a:prstGeom>
          <a:noFill/>
        </p:spPr>
        <p:txBody>
          <a:bodyPr wrap="square">
            <a:spAutoFit/>
          </a:bodyPr>
          <a:lstStyle/>
          <a:p>
            <a:r>
              <a:rPr lang="fr-CA" sz="1400" dirty="0">
                <a:solidFill>
                  <a:srgbClr val="272023"/>
                </a:solidFill>
                <a:latin typeface="Buenos Aires Regular" pitchFamily="2" charset="77"/>
                <a:ea typeface="Calibri" panose="020F0502020204030204" pitchFamily="34" charset="0"/>
                <a:cs typeface="Times New Roman" panose="02020603050405020304" pitchFamily="18" charset="0"/>
              </a:rPr>
              <a:t>L’atelier d’idéation s’est tenu le 7 juin 2022 à l’Espace C2 de l’hôtel Fairmont Le Reine Elizabeth. </a:t>
            </a:r>
          </a:p>
        </p:txBody>
      </p:sp>
      <p:sp>
        <p:nvSpPr>
          <p:cNvPr id="15" name="TextBox 14">
            <a:extLst>
              <a:ext uri="{FF2B5EF4-FFF2-40B4-BE49-F238E27FC236}">
                <a16:creationId xmlns:a16="http://schemas.microsoft.com/office/drawing/2014/main" id="{A031E552-3DF9-FBA9-91F7-7919C44CBF2D}"/>
              </a:ext>
            </a:extLst>
          </p:cNvPr>
          <p:cNvSpPr txBox="1"/>
          <p:nvPr>
            <p:custDataLst>
              <p:tags r:id="rId3"/>
            </p:custDataLst>
          </p:nvPr>
        </p:nvSpPr>
        <p:spPr>
          <a:xfrm>
            <a:off x="484410" y="2539546"/>
            <a:ext cx="2789791" cy="4339650"/>
          </a:xfrm>
          <a:prstGeom prst="rect">
            <a:avLst/>
          </a:prstGeom>
          <a:noFill/>
        </p:spPr>
        <p:txBody>
          <a:bodyPr wrap="square">
            <a:spAutoFit/>
          </a:bodyPr>
          <a:lstStyle/>
          <a:p>
            <a:pPr algn="just"/>
            <a:r>
              <a:rPr lang="fr-CA" sz="1100" b="1" dirty="0">
                <a:solidFill>
                  <a:srgbClr val="272023"/>
                </a:solidFill>
                <a:latin typeface="Buenos Aires Bold" pitchFamily="2" charset="77"/>
                <a:cs typeface="Times New Roman" panose="02020603050405020304" pitchFamily="18" charset="0"/>
              </a:rPr>
              <a:t>OBJECTIF DE L’ATELIER</a:t>
            </a:r>
          </a:p>
          <a:p>
            <a:pPr algn="just"/>
            <a:br>
              <a:rPr lang="fr-CA" sz="1100" dirty="0">
                <a:solidFill>
                  <a:srgbClr val="272023"/>
                </a:solidFill>
                <a:latin typeface="Montserrat" pitchFamily="2" charset="77"/>
                <a:ea typeface="Calibri" panose="020F0502020204030204" pitchFamily="34" charset="0"/>
                <a:cs typeface="Times New Roman" panose="02020603050405020304" pitchFamily="18" charset="0"/>
              </a:rPr>
            </a:br>
            <a:r>
              <a:rPr lang="fr-CA" sz="1000" dirty="0">
                <a:solidFill>
                  <a:srgbClr val="272023"/>
                </a:solidFill>
                <a:latin typeface="Buenos Aires Book" pitchFamily="2" charset="77"/>
                <a:ea typeface="Calibri" panose="020F0502020204030204" pitchFamily="34" charset="0"/>
                <a:cs typeface="Times New Roman" panose="02020603050405020304" pitchFamily="18" charset="0"/>
              </a:rPr>
              <a:t>Faire émerger de nouveaux modèles innovants et créatifs pour répondre aux besoins des personnes et des entreprises.</a:t>
            </a:r>
            <a:endParaRPr lang="fr-CA" sz="1100" dirty="0">
              <a:solidFill>
                <a:srgbClr val="272023"/>
              </a:solidFill>
              <a:latin typeface="Buenos Aires Book" pitchFamily="2" charset="77"/>
              <a:ea typeface="Calibri" panose="020F0502020204030204" pitchFamily="34" charset="0"/>
              <a:cs typeface="Times New Roman" panose="02020603050405020304" pitchFamily="18" charset="0"/>
            </a:endParaRPr>
          </a:p>
          <a:p>
            <a:pPr algn="just"/>
            <a:endParaRPr lang="fr-CA" sz="1100" dirty="0">
              <a:solidFill>
                <a:srgbClr val="272023"/>
              </a:solidFill>
              <a:latin typeface="Montserrat" pitchFamily="2" charset="77"/>
              <a:ea typeface="Calibri" panose="020F0502020204030204" pitchFamily="34" charset="0"/>
              <a:cs typeface="Times New Roman" panose="02020603050405020304" pitchFamily="18" charset="0"/>
            </a:endParaRPr>
          </a:p>
          <a:p>
            <a:pPr algn="just"/>
            <a:r>
              <a:rPr lang="fr-CA" sz="1100" b="1" dirty="0">
                <a:solidFill>
                  <a:srgbClr val="272023"/>
                </a:solidFill>
                <a:latin typeface="Buenos Aires Bold" pitchFamily="2" charset="77"/>
                <a:cs typeface="Times New Roman" panose="02020603050405020304" pitchFamily="18" charset="0"/>
              </a:rPr>
              <a:t>PARTICIPATION</a:t>
            </a:r>
          </a:p>
          <a:p>
            <a:pPr algn="just"/>
            <a:endParaRPr lang="fr-CA" sz="1100" dirty="0">
              <a:solidFill>
                <a:srgbClr val="272023"/>
              </a:solidFill>
              <a:latin typeface="Montserrat" pitchFamily="2" charset="77"/>
              <a:ea typeface="Calibri" panose="020F0502020204030204" pitchFamily="34" charset="0"/>
              <a:cs typeface="Times New Roman" panose="02020603050405020304" pitchFamily="18" charset="0"/>
            </a:endParaRPr>
          </a:p>
          <a:p>
            <a:pPr algn="just"/>
            <a:r>
              <a:rPr lang="fr-CA" sz="1000" dirty="0">
                <a:solidFill>
                  <a:srgbClr val="272023"/>
                </a:solidFill>
                <a:latin typeface="Buenos Aires Book" pitchFamily="2" charset="77"/>
                <a:cs typeface="Times New Roman" panose="02020603050405020304" pitchFamily="18" charset="0"/>
              </a:rPr>
              <a:t>L’atelier a rassemblé près de 60 personnes œuvrant dans des milieux variés et toutes touchées de près ou de loin par les enjeux entourant le futur de l’immobilier commercial. Ces personnes représentaient différentes parties prenantes.</a:t>
            </a:r>
          </a:p>
          <a:p>
            <a:pPr algn="just"/>
            <a:endParaRPr lang="fr-CA" sz="1000" dirty="0">
              <a:solidFill>
                <a:srgbClr val="272023"/>
              </a:solidFill>
              <a:latin typeface="Buenos Aires Book" pitchFamily="2" charset="77"/>
              <a:cs typeface="Times New Roman" panose="02020603050405020304" pitchFamily="18" charset="0"/>
            </a:endParaRPr>
          </a:p>
          <a:p>
            <a:pPr marL="171450" indent="-171450" algn="just">
              <a:buFont typeface="Arial" panose="020B0604020202020204" pitchFamily="34" charset="0"/>
              <a:buChar char="•"/>
            </a:pPr>
            <a:r>
              <a:rPr lang="fr-CA" sz="1000" b="1" dirty="0">
                <a:solidFill>
                  <a:srgbClr val="DB1045"/>
                </a:solidFill>
                <a:latin typeface="Buenos Aires SemBd" pitchFamily="2" charset="77"/>
                <a:cs typeface="Times New Roman" panose="02020603050405020304" pitchFamily="18" charset="0"/>
              </a:rPr>
              <a:t>Occupants et occupantes </a:t>
            </a:r>
            <a:r>
              <a:rPr lang="fr-CA" sz="1000" dirty="0">
                <a:solidFill>
                  <a:srgbClr val="272023"/>
                </a:solidFill>
                <a:latin typeface="Buenos Aires Book" pitchFamily="2" charset="77"/>
                <a:cs typeface="Times New Roman" panose="02020603050405020304" pitchFamily="18" charset="0"/>
              </a:rPr>
              <a:t>: directions d’entreprises, personnel de tous niveaux, personnes récemment diplômées</a:t>
            </a:r>
          </a:p>
          <a:p>
            <a:pPr marL="171450" indent="-171450" algn="just">
              <a:buFont typeface="Arial" panose="020B0604020202020204" pitchFamily="34" charset="0"/>
              <a:buChar char="•"/>
            </a:pPr>
            <a:r>
              <a:rPr lang="fr-CA" sz="1000" b="1" dirty="0">
                <a:solidFill>
                  <a:srgbClr val="DB1045"/>
                </a:solidFill>
                <a:latin typeface="Buenos Aires SemBd" pitchFamily="2" charset="77"/>
                <a:cs typeface="Times New Roman" panose="02020603050405020304" pitchFamily="18" charset="0"/>
              </a:rPr>
              <a:t>Propriétaires</a:t>
            </a:r>
            <a:r>
              <a:rPr lang="fr-CA" sz="1000" dirty="0">
                <a:solidFill>
                  <a:srgbClr val="272023"/>
                </a:solidFill>
                <a:latin typeface="Buenos Aires Book" pitchFamily="2" charset="77"/>
                <a:cs typeface="Times New Roman" panose="02020603050405020304" pitchFamily="18" charset="0"/>
              </a:rPr>
              <a:t> : propriétaires d’immeubles et d’espaces de travail partagés</a:t>
            </a:r>
          </a:p>
          <a:p>
            <a:pPr marL="171450" indent="-171450" algn="just">
              <a:buFont typeface="Arial" panose="020B0604020202020204" pitchFamily="34" charset="0"/>
              <a:buChar char="•"/>
            </a:pPr>
            <a:r>
              <a:rPr lang="fr-CA" sz="1000" b="1" dirty="0">
                <a:solidFill>
                  <a:srgbClr val="DB1045"/>
                </a:solidFill>
                <a:latin typeface="Buenos Aires SemBd" pitchFamily="2" charset="77"/>
                <a:cs typeface="Times New Roman" panose="02020603050405020304" pitchFamily="18" charset="0"/>
              </a:rPr>
              <a:t>Agents et agentes </a:t>
            </a:r>
            <a:r>
              <a:rPr lang="fr-CA" sz="1000" dirty="0">
                <a:solidFill>
                  <a:srgbClr val="272023"/>
                </a:solidFill>
                <a:latin typeface="Buenos Aires Book" pitchFamily="2" charset="77"/>
                <a:cs typeface="Times New Roman" panose="02020603050405020304" pitchFamily="18" charset="0"/>
              </a:rPr>
              <a:t>: intermédiaires, agents et agentes, avocats et avocates</a:t>
            </a:r>
          </a:p>
          <a:p>
            <a:pPr marL="171450" indent="-171450" algn="just">
              <a:buFont typeface="Arial" panose="020B0604020202020204" pitchFamily="34" charset="0"/>
              <a:buChar char="•"/>
            </a:pPr>
            <a:r>
              <a:rPr lang="fr-CA" sz="1000" b="1" dirty="0">
                <a:solidFill>
                  <a:srgbClr val="DB1045"/>
                </a:solidFill>
                <a:latin typeface="Buenos Aires SemBd" pitchFamily="2" charset="77"/>
                <a:cs typeface="Times New Roman" panose="02020603050405020304" pitchFamily="18" charset="0"/>
              </a:rPr>
              <a:t>Aménagement et fonctionnalité </a:t>
            </a:r>
            <a:r>
              <a:rPr lang="fr-CA" sz="1000" dirty="0">
                <a:solidFill>
                  <a:srgbClr val="272023"/>
                </a:solidFill>
                <a:latin typeface="Buenos Aires Book" pitchFamily="2" charset="77"/>
                <a:cs typeface="Times New Roman" panose="02020603050405020304" pitchFamily="18" charset="0"/>
              </a:rPr>
              <a:t>: ingénieurs et ingénieures, architectes, designers</a:t>
            </a:r>
          </a:p>
          <a:p>
            <a:pPr marL="171450" indent="-171450" algn="just">
              <a:buFont typeface="Arial" panose="020B0604020202020204" pitchFamily="34" charset="0"/>
              <a:buChar char="•"/>
            </a:pPr>
            <a:r>
              <a:rPr lang="fr-CA" sz="1000" b="1" dirty="0">
                <a:solidFill>
                  <a:srgbClr val="DB1045"/>
                </a:solidFill>
                <a:latin typeface="Buenos Aires SemBd" pitchFamily="2" charset="77"/>
                <a:cs typeface="Times New Roman" panose="02020603050405020304" pitchFamily="18" charset="0"/>
              </a:rPr>
              <a:t>Experts et expertes et spécialistes </a:t>
            </a:r>
            <a:r>
              <a:rPr lang="fr-CA" sz="1000" dirty="0">
                <a:solidFill>
                  <a:srgbClr val="272023"/>
                </a:solidFill>
                <a:latin typeface="Buenos Aires Book" pitchFamily="2" charset="77"/>
                <a:cs typeface="Times New Roman" panose="02020603050405020304" pitchFamily="18" charset="0"/>
              </a:rPr>
              <a:t>: consultants et consultantes, universitaires</a:t>
            </a:r>
          </a:p>
          <a:p>
            <a:endParaRPr lang="fr-CA" sz="1100" dirty="0">
              <a:solidFill>
                <a:srgbClr val="272023"/>
              </a:solidFill>
              <a:latin typeface="Montserrat" pitchFamily="2" charset="77"/>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6CE99B79-2E17-18C7-33C5-2EF78AD9B5A7}"/>
              </a:ext>
            </a:extLst>
          </p:cNvPr>
          <p:cNvSpPr txBox="1"/>
          <p:nvPr>
            <p:custDataLst>
              <p:tags r:id="rId4"/>
            </p:custDataLst>
          </p:nvPr>
        </p:nvSpPr>
        <p:spPr>
          <a:xfrm>
            <a:off x="3474484" y="2539546"/>
            <a:ext cx="2789791" cy="5463034"/>
          </a:xfrm>
          <a:prstGeom prst="rect">
            <a:avLst/>
          </a:prstGeom>
          <a:noFill/>
        </p:spPr>
        <p:txBody>
          <a:bodyPr wrap="square">
            <a:spAutoFit/>
          </a:bodyPr>
          <a:lstStyle/>
          <a:p>
            <a:pPr lvl="0" algn="just"/>
            <a:r>
              <a:rPr lang="fr-CA" sz="1100" b="1" dirty="0">
                <a:solidFill>
                  <a:srgbClr val="272023"/>
                </a:solidFill>
                <a:latin typeface="Buenos Aires Bold" pitchFamily="2" charset="77"/>
                <a:cs typeface="Times New Roman" panose="02020603050405020304" pitchFamily="18" charset="0"/>
              </a:rPr>
              <a:t>STRUCTURE DE L’ATELIER</a:t>
            </a:r>
          </a:p>
          <a:p>
            <a:pPr lvl="0" algn="just"/>
            <a:endParaRPr lang="fr-CA" sz="1100" dirty="0">
              <a:solidFill>
                <a:srgbClr val="272023"/>
              </a:solidFill>
              <a:latin typeface="Montserrat" pitchFamily="2" charset="77"/>
              <a:ea typeface="Calibri" panose="020F0502020204030204" pitchFamily="34" charset="0"/>
              <a:cs typeface="Times New Roman" panose="02020603050405020304" pitchFamily="18" charset="0"/>
            </a:endParaRPr>
          </a:p>
          <a:p>
            <a:pPr lvl="0" algn="just"/>
            <a:r>
              <a:rPr lang="fr-CA" sz="1000" dirty="0">
                <a:solidFill>
                  <a:srgbClr val="272023"/>
                </a:solidFill>
                <a:latin typeface="Buenos Aires Book" pitchFamily="2" charset="77"/>
                <a:cs typeface="Times New Roman" panose="02020603050405020304" pitchFamily="18" charset="0"/>
              </a:rPr>
              <a:t>L’atelier s’est déroulé en quatre parties. Les personnes participantes devaient réfléchir en groupe de huit.</a:t>
            </a:r>
          </a:p>
          <a:p>
            <a:pPr lvl="0" algn="just"/>
            <a:endParaRPr lang="fr-CA" sz="1100" dirty="0">
              <a:solidFill>
                <a:srgbClr val="272023"/>
              </a:solidFill>
              <a:latin typeface="Montserrat" pitchFamily="2" charset="77"/>
              <a:ea typeface="Calibri" panose="020F0502020204030204" pitchFamily="34" charset="0"/>
              <a:cs typeface="Times New Roman" panose="02020603050405020304" pitchFamily="18" charset="0"/>
            </a:endParaRPr>
          </a:p>
          <a:p>
            <a:pPr marL="228600" lvl="0" indent="-228600" algn="just">
              <a:buFont typeface="+mj-lt"/>
              <a:buAutoNum type="arabicPeriod"/>
            </a:pPr>
            <a:r>
              <a:rPr lang="fr-CA" sz="1000" b="1" dirty="0">
                <a:solidFill>
                  <a:srgbClr val="272023"/>
                </a:solidFill>
                <a:latin typeface="Buenos Aires SemBd" pitchFamily="2" charset="77"/>
                <a:ea typeface="Calibri" panose="020F0502020204030204" pitchFamily="34" charset="0"/>
                <a:cs typeface="Times New Roman" panose="02020603050405020304" pitchFamily="18" charset="0"/>
              </a:rPr>
              <a:t>Définition des besoins et des attentes du personnel</a:t>
            </a:r>
          </a:p>
          <a:p>
            <a:pPr marL="685800" lvl="1" indent="-228600" algn="just">
              <a:buFont typeface="+mj-lt"/>
              <a:buAutoNum type="alphaLcPeriod"/>
            </a:pPr>
            <a:r>
              <a:rPr lang="fr-CA" sz="900" dirty="0">
                <a:solidFill>
                  <a:srgbClr val="272023"/>
                </a:solidFill>
                <a:latin typeface="Buenos Aires Book" pitchFamily="2" charset="77"/>
                <a:ea typeface="Calibri" panose="020F0502020204030204" pitchFamily="34" charset="0"/>
                <a:cs typeface="Times New Roman" panose="02020603050405020304" pitchFamily="18" charset="0"/>
              </a:rPr>
              <a:t>Que recherchent les personnes dans leur milieu de travail?</a:t>
            </a:r>
          </a:p>
          <a:p>
            <a:pPr marL="685800" lvl="1" indent="-228600" algn="just">
              <a:buFont typeface="+mj-lt"/>
              <a:buAutoNum type="alphaLcPeriod"/>
            </a:pPr>
            <a:r>
              <a:rPr lang="fr-CA" sz="900" dirty="0">
                <a:solidFill>
                  <a:srgbClr val="272023"/>
                </a:solidFill>
                <a:latin typeface="Buenos Aires Book" pitchFamily="2" charset="77"/>
                <a:ea typeface="Calibri" panose="020F0502020204030204" pitchFamily="34" charset="0"/>
                <a:cs typeface="Times New Roman" panose="02020603050405020304" pitchFamily="18" charset="0"/>
              </a:rPr>
              <a:t>Qu’est-ce qui augmente leur productivité?</a:t>
            </a:r>
          </a:p>
          <a:p>
            <a:pPr marL="685800" lvl="1" indent="-228600" algn="just">
              <a:buFont typeface="+mj-lt"/>
              <a:buAutoNum type="alphaLcPeriod"/>
            </a:pPr>
            <a:r>
              <a:rPr lang="fr-CA" sz="900" dirty="0">
                <a:solidFill>
                  <a:srgbClr val="272023"/>
                </a:solidFill>
                <a:latin typeface="Buenos Aires Book" pitchFamily="2" charset="77"/>
                <a:ea typeface="Calibri" panose="020F0502020204030204" pitchFamily="34" charset="0"/>
                <a:cs typeface="Times New Roman" panose="02020603050405020304" pitchFamily="18" charset="0"/>
              </a:rPr>
              <a:t>Qu’est-ce qui les rebute par rapport aux déplacements vers leur lieu de travail? </a:t>
            </a:r>
          </a:p>
          <a:p>
            <a:pPr lvl="0" algn="just"/>
            <a:endParaRPr lang="fr-CA" sz="1000" dirty="0">
              <a:solidFill>
                <a:srgbClr val="272023"/>
              </a:solidFill>
              <a:latin typeface="Montserrat" pitchFamily="2" charset="77"/>
              <a:ea typeface="Calibri" panose="020F0502020204030204" pitchFamily="34" charset="0"/>
              <a:cs typeface="Times New Roman" panose="02020603050405020304" pitchFamily="18" charset="0"/>
            </a:endParaRPr>
          </a:p>
          <a:p>
            <a:pPr marL="228600" indent="-228600" algn="just">
              <a:buFont typeface="+mj-lt"/>
              <a:buAutoNum type="arabicPeriod" startAt="2"/>
            </a:pPr>
            <a:r>
              <a:rPr lang="fr-CA" sz="1000" b="1" dirty="0">
                <a:solidFill>
                  <a:srgbClr val="272023"/>
                </a:solidFill>
                <a:latin typeface="Buenos Aires SemBd" pitchFamily="2" charset="77"/>
                <a:cs typeface="Times New Roman" panose="02020603050405020304" pitchFamily="18" charset="0"/>
              </a:rPr>
              <a:t>Définition des besoins et des attentes de l’entreprise</a:t>
            </a:r>
          </a:p>
          <a:p>
            <a:pPr marL="685800" lvl="1" indent="-228600" algn="just">
              <a:buFont typeface="+mj-lt"/>
              <a:buAutoNum type="alphaLcPeriod"/>
            </a:pPr>
            <a:r>
              <a:rPr lang="fr-CA" sz="900" dirty="0">
                <a:solidFill>
                  <a:srgbClr val="272023"/>
                </a:solidFill>
                <a:latin typeface="Buenos Aires Book" pitchFamily="2" charset="77"/>
                <a:cs typeface="Times New Roman" panose="02020603050405020304" pitchFamily="18" charset="0"/>
              </a:rPr>
              <a:t>Qu’est-ce que l’entreprise désire offrir à son personnel?</a:t>
            </a:r>
          </a:p>
          <a:p>
            <a:pPr marL="685800" lvl="1" indent="-228600" algn="just">
              <a:buFont typeface="+mj-lt"/>
              <a:buAutoNum type="alphaLcPeriod"/>
            </a:pPr>
            <a:r>
              <a:rPr lang="fr-CA" sz="900" dirty="0">
                <a:solidFill>
                  <a:srgbClr val="272023"/>
                </a:solidFill>
                <a:latin typeface="Buenos Aires Book" pitchFamily="2" charset="77"/>
                <a:cs typeface="Times New Roman" panose="02020603050405020304" pitchFamily="18" charset="0"/>
              </a:rPr>
              <a:t>Quels sont ses besoins en matière d’espace?</a:t>
            </a:r>
          </a:p>
          <a:p>
            <a:pPr marL="685800" lvl="1" indent="-228600" algn="just">
              <a:buFont typeface="+mj-lt"/>
              <a:buAutoNum type="alphaLcPeriod"/>
            </a:pPr>
            <a:r>
              <a:rPr lang="fr-CA" sz="900" dirty="0">
                <a:solidFill>
                  <a:srgbClr val="272023"/>
                </a:solidFill>
                <a:latin typeface="Buenos Aires Book" pitchFamily="2" charset="77"/>
                <a:cs typeface="Times New Roman" panose="02020603050405020304" pitchFamily="18" charset="0"/>
              </a:rPr>
              <a:t>Quels sont ses besoins en matière de services connexes?</a:t>
            </a:r>
          </a:p>
          <a:p>
            <a:pPr marL="228600" indent="-228600" algn="just">
              <a:buFont typeface="+mj-lt"/>
              <a:buAutoNum type="arabicPeriod"/>
            </a:pPr>
            <a:endParaRPr lang="fr-CA" sz="1000" dirty="0">
              <a:solidFill>
                <a:srgbClr val="272023"/>
              </a:solidFill>
              <a:latin typeface="Montserrat" pitchFamily="2" charset="77"/>
              <a:ea typeface="Calibri" panose="020F0502020204030204" pitchFamily="34" charset="0"/>
              <a:cs typeface="Times New Roman" panose="02020603050405020304" pitchFamily="18" charset="0"/>
            </a:endParaRPr>
          </a:p>
          <a:p>
            <a:pPr marL="228600" indent="-228600" algn="just">
              <a:buFont typeface="+mj-lt"/>
              <a:buAutoNum type="arabicPeriod" startAt="3"/>
            </a:pPr>
            <a:r>
              <a:rPr lang="fr-CA" sz="1000" b="1" dirty="0">
                <a:solidFill>
                  <a:srgbClr val="272023"/>
                </a:solidFill>
                <a:latin typeface="Buenos Aires SemBd" pitchFamily="2" charset="77"/>
                <a:cs typeface="Times New Roman" panose="02020603050405020304" pitchFamily="18" charset="0"/>
              </a:rPr>
              <a:t>Classement des besoins et des attentes définis : qui est responsable?</a:t>
            </a:r>
          </a:p>
          <a:p>
            <a:pPr marL="685800" lvl="1" indent="-228600" algn="just">
              <a:buFont typeface="+mj-lt"/>
              <a:buAutoNum type="alphaLcPeriod"/>
            </a:pPr>
            <a:r>
              <a:rPr lang="fr-CA" sz="900" dirty="0">
                <a:solidFill>
                  <a:srgbClr val="272023"/>
                </a:solidFill>
                <a:latin typeface="Buenos Aires Book" pitchFamily="2" charset="77"/>
                <a:cs typeface="Times New Roman" panose="02020603050405020304" pitchFamily="18" charset="0"/>
              </a:rPr>
              <a:t>L’entreprise</a:t>
            </a:r>
          </a:p>
          <a:p>
            <a:pPr marL="685800" lvl="1" indent="-228600" algn="just">
              <a:buFont typeface="+mj-lt"/>
              <a:buAutoNum type="alphaLcPeriod"/>
            </a:pPr>
            <a:r>
              <a:rPr lang="fr-CA" sz="900" dirty="0">
                <a:solidFill>
                  <a:srgbClr val="272023"/>
                </a:solidFill>
                <a:latin typeface="Buenos Aires Book" pitchFamily="2" charset="77"/>
                <a:cs typeface="Times New Roman" panose="02020603050405020304" pitchFamily="18" charset="0"/>
              </a:rPr>
              <a:t>L’environnement d’affaires</a:t>
            </a:r>
          </a:p>
          <a:p>
            <a:pPr marL="685800" lvl="1" indent="-228600" algn="just">
              <a:buFont typeface="+mj-lt"/>
              <a:buAutoNum type="alphaLcPeriod"/>
            </a:pPr>
            <a:r>
              <a:rPr lang="fr-CA" sz="900" dirty="0">
                <a:solidFill>
                  <a:srgbClr val="272023"/>
                </a:solidFill>
                <a:latin typeface="Buenos Aires Book" pitchFamily="2" charset="77"/>
                <a:cs typeface="Times New Roman" panose="02020603050405020304" pitchFamily="18" charset="0"/>
              </a:rPr>
              <a:t>La Ville</a:t>
            </a:r>
          </a:p>
          <a:p>
            <a:pPr marL="228600" indent="-228600" algn="just">
              <a:buFont typeface="+mj-lt"/>
              <a:buAutoNum type="arabicPeriod" startAt="2"/>
            </a:pPr>
            <a:endParaRPr lang="fr-CA" sz="1000" dirty="0">
              <a:solidFill>
                <a:srgbClr val="272023"/>
              </a:solidFill>
              <a:latin typeface="Montserrat" pitchFamily="2" charset="77"/>
              <a:ea typeface="Calibri" panose="020F0502020204030204" pitchFamily="34" charset="0"/>
              <a:cs typeface="Times New Roman" panose="02020603050405020304" pitchFamily="18" charset="0"/>
            </a:endParaRPr>
          </a:p>
          <a:p>
            <a:pPr marL="228600" indent="-228600" algn="just">
              <a:buFont typeface="+mj-lt"/>
              <a:buAutoNum type="arabicPeriod" startAt="4"/>
            </a:pPr>
            <a:r>
              <a:rPr lang="fr-CA" sz="1000" b="1" dirty="0">
                <a:solidFill>
                  <a:srgbClr val="272023"/>
                </a:solidFill>
                <a:latin typeface="Buenos Aires SemBd" pitchFamily="2" charset="77"/>
                <a:cs typeface="Times New Roman" panose="02020603050405020304" pitchFamily="18" charset="0"/>
              </a:rPr>
              <a:t>Phase d’idéation : réflexion et élaboration de solutions innovantes en réponse aux besoins et aux attentes du personnel et de l’entreprise</a:t>
            </a:r>
          </a:p>
          <a:p>
            <a:pPr algn="just"/>
            <a:r>
              <a:rPr lang="fr-CA" sz="1000" dirty="0">
                <a:solidFill>
                  <a:srgbClr val="272023"/>
                </a:solidFill>
                <a:latin typeface="Montserrat" pitchFamily="2" charset="77"/>
                <a:ea typeface="Calibri" panose="020F0502020204030204" pitchFamily="34" charset="0"/>
                <a:cs typeface="Times New Roman" panose="02020603050405020304" pitchFamily="18" charset="0"/>
              </a:rPr>
              <a:t>	</a:t>
            </a:r>
          </a:p>
          <a:p>
            <a:pPr lvl="0"/>
            <a:endParaRPr lang="fr-CA" sz="1100" dirty="0">
              <a:solidFill>
                <a:srgbClr val="272023"/>
              </a:solidFill>
              <a:latin typeface="Montserrat" pitchFamily="2" charset="77"/>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D4CD5279-BA1F-D34F-BB97-D32A38E06545}"/>
              </a:ext>
            </a:extLst>
          </p:cNvPr>
          <p:cNvSpPr/>
          <p:nvPr>
            <p:custDataLst>
              <p:tags r:id="rId5"/>
            </p:custDataLst>
          </p:nvPr>
        </p:nvSpPr>
        <p:spPr>
          <a:xfrm>
            <a:off x="576263" y="7172866"/>
            <a:ext cx="2634180" cy="876202"/>
          </a:xfrm>
          <a:prstGeom prst="rect">
            <a:avLst/>
          </a:prstGeom>
          <a:noFill/>
          <a:ln w="6350">
            <a:solidFill>
              <a:srgbClr val="DB104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TextBox 14">
            <a:extLst>
              <a:ext uri="{FF2B5EF4-FFF2-40B4-BE49-F238E27FC236}">
                <a16:creationId xmlns:a16="http://schemas.microsoft.com/office/drawing/2014/main" id="{4D90ACFE-F698-764B-BC8C-5C33B7720571}"/>
              </a:ext>
            </a:extLst>
          </p:cNvPr>
          <p:cNvSpPr txBox="1"/>
          <p:nvPr>
            <p:custDataLst>
              <p:tags r:id="rId6"/>
            </p:custDataLst>
          </p:nvPr>
        </p:nvSpPr>
        <p:spPr>
          <a:xfrm>
            <a:off x="656132" y="7257024"/>
            <a:ext cx="2458995" cy="553998"/>
          </a:xfrm>
          <a:prstGeom prst="rect">
            <a:avLst/>
          </a:prstGeom>
          <a:noFill/>
        </p:spPr>
        <p:txBody>
          <a:bodyPr wrap="square">
            <a:spAutoFit/>
          </a:bodyPr>
          <a:lstStyle/>
          <a:p>
            <a:pPr algn="just"/>
            <a:r>
              <a:rPr lang="fr-CA" sz="1000" dirty="0">
                <a:solidFill>
                  <a:srgbClr val="272023"/>
                </a:solidFill>
                <a:latin typeface="Buenos Aires Book" pitchFamily="2" charset="77"/>
                <a:ea typeface="Calibri" panose="020F0502020204030204" pitchFamily="34" charset="0"/>
                <a:cs typeface="Times New Roman" panose="02020603050405020304" pitchFamily="18" charset="0"/>
              </a:rPr>
              <a:t>Nous avons pu constater une sous-représentativité du </a:t>
            </a:r>
            <a:r>
              <a:rPr lang="fr-CA" sz="1000" b="1" dirty="0">
                <a:solidFill>
                  <a:srgbClr val="DB1045"/>
                </a:solidFill>
                <a:latin typeface="Buenos Aires SemBd" pitchFamily="2" charset="77"/>
                <a:cs typeface="Times New Roman" panose="02020603050405020304" pitchFamily="18" charset="0"/>
              </a:rPr>
              <a:t>personnel</a:t>
            </a:r>
            <a:r>
              <a:rPr lang="fr-CA" sz="1000" dirty="0">
                <a:solidFill>
                  <a:srgbClr val="272023"/>
                </a:solidFill>
                <a:latin typeface="Buenos Aires Book" pitchFamily="2" charset="77"/>
                <a:ea typeface="Calibri" panose="020F0502020204030204" pitchFamily="34" charset="0"/>
                <a:cs typeface="Times New Roman" panose="02020603050405020304" pitchFamily="18" charset="0"/>
              </a:rPr>
              <a:t>, situation corrigée par des entrevues ultérieures.</a:t>
            </a:r>
          </a:p>
        </p:txBody>
      </p:sp>
    </p:spTree>
    <p:extLst>
      <p:ext uri="{BB962C8B-B14F-4D97-AF65-F5344CB8AC3E}">
        <p14:creationId xmlns:p14="http://schemas.microsoft.com/office/powerpoint/2010/main" val="1082064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9E0C94-5A56-A7ED-B09C-46178B448588}"/>
              </a:ext>
            </a:extLst>
          </p:cNvPr>
          <p:cNvPicPr>
            <a:picLocks noChangeAspect="1"/>
          </p:cNvPicPr>
          <p:nvPr>
            <p:custDataLst>
              <p:tags r:id="rId1"/>
            </p:custDataLst>
          </p:nvPr>
        </p:nvPicPr>
        <p:blipFill rotWithShape="1">
          <a:blip r:embed="rId9" cstate="screen">
            <a:extLst>
              <a:ext uri="{28A0092B-C50C-407E-A947-70E740481C1C}">
                <a14:useLocalDpi xmlns:a14="http://schemas.microsoft.com/office/drawing/2010/main"/>
              </a:ext>
            </a:extLst>
          </a:blip>
          <a:srcRect/>
          <a:stretch/>
        </p:blipFill>
        <p:spPr>
          <a:xfrm>
            <a:off x="536494" y="1832636"/>
            <a:ext cx="5675695" cy="2824748"/>
          </a:xfrm>
          <a:prstGeom prst="rect">
            <a:avLst/>
          </a:prstGeom>
        </p:spPr>
      </p:pic>
      <p:sp>
        <p:nvSpPr>
          <p:cNvPr id="9" name="ZoneTexte 5">
            <a:extLst>
              <a:ext uri="{FF2B5EF4-FFF2-40B4-BE49-F238E27FC236}">
                <a16:creationId xmlns:a16="http://schemas.microsoft.com/office/drawing/2014/main" id="{6940976E-4E44-B123-B3F6-1648CEA01DB7}"/>
              </a:ext>
            </a:extLst>
          </p:cNvPr>
          <p:cNvSpPr txBox="1"/>
          <p:nvPr>
            <p:custDataLst>
              <p:tags r:id="rId2"/>
            </p:custDataLst>
          </p:nvPr>
        </p:nvSpPr>
        <p:spPr>
          <a:xfrm>
            <a:off x="479274" y="1201637"/>
            <a:ext cx="5779865" cy="584775"/>
          </a:xfrm>
          <a:prstGeom prst="rect">
            <a:avLst/>
          </a:prstGeom>
          <a:noFill/>
        </p:spPr>
        <p:txBody>
          <a:bodyPr wrap="square" rtlCol="0">
            <a:spAutoFit/>
          </a:bodyPr>
          <a:lstStyle/>
          <a:p>
            <a:pPr>
              <a:spcBef>
                <a:spcPts val="600"/>
              </a:spcBef>
              <a:spcAft>
                <a:spcPts val="600"/>
              </a:spcAft>
            </a:pPr>
            <a:r>
              <a:rPr lang="fr-CA" sz="2000" b="1">
                <a:solidFill>
                  <a:srgbClr val="DB1045"/>
                </a:solidFill>
                <a:latin typeface="Buenos Aires Bold" pitchFamily="2" charset="77"/>
              </a:rPr>
              <a:t>L’immobilier commercial à Montréal</a:t>
            </a:r>
            <a:br>
              <a:rPr lang="fr-CA" sz="2000" b="1">
                <a:solidFill>
                  <a:srgbClr val="DB1045"/>
                </a:solidFill>
                <a:latin typeface="Montserrat" pitchFamily="2" charset="77"/>
              </a:rPr>
            </a:br>
            <a:r>
              <a:rPr lang="fr-CA" sz="1200" i="1">
                <a:solidFill>
                  <a:srgbClr val="DB1045"/>
                </a:solidFill>
                <a:latin typeface="Buenos Aires Light Italic" pitchFamily="2" charset="77"/>
              </a:rPr>
              <a:t>État des lieux</a:t>
            </a:r>
            <a:endParaRPr lang="fr-CA" sz="1400" i="1">
              <a:solidFill>
                <a:srgbClr val="DB1045"/>
              </a:solidFill>
              <a:latin typeface="Buenos Aires Light Italic" pitchFamily="2" charset="77"/>
            </a:endParaRPr>
          </a:p>
        </p:txBody>
      </p:sp>
      <p:grpSp>
        <p:nvGrpSpPr>
          <p:cNvPr id="3" name="Group 2">
            <a:extLst>
              <a:ext uri="{FF2B5EF4-FFF2-40B4-BE49-F238E27FC236}">
                <a16:creationId xmlns:a16="http://schemas.microsoft.com/office/drawing/2014/main" id="{740C201C-6F4F-09BB-3117-8FF5798D8CDF}"/>
              </a:ext>
            </a:extLst>
          </p:cNvPr>
          <p:cNvGrpSpPr/>
          <p:nvPr>
            <p:custDataLst>
              <p:tags r:id="rId3"/>
            </p:custDataLst>
          </p:nvPr>
        </p:nvGrpSpPr>
        <p:grpSpPr>
          <a:xfrm>
            <a:off x="576263" y="969072"/>
            <a:ext cx="232695" cy="246643"/>
            <a:chOff x="143533" y="1035852"/>
            <a:chExt cx="429784" cy="455545"/>
          </a:xfrm>
        </p:grpSpPr>
        <p:sp>
          <p:nvSpPr>
            <p:cNvPr id="2" name="Oval 1">
              <a:extLst>
                <a:ext uri="{FF2B5EF4-FFF2-40B4-BE49-F238E27FC236}">
                  <a16:creationId xmlns:a16="http://schemas.microsoft.com/office/drawing/2014/main" id="{CDF86F81-AF94-3431-C91C-5131ADDE2689}"/>
                </a:ext>
              </a:extLst>
            </p:cNvPr>
            <p:cNvSpPr/>
            <p:nvPr/>
          </p:nvSpPr>
          <p:spPr>
            <a:xfrm>
              <a:off x="143533" y="1035852"/>
              <a:ext cx="422220" cy="422220"/>
            </a:xfrm>
            <a:prstGeom prst="ellipse">
              <a:avLst/>
            </a:prstGeom>
            <a:solidFill>
              <a:srgbClr val="DB1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oneTexte 5">
              <a:extLst>
                <a:ext uri="{FF2B5EF4-FFF2-40B4-BE49-F238E27FC236}">
                  <a16:creationId xmlns:a16="http://schemas.microsoft.com/office/drawing/2014/main" id="{A9CD42E2-BCB5-8B03-97EB-306789204A55}"/>
                </a:ext>
              </a:extLst>
            </p:cNvPr>
            <p:cNvSpPr txBox="1"/>
            <p:nvPr/>
          </p:nvSpPr>
          <p:spPr>
            <a:xfrm>
              <a:off x="152903" y="1091819"/>
              <a:ext cx="420414" cy="399578"/>
            </a:xfrm>
            <a:prstGeom prst="rect">
              <a:avLst/>
            </a:prstGeom>
            <a:noFill/>
          </p:spPr>
          <p:txBody>
            <a:bodyPr wrap="square" rtlCol="0">
              <a:spAutoFit/>
            </a:bodyPr>
            <a:lstStyle/>
            <a:p>
              <a:pPr algn="ctr">
                <a:lnSpc>
                  <a:spcPct val="80000"/>
                </a:lnSpc>
              </a:pPr>
              <a:r>
                <a:rPr lang="fr-CA" sz="1000" b="1">
                  <a:solidFill>
                    <a:schemeClr val="bg1"/>
                  </a:solidFill>
                  <a:latin typeface="Buenos Aires Bold" pitchFamily="2" charset="77"/>
                </a:rPr>
                <a:t>1</a:t>
              </a:r>
            </a:p>
          </p:txBody>
        </p:sp>
      </p:grpSp>
      <p:sp>
        <p:nvSpPr>
          <p:cNvPr id="11" name="TextBox 10">
            <a:extLst>
              <a:ext uri="{FF2B5EF4-FFF2-40B4-BE49-F238E27FC236}">
                <a16:creationId xmlns:a16="http://schemas.microsoft.com/office/drawing/2014/main" id="{5B095AEE-5E65-6CB8-EBCA-6A87E79232D6}"/>
              </a:ext>
            </a:extLst>
          </p:cNvPr>
          <p:cNvSpPr txBox="1"/>
          <p:nvPr>
            <p:custDataLst>
              <p:tags r:id="rId4"/>
            </p:custDataLst>
          </p:nvPr>
        </p:nvSpPr>
        <p:spPr>
          <a:xfrm>
            <a:off x="479274" y="4889531"/>
            <a:ext cx="5777466" cy="954107"/>
          </a:xfrm>
          <a:prstGeom prst="rect">
            <a:avLst/>
          </a:prstGeom>
          <a:noFill/>
        </p:spPr>
        <p:txBody>
          <a:bodyPr wrap="square">
            <a:spAutoFit/>
          </a:bodyPr>
          <a:lstStyle/>
          <a:p>
            <a:r>
              <a:rPr lang="fr-CA" sz="1400" dirty="0">
                <a:solidFill>
                  <a:srgbClr val="272023"/>
                </a:solidFill>
                <a:effectLst/>
                <a:latin typeface="Buenos Aires Regular" pitchFamily="2" charset="77"/>
                <a:ea typeface="Calibri" panose="020F0502020204030204" pitchFamily="34" charset="0"/>
                <a:cs typeface="Times New Roman" panose="02020603050405020304" pitchFamily="18" charset="0"/>
              </a:rPr>
              <a:t>Le visage de l’immobilier commercial à Montréal et, plus largement, la manière d’entrevoir les environnements de travail, ont subi de profondes transformations au cours des deux dernières années. </a:t>
            </a:r>
            <a:endParaRPr lang="en-CA" sz="1100" dirty="0">
              <a:solidFill>
                <a:srgbClr val="272023"/>
              </a:solidFill>
              <a:effectLst/>
              <a:latin typeface="Buenos Aires Regular" pitchFamily="2" charset="77"/>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C58B3798-035F-F258-FB7C-A78454B778B3}"/>
              </a:ext>
            </a:extLst>
          </p:cNvPr>
          <p:cNvSpPr txBox="1"/>
          <p:nvPr>
            <p:custDataLst>
              <p:tags r:id="rId5"/>
            </p:custDataLst>
          </p:nvPr>
        </p:nvSpPr>
        <p:spPr>
          <a:xfrm>
            <a:off x="3265713" y="5935385"/>
            <a:ext cx="2872327" cy="2192908"/>
          </a:xfrm>
          <a:prstGeom prst="rect">
            <a:avLst/>
          </a:prstGeom>
          <a:noFill/>
        </p:spPr>
        <p:txBody>
          <a:bodyPr wrap="square">
            <a:spAutoFit/>
          </a:bodyPr>
          <a:lstStyle/>
          <a:p>
            <a:pPr algn="just"/>
            <a:r>
              <a:rPr lang="fr-CA" sz="1050" dirty="0">
                <a:solidFill>
                  <a:srgbClr val="272023"/>
                </a:solidFill>
                <a:effectLst/>
                <a:latin typeface="Buenos Aires Book" pitchFamily="2" charset="77"/>
                <a:ea typeface="Calibri" panose="020F0502020204030204" pitchFamily="34" charset="0"/>
                <a:cs typeface="Times New Roman" panose="02020603050405020304" pitchFamily="18" charset="0"/>
              </a:rPr>
              <a:t>L’adoption massive du télétravail en début de crise sanitaire a cependant graduellement cédé sa place à l’apparition de </a:t>
            </a:r>
            <a:r>
              <a:rPr lang="fr-CA" sz="1050" b="1" dirty="0">
                <a:solidFill>
                  <a:srgbClr val="272023"/>
                </a:solidFill>
                <a:latin typeface="Buenos Aires SemBd" pitchFamily="2" charset="77"/>
                <a:cs typeface="Times New Roman" panose="02020603050405020304" pitchFamily="18" charset="0"/>
              </a:rPr>
              <a:t>modèles de travail hybrides</a:t>
            </a:r>
            <a:r>
              <a:rPr lang="fr-CA" sz="1050" dirty="0">
                <a:solidFill>
                  <a:srgbClr val="272023"/>
                </a:solidFill>
                <a:effectLst/>
                <a:latin typeface="Buenos Aires Book" pitchFamily="2" charset="77"/>
                <a:ea typeface="Calibri" panose="020F0502020204030204" pitchFamily="34" charset="0"/>
                <a:cs typeface="Times New Roman" panose="02020603050405020304" pitchFamily="18" charset="0"/>
              </a:rPr>
              <a:t> permettant au personnel de partager son temps entre le bureau et la maison. La flexibilité de l’horaire et la proportion du travail à domicile, qu’elle soit imposée ou laissée à la discrétion des individus, varie considérablement d’une entreprise à l’autre et semble répondre à des </a:t>
            </a:r>
            <a:r>
              <a:rPr lang="fr-CA" sz="1050" b="1" dirty="0">
                <a:solidFill>
                  <a:srgbClr val="272023"/>
                </a:solidFill>
                <a:latin typeface="Buenos Aires SemBd" pitchFamily="2" charset="77"/>
                <a:cs typeface="Times New Roman" panose="02020603050405020304" pitchFamily="18" charset="0"/>
              </a:rPr>
              <a:t>tendances sectorielles </a:t>
            </a:r>
            <a:r>
              <a:rPr lang="fr-CA" sz="1050" dirty="0">
                <a:solidFill>
                  <a:srgbClr val="272023"/>
                </a:solidFill>
                <a:latin typeface="Buenos Aires Book" pitchFamily="2" charset="77"/>
                <a:cs typeface="Times New Roman" panose="02020603050405020304" pitchFamily="18" charset="0"/>
              </a:rPr>
              <a:t>qui s’expliquent tout particulièrement par le besoin ou non de travailler en présentiel.</a:t>
            </a:r>
          </a:p>
          <a:p>
            <a:endParaRPr lang="en-CA" sz="1050" dirty="0">
              <a:solidFill>
                <a:srgbClr val="272023"/>
              </a:solidFill>
              <a:effectLst/>
              <a:latin typeface="Buenos Aires Book" pitchFamily="2" charset="77"/>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A031E552-3DF9-FBA9-91F7-7919C44CBF2D}"/>
              </a:ext>
            </a:extLst>
          </p:cNvPr>
          <p:cNvSpPr txBox="1"/>
          <p:nvPr>
            <p:custDataLst>
              <p:tags r:id="rId6"/>
            </p:custDataLst>
          </p:nvPr>
        </p:nvSpPr>
        <p:spPr>
          <a:xfrm>
            <a:off x="479275" y="5935385"/>
            <a:ext cx="2786438" cy="1223412"/>
          </a:xfrm>
          <a:prstGeom prst="rect">
            <a:avLst/>
          </a:prstGeom>
          <a:noFill/>
        </p:spPr>
        <p:txBody>
          <a:bodyPr wrap="square">
            <a:spAutoFit/>
          </a:bodyPr>
          <a:lstStyle/>
          <a:p>
            <a:pPr algn="just"/>
            <a:r>
              <a:rPr lang="fr-CA" sz="1050">
                <a:solidFill>
                  <a:srgbClr val="272023"/>
                </a:solidFill>
                <a:latin typeface="Buenos Aires Book" pitchFamily="2" charset="77"/>
                <a:ea typeface="Calibri" panose="020F0502020204030204" pitchFamily="34" charset="0"/>
                <a:cs typeface="Times New Roman" panose="02020603050405020304" pitchFamily="18" charset="0"/>
              </a:rPr>
              <a:t>À Montréal comme dans la plupart des grandes villes du monde, les restrictions sanitaires entraînées par la pandémie de COVID-19, en particulier l’interdiction de se rassembler et le couvre-feu, ont accéléré une tendance qui était déjà présente en entreprise : l’adoption du </a:t>
            </a:r>
            <a:r>
              <a:rPr lang="fr-CA" sz="1050" b="1">
                <a:solidFill>
                  <a:srgbClr val="272023"/>
                </a:solidFill>
                <a:latin typeface="Buenos Aires SemBd" pitchFamily="2" charset="77"/>
                <a:ea typeface="Calibri" panose="020F0502020204030204" pitchFamily="34" charset="0"/>
                <a:cs typeface="Times New Roman" panose="02020603050405020304" pitchFamily="18" charset="0"/>
              </a:rPr>
              <a:t>télétravail</a:t>
            </a:r>
            <a:r>
              <a:rPr lang="fr-CA" sz="1050">
                <a:solidFill>
                  <a:srgbClr val="272023"/>
                </a:solidFill>
                <a:latin typeface="Buenos Aires Book" pitchFamily="2" charset="77"/>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975445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DE5C37-BAC9-E1C2-9A24-D6A3325BA512}"/>
              </a:ext>
            </a:extLst>
          </p:cNvPr>
          <p:cNvSpPr/>
          <p:nvPr>
            <p:custDataLst>
              <p:tags r:id="rId1"/>
            </p:custDataLst>
          </p:nvPr>
        </p:nvSpPr>
        <p:spPr>
          <a:xfrm>
            <a:off x="532815" y="1275007"/>
            <a:ext cx="5667711" cy="726657"/>
          </a:xfrm>
          <a:prstGeom prst="rect">
            <a:avLst/>
          </a:prstGeom>
          <a:solidFill>
            <a:srgbClr val="DB1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E5D40DB-D3A1-D252-FA39-F922D00F546A}"/>
              </a:ext>
            </a:extLst>
          </p:cNvPr>
          <p:cNvSpPr txBox="1"/>
          <p:nvPr>
            <p:custDataLst>
              <p:tags r:id="rId2"/>
            </p:custDataLst>
          </p:nvPr>
        </p:nvSpPr>
        <p:spPr>
          <a:xfrm>
            <a:off x="536582" y="6058176"/>
            <a:ext cx="2863573" cy="1277273"/>
          </a:xfrm>
          <a:prstGeom prst="rect">
            <a:avLst/>
          </a:prstGeom>
          <a:noFill/>
        </p:spPr>
        <p:txBody>
          <a:bodyPr wrap="square">
            <a:spAutoFit/>
          </a:bodyPr>
          <a:lstStyle/>
          <a:p>
            <a:pPr marL="171450" indent="-171450" algn="just">
              <a:buClr>
                <a:srgbClr val="C2043B"/>
              </a:buClr>
              <a:buFont typeface="Arial" panose="020B0604020202020204" pitchFamily="34" charset="0"/>
              <a:buChar char="•"/>
            </a:pPr>
            <a:r>
              <a:rPr lang="fr-CA" sz="1100" dirty="0">
                <a:solidFill>
                  <a:srgbClr val="272023"/>
                </a:solidFill>
                <a:effectLst/>
                <a:latin typeface="Buenos Aires Book" pitchFamily="2" charset="77"/>
                <a:ea typeface="Calibri" panose="020F0502020204030204" pitchFamily="34" charset="0"/>
                <a:cs typeface="Times New Roman" panose="02020603050405020304" pitchFamily="18" charset="0"/>
              </a:rPr>
              <a:t>Dans l’arrondissement de </a:t>
            </a:r>
            <a:r>
              <a:rPr lang="fr-CA" sz="1100" b="1" dirty="0">
                <a:solidFill>
                  <a:srgbClr val="272023"/>
                </a:solidFill>
                <a:latin typeface="Buenos Aires SemBd" pitchFamily="2" charset="77"/>
                <a:cs typeface="Times New Roman" panose="02020603050405020304" pitchFamily="18" charset="0"/>
              </a:rPr>
              <a:t>Ville-Marie</a:t>
            </a:r>
            <a:r>
              <a:rPr lang="fr-CA" sz="1100" dirty="0">
                <a:solidFill>
                  <a:srgbClr val="272023"/>
                </a:solidFill>
                <a:effectLst/>
                <a:latin typeface="Buenos Aires Book" pitchFamily="2" charset="77"/>
                <a:ea typeface="Calibri" panose="020F0502020204030204" pitchFamily="34" charset="0"/>
                <a:cs typeface="Times New Roman" panose="02020603050405020304" pitchFamily="18" charset="0"/>
              </a:rPr>
              <a:t>, le taux d’inoccupation des bureaux atteignait 16,8 % – soit une hausse de 8,2 points de pourcentage en deux ans. Les espaces de classe B affichaient un taux d’inoccupation légèrement plus </a:t>
            </a:r>
            <a:r>
              <a:rPr lang="fr-CA" sz="1100" dirty="0">
                <a:solidFill>
                  <a:srgbClr val="272023"/>
                </a:solidFill>
                <a:latin typeface="Buenos Aires Book" pitchFamily="2" charset="77"/>
                <a:cs typeface="Times New Roman" panose="02020603050405020304" pitchFamily="18" charset="0"/>
              </a:rPr>
              <a:t>élevé (17,1 %) que ceux de classe A (16,5 %)*.</a:t>
            </a:r>
            <a:endParaRPr lang="en-CA" sz="1100" dirty="0">
              <a:solidFill>
                <a:srgbClr val="272023"/>
              </a:solidFill>
              <a:latin typeface="Buenos Aires Book" pitchFamily="2" charset="77"/>
              <a:cs typeface="Times New Roman" panose="02020603050405020304" pitchFamily="18" charset="0"/>
            </a:endParaRPr>
          </a:p>
        </p:txBody>
      </p:sp>
      <p:sp>
        <p:nvSpPr>
          <p:cNvPr id="11" name="TextBox 10">
            <a:extLst>
              <a:ext uri="{FF2B5EF4-FFF2-40B4-BE49-F238E27FC236}">
                <a16:creationId xmlns:a16="http://schemas.microsoft.com/office/drawing/2014/main" id="{B0DEBD9E-19DA-7E76-A719-28C4EDD0C789}"/>
              </a:ext>
            </a:extLst>
          </p:cNvPr>
          <p:cNvSpPr txBox="1"/>
          <p:nvPr>
            <p:custDataLst>
              <p:tags r:id="rId3"/>
            </p:custDataLst>
          </p:nvPr>
        </p:nvSpPr>
        <p:spPr>
          <a:xfrm>
            <a:off x="3475553" y="6048679"/>
            <a:ext cx="2775188" cy="1107996"/>
          </a:xfrm>
          <a:prstGeom prst="rect">
            <a:avLst/>
          </a:prstGeom>
          <a:noFill/>
        </p:spPr>
        <p:txBody>
          <a:bodyPr wrap="square">
            <a:spAutoFit/>
          </a:bodyPr>
          <a:lstStyle/>
          <a:p>
            <a:pPr marL="171450" lvl="0" indent="-171450" algn="just">
              <a:buClr>
                <a:srgbClr val="C2043B"/>
              </a:buClr>
              <a:buFont typeface="Arial" panose="020B0604020202020204" pitchFamily="34" charset="0"/>
              <a:buChar char="•"/>
            </a:pPr>
            <a:r>
              <a:rPr lang="fr-CA" sz="1100" dirty="0">
                <a:solidFill>
                  <a:srgbClr val="272023"/>
                </a:solidFill>
                <a:latin typeface="Buenos Aires Book" pitchFamily="2" charset="77"/>
                <a:cs typeface="Times New Roman" panose="02020603050405020304" pitchFamily="18" charset="0"/>
              </a:rPr>
              <a:t>Cet </a:t>
            </a:r>
            <a:r>
              <a:rPr lang="fr-CA" sz="1100" b="1" dirty="0">
                <a:solidFill>
                  <a:srgbClr val="272023"/>
                </a:solidFill>
                <a:latin typeface="Buenos Aires SemBd" pitchFamily="2" charset="77"/>
                <a:cs typeface="Times New Roman" panose="02020603050405020304" pitchFamily="18" charset="0"/>
              </a:rPr>
              <a:t>écart entre les classes d’espaces à bureaux </a:t>
            </a:r>
            <a:r>
              <a:rPr lang="fr-CA" sz="1100" dirty="0">
                <a:solidFill>
                  <a:srgbClr val="272023"/>
                </a:solidFill>
                <a:latin typeface="Buenos Aires Book" pitchFamily="2" charset="77"/>
                <a:cs typeface="Times New Roman" panose="02020603050405020304" pitchFamily="18" charset="0"/>
              </a:rPr>
              <a:t>s’intensifie considérablement dans le </a:t>
            </a:r>
            <a:r>
              <a:rPr lang="fr-CA" sz="1100" b="1" dirty="0">
                <a:solidFill>
                  <a:srgbClr val="272023"/>
                </a:solidFill>
                <a:latin typeface="Buenos Aires SemBd" pitchFamily="2" charset="77"/>
                <a:cs typeface="Times New Roman" panose="02020603050405020304" pitchFamily="18" charset="0"/>
              </a:rPr>
              <a:t>noyau central</a:t>
            </a:r>
            <a:r>
              <a:rPr lang="fr-CA" sz="1100" dirty="0">
                <a:solidFill>
                  <a:srgbClr val="272023"/>
                </a:solidFill>
                <a:latin typeface="Buenos Aires Book" pitchFamily="2" charset="77"/>
                <a:cs typeface="Times New Roman" panose="02020603050405020304" pitchFamily="18" charset="0"/>
              </a:rPr>
              <a:t> du centre-ville, où la classe B présentait un taux d’inoccupation de 24,3 %, contre 14,2 % pour la classe A*.</a:t>
            </a:r>
            <a:endParaRPr lang="en-CA" sz="1100" dirty="0">
              <a:solidFill>
                <a:srgbClr val="272023"/>
              </a:solidFill>
              <a:latin typeface="Buenos Aires Book" pitchFamily="2" charset="77"/>
              <a:cs typeface="Times New Roman" panose="02020603050405020304" pitchFamily="18" charset="0"/>
            </a:endParaRPr>
          </a:p>
          <a:p>
            <a:pPr algn="just">
              <a:spcAft>
                <a:spcPts val="1000"/>
              </a:spcAft>
              <a:buClr>
                <a:srgbClr val="C2043B"/>
              </a:buClr>
            </a:pPr>
            <a:r>
              <a:rPr lang="fr-CA" sz="1100" dirty="0">
                <a:solidFill>
                  <a:srgbClr val="272023"/>
                </a:solidFill>
                <a:latin typeface="Buenos Aires Book" pitchFamily="2" charset="77"/>
                <a:cs typeface="Times New Roman" panose="02020603050405020304" pitchFamily="18" charset="0"/>
              </a:rPr>
              <a:t> </a:t>
            </a:r>
            <a:endParaRPr lang="en-CA" sz="1100" dirty="0">
              <a:solidFill>
                <a:srgbClr val="272023"/>
              </a:solidFill>
              <a:latin typeface="Buenos Aires Book" pitchFamily="2" charset="77"/>
              <a:cs typeface="Times New Roman" panose="02020603050405020304" pitchFamily="18" charset="0"/>
            </a:endParaRPr>
          </a:p>
        </p:txBody>
      </p:sp>
      <p:sp>
        <p:nvSpPr>
          <p:cNvPr id="13" name="TextBox 12">
            <a:extLst>
              <a:ext uri="{FF2B5EF4-FFF2-40B4-BE49-F238E27FC236}">
                <a16:creationId xmlns:a16="http://schemas.microsoft.com/office/drawing/2014/main" id="{25CA6341-9AC1-14FF-17B9-CAFF770217FF}"/>
              </a:ext>
            </a:extLst>
          </p:cNvPr>
          <p:cNvSpPr txBox="1"/>
          <p:nvPr>
            <p:custDataLst>
              <p:tags r:id="rId4"/>
            </p:custDataLst>
          </p:nvPr>
        </p:nvSpPr>
        <p:spPr>
          <a:xfrm>
            <a:off x="536582" y="5404133"/>
            <a:ext cx="5789646" cy="600164"/>
          </a:xfrm>
          <a:prstGeom prst="rect">
            <a:avLst/>
          </a:prstGeom>
          <a:noFill/>
        </p:spPr>
        <p:txBody>
          <a:bodyPr wrap="square">
            <a:spAutoFit/>
          </a:bodyPr>
          <a:lstStyle/>
          <a:p>
            <a:pPr algn="just"/>
            <a:r>
              <a:rPr lang="fr-CA" sz="1100">
                <a:solidFill>
                  <a:srgbClr val="272023"/>
                </a:solidFill>
                <a:latin typeface="Buenos Aires Book" pitchFamily="2" charset="77"/>
                <a:cs typeface="Times New Roman" panose="02020603050405020304" pitchFamily="18" charset="0"/>
              </a:rPr>
              <a:t>Au premier trimestre de 2022, tous les secteurs géographiques de l’agglomération de Montréal affichaient un </a:t>
            </a:r>
            <a:r>
              <a:rPr lang="fr-CA" sz="1100" b="1">
                <a:solidFill>
                  <a:srgbClr val="272023"/>
                </a:solidFill>
                <a:latin typeface="Buenos Aires SemBd" pitchFamily="2" charset="77"/>
                <a:cs typeface="Times New Roman" panose="02020603050405020304" pitchFamily="18" charset="0"/>
              </a:rPr>
              <a:t>taux d’inoccupation des bureaux plus élevé </a:t>
            </a:r>
            <a:r>
              <a:rPr lang="fr-CA" sz="1100">
                <a:solidFill>
                  <a:srgbClr val="272023"/>
                </a:solidFill>
                <a:latin typeface="Buenos Aires Book" pitchFamily="2" charset="77"/>
                <a:cs typeface="Times New Roman" panose="02020603050405020304" pitchFamily="18" charset="0"/>
              </a:rPr>
              <a:t>qu’avant la pandémie, avec une moyenne de </a:t>
            </a:r>
            <a:r>
              <a:rPr lang="fr-CA" sz="1100" b="1">
                <a:solidFill>
                  <a:srgbClr val="272023"/>
                </a:solidFill>
                <a:latin typeface="Buenos Aires SemBd" pitchFamily="2" charset="77"/>
                <a:cs typeface="Times New Roman" panose="02020603050405020304" pitchFamily="18" charset="0"/>
              </a:rPr>
              <a:t>16,9 %</a:t>
            </a:r>
            <a:r>
              <a:rPr lang="fr-CA" sz="1100">
                <a:solidFill>
                  <a:srgbClr val="272023"/>
                </a:solidFill>
                <a:latin typeface="Buenos Aires Book" pitchFamily="2" charset="77"/>
                <a:cs typeface="Times New Roman" panose="02020603050405020304" pitchFamily="18" charset="0"/>
              </a:rPr>
              <a:t>.</a:t>
            </a:r>
            <a:endParaRPr lang="en-CA" sz="1100">
              <a:solidFill>
                <a:srgbClr val="272023"/>
              </a:solidFill>
              <a:latin typeface="Buenos Aires Book" pitchFamily="2" charset="77"/>
              <a:cs typeface="Times New Roman" panose="02020603050405020304" pitchFamily="18" charset="0"/>
            </a:endParaRPr>
          </a:p>
        </p:txBody>
      </p:sp>
      <p:graphicFrame>
        <p:nvGraphicFramePr>
          <p:cNvPr id="14" name="Graphique 13">
            <a:extLst>
              <a:ext uri="{FF2B5EF4-FFF2-40B4-BE49-F238E27FC236}">
                <a16:creationId xmlns:a16="http://schemas.microsoft.com/office/drawing/2014/main" id="{3DF760E9-0F37-05F4-ECB3-4B3AD40C3C73}"/>
              </a:ext>
            </a:extLst>
          </p:cNvPr>
          <p:cNvGraphicFramePr>
            <a:graphicFrameLocks/>
          </p:cNvGraphicFramePr>
          <p:nvPr>
            <p:custDataLst>
              <p:tags r:id="rId5"/>
            </p:custDataLst>
            <p:extLst>
              <p:ext uri="{D42A27DB-BD31-4B8C-83A1-F6EECF244321}">
                <p14:modId xmlns:p14="http://schemas.microsoft.com/office/powerpoint/2010/main" val="2347401007"/>
              </p:ext>
            </p:extLst>
          </p:nvPr>
        </p:nvGraphicFramePr>
        <p:xfrm>
          <a:off x="536582" y="2582216"/>
          <a:ext cx="5674478" cy="2821917"/>
        </p:xfrm>
        <a:graphic>
          <a:graphicData uri="http://schemas.openxmlformats.org/drawingml/2006/chart">
            <c:chart xmlns:c="http://schemas.openxmlformats.org/drawingml/2006/chart" xmlns:r="http://schemas.openxmlformats.org/officeDocument/2006/relationships" r:id="rId25"/>
          </a:graphicData>
        </a:graphic>
      </p:graphicFrame>
      <p:sp>
        <p:nvSpPr>
          <p:cNvPr id="15" name="TextBox 12">
            <a:extLst>
              <a:ext uri="{FF2B5EF4-FFF2-40B4-BE49-F238E27FC236}">
                <a16:creationId xmlns:a16="http://schemas.microsoft.com/office/drawing/2014/main" id="{D3674FBA-4325-484F-A094-E9EF051227C6}"/>
              </a:ext>
            </a:extLst>
          </p:cNvPr>
          <p:cNvSpPr txBox="1"/>
          <p:nvPr>
            <p:custDataLst>
              <p:tags r:id="rId6"/>
            </p:custDataLst>
          </p:nvPr>
        </p:nvSpPr>
        <p:spPr>
          <a:xfrm>
            <a:off x="536582" y="2176020"/>
            <a:ext cx="5749328" cy="400110"/>
          </a:xfrm>
          <a:prstGeom prst="rect">
            <a:avLst/>
          </a:prstGeom>
          <a:noFill/>
        </p:spPr>
        <p:txBody>
          <a:bodyPr wrap="square">
            <a:spAutoFit/>
          </a:bodyPr>
          <a:lstStyle/>
          <a:p>
            <a:r>
              <a:rPr lang="fr-CA" sz="1100" b="1" dirty="0">
                <a:solidFill>
                  <a:srgbClr val="272023"/>
                </a:solidFill>
                <a:latin typeface="Buenos Aires Bold" pitchFamily="2" charset="77"/>
                <a:ea typeface="Calibri" panose="020F0502020204030204" pitchFamily="34" charset="0"/>
                <a:cs typeface="Times New Roman" panose="02020603050405020304" pitchFamily="18" charset="0"/>
              </a:rPr>
              <a:t>Évolution de la s</a:t>
            </a:r>
            <a:r>
              <a:rPr lang="fr-CA" sz="1100" b="1" dirty="0">
                <a:solidFill>
                  <a:srgbClr val="272023"/>
                </a:solidFill>
                <a:effectLst/>
                <a:latin typeface="Buenos Aires Bold" pitchFamily="2" charset="77"/>
                <a:ea typeface="Calibri" panose="020F0502020204030204" pitchFamily="34" charset="0"/>
                <a:cs typeface="Times New Roman" panose="02020603050405020304" pitchFamily="18" charset="0"/>
              </a:rPr>
              <a:t>ituation des personnes travaillant au centre-ville </a:t>
            </a:r>
          </a:p>
          <a:p>
            <a:r>
              <a:rPr lang="fr-CA" sz="900" dirty="0">
                <a:solidFill>
                  <a:srgbClr val="272023"/>
                </a:solidFill>
                <a:latin typeface="Buenos Aires Light" pitchFamily="2" charset="77"/>
                <a:ea typeface="Calibri" panose="020F0502020204030204" pitchFamily="34" charset="0"/>
                <a:cs typeface="Times New Roman" panose="02020603050405020304" pitchFamily="18" charset="0"/>
              </a:rPr>
              <a:t>Sondages Web auprès de 1 000 personnes aux trimestres indiqués, Groupe Altus</a:t>
            </a:r>
            <a:r>
              <a:rPr lang="fr-CA" sz="900" dirty="0">
                <a:solidFill>
                  <a:srgbClr val="272023"/>
                </a:solidFill>
                <a:effectLst/>
                <a:latin typeface="Buenos Aires Light" pitchFamily="2" charset="77"/>
                <a:ea typeface="Calibri" panose="020F0502020204030204" pitchFamily="34" charset="0"/>
                <a:cs typeface="Times New Roman" panose="02020603050405020304" pitchFamily="18" charset="0"/>
              </a:rPr>
              <a:t> </a:t>
            </a:r>
            <a:endParaRPr lang="en-CA" sz="900" dirty="0">
              <a:solidFill>
                <a:srgbClr val="272023"/>
              </a:solidFill>
              <a:effectLst/>
              <a:latin typeface="Buenos Aires Light" pitchFamily="2" charset="77"/>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D0111E0-B11A-5AFA-5BA4-3D61AE2A38BD}"/>
              </a:ext>
            </a:extLst>
          </p:cNvPr>
          <p:cNvSpPr txBox="1"/>
          <p:nvPr>
            <p:custDataLst>
              <p:tags r:id="rId7"/>
            </p:custDataLst>
          </p:nvPr>
        </p:nvSpPr>
        <p:spPr>
          <a:xfrm>
            <a:off x="626441" y="1338253"/>
            <a:ext cx="5487225" cy="600164"/>
          </a:xfrm>
          <a:prstGeom prst="rect">
            <a:avLst/>
          </a:prstGeom>
          <a:noFill/>
        </p:spPr>
        <p:txBody>
          <a:bodyPr wrap="square">
            <a:spAutoFit/>
          </a:bodyPr>
          <a:lstStyle/>
          <a:p>
            <a:pPr algn="just"/>
            <a:r>
              <a:rPr lang="fr-CA" sz="1100" b="1" dirty="0">
                <a:solidFill>
                  <a:schemeClr val="bg1"/>
                </a:solidFill>
                <a:latin typeface="Buenos Aires SemBd" pitchFamily="2" charset="77"/>
                <a:ea typeface="Calibri" panose="020F0502020204030204" pitchFamily="34" charset="0"/>
                <a:cs typeface="Times New Roman" panose="02020603050405020304" pitchFamily="18" charset="0"/>
              </a:rPr>
              <a:t>L’adoption du travail hybride a réduit la demande totale de pieds carrés commerciaux à Montréal tout en modifiant les types d’ententes de location, car les entreprises cherchent des produits plus flexibles.</a:t>
            </a:r>
          </a:p>
        </p:txBody>
      </p:sp>
      <p:sp>
        <p:nvSpPr>
          <p:cNvPr id="10" name="TextBox 8">
            <a:extLst>
              <a:ext uri="{FF2B5EF4-FFF2-40B4-BE49-F238E27FC236}">
                <a16:creationId xmlns:a16="http://schemas.microsoft.com/office/drawing/2014/main" id="{8F929BD5-3D1D-F441-B7E6-7A74B0F50196}"/>
              </a:ext>
            </a:extLst>
          </p:cNvPr>
          <p:cNvSpPr txBox="1"/>
          <p:nvPr>
            <p:custDataLst>
              <p:tags r:id="rId8"/>
            </p:custDataLst>
          </p:nvPr>
        </p:nvSpPr>
        <p:spPr>
          <a:xfrm>
            <a:off x="536582" y="8416842"/>
            <a:ext cx="2295238" cy="169277"/>
          </a:xfrm>
          <a:prstGeom prst="rect">
            <a:avLst/>
          </a:prstGeom>
          <a:noFill/>
        </p:spPr>
        <p:txBody>
          <a:bodyPr wrap="square">
            <a:spAutoFit/>
          </a:bodyPr>
          <a:lstStyle>
            <a:defPPr>
              <a:defRPr lang="en-US"/>
            </a:defPPr>
            <a:lvl1pPr>
              <a:buClr>
                <a:srgbClr val="C2043B"/>
              </a:buClr>
              <a:defRPr sz="500" i="1">
                <a:solidFill>
                  <a:srgbClr val="272023"/>
                </a:solidFill>
                <a:effectLst/>
                <a:latin typeface="Buenos Aires Thin" pitchFamily="2" charset="77"/>
                <a:ea typeface="Calibri" panose="020F0502020204030204" pitchFamily="34" charset="0"/>
                <a:cs typeface="Times New Roman" panose="02020603050405020304" pitchFamily="18" charset="0"/>
              </a:defRPr>
            </a:lvl1pPr>
          </a:lstStyle>
          <a:p>
            <a:r>
              <a:rPr lang="fr-CA"/>
              <a:t>*Source : Groupe Altus </a:t>
            </a:r>
            <a:endParaRPr lang="en-CA"/>
          </a:p>
        </p:txBody>
      </p:sp>
      <p:sp>
        <p:nvSpPr>
          <p:cNvPr id="4" name="Rectangle 3">
            <a:extLst>
              <a:ext uri="{FF2B5EF4-FFF2-40B4-BE49-F238E27FC236}">
                <a16:creationId xmlns:a16="http://schemas.microsoft.com/office/drawing/2014/main" id="{75ABA3E1-208C-7F20-5B30-FE28C23BEDCC}"/>
              </a:ext>
            </a:extLst>
          </p:cNvPr>
          <p:cNvSpPr/>
          <p:nvPr>
            <p:custDataLst>
              <p:tags r:id="rId9"/>
            </p:custDataLst>
          </p:nvPr>
        </p:nvSpPr>
        <p:spPr>
          <a:xfrm>
            <a:off x="2025370" y="7908282"/>
            <a:ext cx="806450" cy="130403"/>
          </a:xfrm>
          <a:prstGeom prst="rect">
            <a:avLst/>
          </a:prstGeom>
          <a:solidFill>
            <a:srgbClr val="7F0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B6F68E55-E571-6E2D-3C93-B438732A0805}"/>
              </a:ext>
            </a:extLst>
          </p:cNvPr>
          <p:cNvSpPr txBox="1"/>
          <p:nvPr>
            <p:custDataLst>
              <p:tags r:id="rId10"/>
            </p:custDataLst>
          </p:nvPr>
        </p:nvSpPr>
        <p:spPr>
          <a:xfrm>
            <a:off x="1396719" y="7870893"/>
            <a:ext cx="628651" cy="215444"/>
          </a:xfrm>
          <a:prstGeom prst="rect">
            <a:avLst/>
          </a:prstGeom>
          <a:noFill/>
        </p:spPr>
        <p:txBody>
          <a:bodyPr wrap="square" rtlCol="0">
            <a:spAutoFit/>
          </a:bodyPr>
          <a:lstStyle/>
          <a:p>
            <a:r>
              <a:rPr lang="fr-FR" sz="800">
                <a:solidFill>
                  <a:srgbClr val="272023"/>
                </a:solidFill>
                <a:latin typeface="Buenos Aires Book" pitchFamily="2" charset="77"/>
                <a:cs typeface="Times New Roman" panose="02020603050405020304" pitchFamily="18" charset="0"/>
              </a:rPr>
              <a:t>Classe A</a:t>
            </a:r>
          </a:p>
        </p:txBody>
      </p:sp>
      <p:sp>
        <p:nvSpPr>
          <p:cNvPr id="21" name="ZoneTexte 20">
            <a:extLst>
              <a:ext uri="{FF2B5EF4-FFF2-40B4-BE49-F238E27FC236}">
                <a16:creationId xmlns:a16="http://schemas.microsoft.com/office/drawing/2014/main" id="{BFA253D9-DE36-E664-B79A-D8C278E39524}"/>
              </a:ext>
            </a:extLst>
          </p:cNvPr>
          <p:cNvSpPr txBox="1"/>
          <p:nvPr>
            <p:custDataLst>
              <p:tags r:id="rId11"/>
            </p:custDataLst>
          </p:nvPr>
        </p:nvSpPr>
        <p:spPr>
          <a:xfrm>
            <a:off x="1396719" y="8074025"/>
            <a:ext cx="628651" cy="215444"/>
          </a:xfrm>
          <a:prstGeom prst="rect">
            <a:avLst/>
          </a:prstGeom>
          <a:noFill/>
        </p:spPr>
        <p:txBody>
          <a:bodyPr wrap="square" rtlCol="0">
            <a:spAutoFit/>
          </a:bodyPr>
          <a:lstStyle/>
          <a:p>
            <a:r>
              <a:rPr lang="fr-FR" sz="800">
                <a:solidFill>
                  <a:srgbClr val="272023"/>
                </a:solidFill>
                <a:latin typeface="Buenos Aires Book" pitchFamily="2" charset="77"/>
                <a:cs typeface="Times New Roman" panose="02020603050405020304" pitchFamily="18" charset="0"/>
              </a:rPr>
              <a:t>Classe B</a:t>
            </a:r>
          </a:p>
        </p:txBody>
      </p:sp>
      <p:sp>
        <p:nvSpPr>
          <p:cNvPr id="6" name="ZoneTexte 5">
            <a:extLst>
              <a:ext uri="{FF2B5EF4-FFF2-40B4-BE49-F238E27FC236}">
                <a16:creationId xmlns:a16="http://schemas.microsoft.com/office/drawing/2014/main" id="{91E1FFA1-E4FA-5705-47BD-6E18687445AE}"/>
              </a:ext>
            </a:extLst>
          </p:cNvPr>
          <p:cNvSpPr txBox="1"/>
          <p:nvPr>
            <p:custDataLst>
              <p:tags r:id="rId12"/>
            </p:custDataLst>
          </p:nvPr>
        </p:nvSpPr>
        <p:spPr>
          <a:xfrm>
            <a:off x="697013" y="7870893"/>
            <a:ext cx="762310" cy="215444"/>
          </a:xfrm>
          <a:prstGeom prst="rect">
            <a:avLst/>
          </a:prstGeom>
          <a:noFill/>
        </p:spPr>
        <p:txBody>
          <a:bodyPr wrap="square" rtlCol="0">
            <a:spAutoFit/>
          </a:bodyPr>
          <a:lstStyle/>
          <a:p>
            <a:r>
              <a:rPr lang="fr-FR" sz="800" b="1">
                <a:solidFill>
                  <a:srgbClr val="C2043B"/>
                </a:solidFill>
                <a:latin typeface="Buenos Aires SemBd" pitchFamily="2" charset="77"/>
                <a:cs typeface="Times New Roman" panose="02020603050405020304" pitchFamily="18" charset="0"/>
              </a:rPr>
              <a:t>Ville-Marie</a:t>
            </a:r>
          </a:p>
        </p:txBody>
      </p:sp>
      <p:sp>
        <p:nvSpPr>
          <p:cNvPr id="25" name="ZoneTexte 24">
            <a:extLst>
              <a:ext uri="{FF2B5EF4-FFF2-40B4-BE49-F238E27FC236}">
                <a16:creationId xmlns:a16="http://schemas.microsoft.com/office/drawing/2014/main" id="{240B7F10-7FDD-F737-E52E-6D60C4583110}"/>
              </a:ext>
            </a:extLst>
          </p:cNvPr>
          <p:cNvSpPr txBox="1"/>
          <p:nvPr>
            <p:custDataLst>
              <p:tags r:id="rId13"/>
            </p:custDataLst>
          </p:nvPr>
        </p:nvSpPr>
        <p:spPr>
          <a:xfrm>
            <a:off x="3665814" y="7870893"/>
            <a:ext cx="950602" cy="215444"/>
          </a:xfrm>
          <a:prstGeom prst="rect">
            <a:avLst/>
          </a:prstGeom>
          <a:noFill/>
        </p:spPr>
        <p:txBody>
          <a:bodyPr wrap="square" rtlCol="0">
            <a:spAutoFit/>
          </a:bodyPr>
          <a:lstStyle/>
          <a:p>
            <a:r>
              <a:rPr lang="fr-FR" sz="800" b="1">
                <a:solidFill>
                  <a:srgbClr val="C2043B"/>
                </a:solidFill>
                <a:latin typeface="Buenos Aires SemBd" pitchFamily="2" charset="77"/>
                <a:cs typeface="Times New Roman" panose="02020603050405020304" pitchFamily="18" charset="0"/>
              </a:rPr>
              <a:t>Hyper centre</a:t>
            </a:r>
          </a:p>
        </p:txBody>
      </p:sp>
      <p:sp>
        <p:nvSpPr>
          <p:cNvPr id="27" name="Rectangle 26">
            <a:extLst>
              <a:ext uri="{FF2B5EF4-FFF2-40B4-BE49-F238E27FC236}">
                <a16:creationId xmlns:a16="http://schemas.microsoft.com/office/drawing/2014/main" id="{C81A9656-49A2-FC45-968A-B79B2FF86A95}"/>
              </a:ext>
            </a:extLst>
          </p:cNvPr>
          <p:cNvSpPr/>
          <p:nvPr>
            <p:custDataLst>
              <p:tags r:id="rId14"/>
            </p:custDataLst>
          </p:nvPr>
        </p:nvSpPr>
        <p:spPr>
          <a:xfrm>
            <a:off x="2025370" y="8116545"/>
            <a:ext cx="910336" cy="130403"/>
          </a:xfrm>
          <a:prstGeom prst="rect">
            <a:avLst/>
          </a:prstGeom>
          <a:solidFill>
            <a:srgbClr val="BD6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BB6F3ED6-55BA-7D44-A7AC-7CABB82C67A2}"/>
              </a:ext>
            </a:extLst>
          </p:cNvPr>
          <p:cNvSpPr txBox="1"/>
          <p:nvPr>
            <p:custDataLst>
              <p:tags r:id="rId15"/>
            </p:custDataLst>
          </p:nvPr>
        </p:nvSpPr>
        <p:spPr>
          <a:xfrm>
            <a:off x="2546911" y="8081718"/>
            <a:ext cx="437136" cy="200055"/>
          </a:xfrm>
          <a:prstGeom prst="rect">
            <a:avLst/>
          </a:prstGeom>
          <a:noFill/>
        </p:spPr>
        <p:txBody>
          <a:bodyPr wrap="square" rtlCol="0">
            <a:spAutoFit/>
          </a:bodyPr>
          <a:lstStyle/>
          <a:p>
            <a:pPr algn="r"/>
            <a:r>
              <a:rPr lang="fr-FR" sz="700" b="1">
                <a:solidFill>
                  <a:schemeClr val="bg1"/>
                </a:solidFill>
                <a:latin typeface="Buenos Aires Bold" pitchFamily="2" charset="77"/>
                <a:cs typeface="Times New Roman" panose="02020603050405020304" pitchFamily="18" charset="0"/>
              </a:rPr>
              <a:t>17,1 %</a:t>
            </a:r>
          </a:p>
        </p:txBody>
      </p:sp>
      <p:sp>
        <p:nvSpPr>
          <p:cNvPr id="29" name="ZoneTexte 28">
            <a:extLst>
              <a:ext uri="{FF2B5EF4-FFF2-40B4-BE49-F238E27FC236}">
                <a16:creationId xmlns:a16="http://schemas.microsoft.com/office/drawing/2014/main" id="{D91F188D-2FAF-0B4C-AEF6-003BEB86CC11}"/>
              </a:ext>
            </a:extLst>
          </p:cNvPr>
          <p:cNvSpPr txBox="1"/>
          <p:nvPr>
            <p:custDataLst>
              <p:tags r:id="rId16"/>
            </p:custDataLst>
          </p:nvPr>
        </p:nvSpPr>
        <p:spPr>
          <a:xfrm>
            <a:off x="2291689" y="7870893"/>
            <a:ext cx="591549" cy="200055"/>
          </a:xfrm>
          <a:prstGeom prst="rect">
            <a:avLst/>
          </a:prstGeom>
          <a:noFill/>
        </p:spPr>
        <p:txBody>
          <a:bodyPr wrap="square" rtlCol="0">
            <a:spAutoFit/>
          </a:bodyPr>
          <a:lstStyle/>
          <a:p>
            <a:pPr algn="r"/>
            <a:r>
              <a:rPr lang="fr-FR" sz="700" b="1">
                <a:solidFill>
                  <a:schemeClr val="bg1"/>
                </a:solidFill>
                <a:latin typeface="Buenos Aires Bold" pitchFamily="2" charset="77"/>
                <a:cs typeface="Times New Roman" panose="02020603050405020304" pitchFamily="18" charset="0"/>
              </a:rPr>
              <a:t>16,5 %</a:t>
            </a:r>
          </a:p>
        </p:txBody>
      </p:sp>
      <p:sp>
        <p:nvSpPr>
          <p:cNvPr id="30" name="Rectangle 29">
            <a:extLst>
              <a:ext uri="{FF2B5EF4-FFF2-40B4-BE49-F238E27FC236}">
                <a16:creationId xmlns:a16="http://schemas.microsoft.com/office/drawing/2014/main" id="{313ADB84-E299-734A-A668-A3D3DF118FCB}"/>
              </a:ext>
            </a:extLst>
          </p:cNvPr>
          <p:cNvSpPr/>
          <p:nvPr>
            <p:custDataLst>
              <p:tags r:id="rId17"/>
            </p:custDataLst>
          </p:nvPr>
        </p:nvSpPr>
        <p:spPr>
          <a:xfrm>
            <a:off x="5125262" y="7908282"/>
            <a:ext cx="667058" cy="130403"/>
          </a:xfrm>
          <a:prstGeom prst="rect">
            <a:avLst/>
          </a:prstGeom>
          <a:solidFill>
            <a:srgbClr val="7F0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D40CC7EB-B2E4-D748-9FAB-2C2DAEC1DC62}"/>
              </a:ext>
            </a:extLst>
          </p:cNvPr>
          <p:cNvSpPr txBox="1"/>
          <p:nvPr>
            <p:custDataLst>
              <p:tags r:id="rId18"/>
            </p:custDataLst>
          </p:nvPr>
        </p:nvSpPr>
        <p:spPr>
          <a:xfrm>
            <a:off x="4496611" y="7870893"/>
            <a:ext cx="628651" cy="215444"/>
          </a:xfrm>
          <a:prstGeom prst="rect">
            <a:avLst/>
          </a:prstGeom>
          <a:noFill/>
        </p:spPr>
        <p:txBody>
          <a:bodyPr wrap="square" rtlCol="0">
            <a:spAutoFit/>
          </a:bodyPr>
          <a:lstStyle/>
          <a:p>
            <a:r>
              <a:rPr lang="fr-FR" sz="800">
                <a:solidFill>
                  <a:srgbClr val="272023"/>
                </a:solidFill>
                <a:latin typeface="Buenos Aires Book" pitchFamily="2" charset="77"/>
                <a:cs typeface="Times New Roman" panose="02020603050405020304" pitchFamily="18" charset="0"/>
              </a:rPr>
              <a:t>Classe A</a:t>
            </a:r>
          </a:p>
        </p:txBody>
      </p:sp>
      <p:sp>
        <p:nvSpPr>
          <p:cNvPr id="32" name="ZoneTexte 31">
            <a:extLst>
              <a:ext uri="{FF2B5EF4-FFF2-40B4-BE49-F238E27FC236}">
                <a16:creationId xmlns:a16="http://schemas.microsoft.com/office/drawing/2014/main" id="{439A3455-A3F1-844D-A7F6-0E7E332A2765}"/>
              </a:ext>
            </a:extLst>
          </p:cNvPr>
          <p:cNvSpPr txBox="1"/>
          <p:nvPr>
            <p:custDataLst>
              <p:tags r:id="rId19"/>
            </p:custDataLst>
          </p:nvPr>
        </p:nvSpPr>
        <p:spPr>
          <a:xfrm>
            <a:off x="4496611" y="8074025"/>
            <a:ext cx="628651" cy="215444"/>
          </a:xfrm>
          <a:prstGeom prst="rect">
            <a:avLst/>
          </a:prstGeom>
          <a:noFill/>
        </p:spPr>
        <p:txBody>
          <a:bodyPr wrap="square" rtlCol="0">
            <a:spAutoFit/>
          </a:bodyPr>
          <a:lstStyle/>
          <a:p>
            <a:r>
              <a:rPr lang="fr-FR" sz="800">
                <a:solidFill>
                  <a:srgbClr val="272023"/>
                </a:solidFill>
                <a:latin typeface="Buenos Aires Book" pitchFamily="2" charset="77"/>
                <a:cs typeface="Times New Roman" panose="02020603050405020304" pitchFamily="18" charset="0"/>
              </a:rPr>
              <a:t>Classe B</a:t>
            </a:r>
          </a:p>
        </p:txBody>
      </p:sp>
      <p:sp>
        <p:nvSpPr>
          <p:cNvPr id="33" name="Rectangle 32">
            <a:extLst>
              <a:ext uri="{FF2B5EF4-FFF2-40B4-BE49-F238E27FC236}">
                <a16:creationId xmlns:a16="http://schemas.microsoft.com/office/drawing/2014/main" id="{39E26876-2632-B74B-90D5-61B0A85EC7D2}"/>
              </a:ext>
            </a:extLst>
          </p:cNvPr>
          <p:cNvSpPr/>
          <p:nvPr>
            <p:custDataLst>
              <p:tags r:id="rId20"/>
            </p:custDataLst>
          </p:nvPr>
        </p:nvSpPr>
        <p:spPr>
          <a:xfrm>
            <a:off x="5125261" y="8116545"/>
            <a:ext cx="1075265" cy="130403"/>
          </a:xfrm>
          <a:prstGeom prst="rect">
            <a:avLst/>
          </a:prstGeom>
          <a:solidFill>
            <a:srgbClr val="BD6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795C746E-2B84-814F-8394-76F3B18AA97F}"/>
              </a:ext>
            </a:extLst>
          </p:cNvPr>
          <p:cNvSpPr txBox="1"/>
          <p:nvPr>
            <p:custDataLst>
              <p:tags r:id="rId21"/>
            </p:custDataLst>
          </p:nvPr>
        </p:nvSpPr>
        <p:spPr>
          <a:xfrm>
            <a:off x="5732928" y="8081718"/>
            <a:ext cx="517813" cy="200055"/>
          </a:xfrm>
          <a:prstGeom prst="rect">
            <a:avLst/>
          </a:prstGeom>
          <a:noFill/>
        </p:spPr>
        <p:txBody>
          <a:bodyPr wrap="square" rtlCol="0">
            <a:spAutoFit/>
          </a:bodyPr>
          <a:lstStyle/>
          <a:p>
            <a:pPr algn="r"/>
            <a:r>
              <a:rPr lang="fr-FR" sz="700" b="1">
                <a:solidFill>
                  <a:schemeClr val="bg1"/>
                </a:solidFill>
                <a:latin typeface="Buenos Aires Bold" pitchFamily="2" charset="77"/>
                <a:cs typeface="Times New Roman" panose="02020603050405020304" pitchFamily="18" charset="0"/>
              </a:rPr>
              <a:t>24,3 %</a:t>
            </a:r>
          </a:p>
        </p:txBody>
      </p:sp>
      <p:sp>
        <p:nvSpPr>
          <p:cNvPr id="35" name="ZoneTexte 34">
            <a:extLst>
              <a:ext uri="{FF2B5EF4-FFF2-40B4-BE49-F238E27FC236}">
                <a16:creationId xmlns:a16="http://schemas.microsoft.com/office/drawing/2014/main" id="{6B8508BB-F4E8-624C-9FCF-56F3BDD466A4}"/>
              </a:ext>
            </a:extLst>
          </p:cNvPr>
          <p:cNvSpPr txBox="1"/>
          <p:nvPr>
            <p:custDataLst>
              <p:tags r:id="rId22"/>
            </p:custDataLst>
          </p:nvPr>
        </p:nvSpPr>
        <p:spPr>
          <a:xfrm>
            <a:off x="5243012" y="7875870"/>
            <a:ext cx="591549" cy="200055"/>
          </a:xfrm>
          <a:prstGeom prst="rect">
            <a:avLst/>
          </a:prstGeom>
          <a:noFill/>
        </p:spPr>
        <p:txBody>
          <a:bodyPr wrap="square" rtlCol="0">
            <a:spAutoFit/>
          </a:bodyPr>
          <a:lstStyle/>
          <a:p>
            <a:pPr algn="r"/>
            <a:r>
              <a:rPr lang="fr-FR" sz="700" b="1">
                <a:solidFill>
                  <a:schemeClr val="bg1"/>
                </a:solidFill>
                <a:latin typeface="Buenos Aires Bold" pitchFamily="2" charset="77"/>
                <a:cs typeface="Times New Roman" panose="02020603050405020304" pitchFamily="18" charset="0"/>
              </a:rPr>
              <a:t>14,2 %</a:t>
            </a:r>
          </a:p>
        </p:txBody>
      </p:sp>
    </p:spTree>
    <p:extLst>
      <p:ext uri="{BB962C8B-B14F-4D97-AF65-F5344CB8AC3E}">
        <p14:creationId xmlns:p14="http://schemas.microsoft.com/office/powerpoint/2010/main" val="318709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8">
            <a:extLst>
              <a:ext uri="{FF2B5EF4-FFF2-40B4-BE49-F238E27FC236}">
                <a16:creationId xmlns:a16="http://schemas.microsoft.com/office/drawing/2014/main" id="{8F929BD5-3D1D-F441-B7E6-7A74B0F50196}"/>
              </a:ext>
            </a:extLst>
          </p:cNvPr>
          <p:cNvSpPr txBox="1"/>
          <p:nvPr>
            <p:custDataLst>
              <p:tags r:id="rId1"/>
            </p:custDataLst>
          </p:nvPr>
        </p:nvSpPr>
        <p:spPr>
          <a:xfrm>
            <a:off x="536582" y="8416842"/>
            <a:ext cx="2295238" cy="169277"/>
          </a:xfrm>
          <a:prstGeom prst="rect">
            <a:avLst/>
          </a:prstGeom>
          <a:noFill/>
        </p:spPr>
        <p:txBody>
          <a:bodyPr wrap="square">
            <a:spAutoFit/>
          </a:bodyPr>
          <a:lstStyle/>
          <a:p>
            <a:pPr>
              <a:buClr>
                <a:srgbClr val="C2043B"/>
              </a:buClr>
            </a:pPr>
            <a:r>
              <a:rPr lang="fr-CA" sz="500" i="1">
                <a:solidFill>
                  <a:srgbClr val="272023"/>
                </a:solidFill>
                <a:effectLst/>
                <a:latin typeface="Buenos Aires Thin" pitchFamily="2" charset="77"/>
                <a:ea typeface="Calibri" panose="020F0502020204030204" pitchFamily="34" charset="0"/>
                <a:cs typeface="Times New Roman" panose="02020603050405020304" pitchFamily="18" charset="0"/>
              </a:rPr>
              <a:t>*Source : Groupe Altus </a:t>
            </a:r>
            <a:endParaRPr lang="en-CA" sz="500" i="1">
              <a:solidFill>
                <a:srgbClr val="272023"/>
              </a:solidFill>
              <a:effectLst/>
              <a:latin typeface="Buenos Aires Thin" pitchFamily="2" charset="77"/>
              <a:ea typeface="Calibri" panose="020F0502020204030204" pitchFamily="34" charset="0"/>
              <a:cs typeface="Times New Roman" panose="02020603050405020304" pitchFamily="18" charset="0"/>
            </a:endParaRPr>
          </a:p>
        </p:txBody>
      </p:sp>
      <p:sp>
        <p:nvSpPr>
          <p:cNvPr id="24" name="TextBox 9">
            <a:extLst>
              <a:ext uri="{FF2B5EF4-FFF2-40B4-BE49-F238E27FC236}">
                <a16:creationId xmlns:a16="http://schemas.microsoft.com/office/drawing/2014/main" id="{C701B8E8-6AF2-6444-AAF4-0AD1D96734D9}"/>
              </a:ext>
            </a:extLst>
          </p:cNvPr>
          <p:cNvSpPr txBox="1"/>
          <p:nvPr>
            <p:custDataLst>
              <p:tags r:id="rId2"/>
            </p:custDataLst>
          </p:nvPr>
        </p:nvSpPr>
        <p:spPr>
          <a:xfrm>
            <a:off x="491598" y="1042988"/>
            <a:ext cx="5772677" cy="600164"/>
          </a:xfrm>
          <a:prstGeom prst="rect">
            <a:avLst/>
          </a:prstGeom>
          <a:noFill/>
        </p:spPr>
        <p:txBody>
          <a:bodyPr wrap="square">
            <a:spAutoFit/>
          </a:bodyPr>
          <a:lstStyle/>
          <a:p>
            <a:pPr algn="just"/>
            <a:r>
              <a:rPr lang="fr-CA" sz="1100" dirty="0">
                <a:solidFill>
                  <a:srgbClr val="272023"/>
                </a:solidFill>
                <a:effectLst/>
                <a:latin typeface="Buenos Aires Book" pitchFamily="2" charset="77"/>
                <a:ea typeface="Calibri" panose="020F0502020204030204" pitchFamily="34" charset="0"/>
                <a:cs typeface="Times New Roman" panose="02020603050405020304" pitchFamily="18" charset="0"/>
              </a:rPr>
              <a:t>Malgré l’assouplissement général des mesures sanitaires et la reprise graduelle des contacts sociaux et des rassemblements, le télétravail et le travail hybride demeuraient très populaires au sein du personnel en date d’avril 2022.</a:t>
            </a:r>
            <a:endParaRPr lang="en-CA" sz="1100" dirty="0">
              <a:solidFill>
                <a:srgbClr val="272023"/>
              </a:solidFill>
              <a:effectLst/>
              <a:latin typeface="Buenos Aires Book" pitchFamily="2" charset="77"/>
              <a:ea typeface="Calibri" panose="020F0502020204030204" pitchFamily="34" charset="0"/>
              <a:cs typeface="Times New Roman" panose="02020603050405020304" pitchFamily="18" charset="0"/>
            </a:endParaRPr>
          </a:p>
        </p:txBody>
      </p:sp>
      <p:sp>
        <p:nvSpPr>
          <p:cNvPr id="26" name="TextBox 6">
            <a:extLst>
              <a:ext uri="{FF2B5EF4-FFF2-40B4-BE49-F238E27FC236}">
                <a16:creationId xmlns:a16="http://schemas.microsoft.com/office/drawing/2014/main" id="{7CC4FA23-DFA8-634C-8D03-0B7C39E6082C}"/>
              </a:ext>
            </a:extLst>
          </p:cNvPr>
          <p:cNvSpPr txBox="1"/>
          <p:nvPr>
            <p:custDataLst>
              <p:tags r:id="rId3"/>
            </p:custDataLst>
          </p:nvPr>
        </p:nvSpPr>
        <p:spPr>
          <a:xfrm>
            <a:off x="3474484" y="1838051"/>
            <a:ext cx="2789791" cy="600164"/>
          </a:xfrm>
          <a:prstGeom prst="rect">
            <a:avLst/>
          </a:prstGeom>
          <a:noFill/>
        </p:spPr>
        <p:txBody>
          <a:bodyPr wrap="square">
            <a:spAutoFit/>
          </a:bodyPr>
          <a:lstStyle/>
          <a:p>
            <a:pPr algn="just"/>
            <a:r>
              <a:rPr lang="fr-CA" sz="1100" b="1" dirty="0">
                <a:solidFill>
                  <a:srgbClr val="272023"/>
                </a:solidFill>
                <a:latin typeface="Buenos Aires SemBd" pitchFamily="2" charset="77"/>
                <a:cs typeface="Times New Roman" panose="02020603050405020304" pitchFamily="18" charset="0"/>
              </a:rPr>
              <a:t>65 % des entreprises privilégient le travail hybride</a:t>
            </a:r>
            <a:r>
              <a:rPr lang="fr-CA" sz="1100" dirty="0">
                <a:solidFill>
                  <a:srgbClr val="272023"/>
                </a:solidFill>
                <a:latin typeface="Buenos Aires Book" pitchFamily="2" charset="77"/>
                <a:ea typeface="Calibri" panose="020F0502020204030204" pitchFamily="34" charset="0"/>
                <a:cs typeface="Times New Roman" panose="02020603050405020304" pitchFamily="18" charset="0"/>
              </a:rPr>
              <a:t>, contre seulement 5 % qui imposent le travail au bureau en tout temps*.</a:t>
            </a:r>
            <a:endParaRPr lang="en-CA" sz="1100" dirty="0">
              <a:solidFill>
                <a:srgbClr val="272023"/>
              </a:solidFill>
              <a:latin typeface="Buenos Aires Book" pitchFamily="2" charset="77"/>
              <a:ea typeface="Calibri" panose="020F0502020204030204" pitchFamily="34" charset="0"/>
              <a:cs typeface="Times New Roman" panose="02020603050405020304" pitchFamily="18" charset="0"/>
            </a:endParaRPr>
          </a:p>
        </p:txBody>
      </p:sp>
      <p:sp>
        <p:nvSpPr>
          <p:cNvPr id="36" name="TextBox 8">
            <a:extLst>
              <a:ext uri="{FF2B5EF4-FFF2-40B4-BE49-F238E27FC236}">
                <a16:creationId xmlns:a16="http://schemas.microsoft.com/office/drawing/2014/main" id="{2F18E860-1883-5149-9652-438B7ECB09FB}"/>
              </a:ext>
            </a:extLst>
          </p:cNvPr>
          <p:cNvSpPr txBox="1"/>
          <p:nvPr>
            <p:custDataLst>
              <p:tags r:id="rId4"/>
            </p:custDataLst>
          </p:nvPr>
        </p:nvSpPr>
        <p:spPr>
          <a:xfrm>
            <a:off x="489546" y="1838051"/>
            <a:ext cx="2789791" cy="769441"/>
          </a:xfrm>
          <a:prstGeom prst="rect">
            <a:avLst/>
          </a:prstGeom>
          <a:noFill/>
        </p:spPr>
        <p:txBody>
          <a:bodyPr wrap="square">
            <a:spAutoFit/>
          </a:bodyPr>
          <a:lstStyle/>
          <a:p>
            <a:pPr algn="just"/>
            <a:r>
              <a:rPr lang="fr-CA" sz="1100" b="1" dirty="0">
                <a:solidFill>
                  <a:srgbClr val="272023"/>
                </a:solidFill>
                <a:latin typeface="Buenos Aires SemBd" pitchFamily="2" charset="77"/>
                <a:ea typeface="Calibri" panose="020F0502020204030204" pitchFamily="34" charset="0"/>
                <a:cs typeface="Times New Roman" panose="02020603050405020304" pitchFamily="18" charset="0"/>
              </a:rPr>
              <a:t>74 % des personnes sondées souhaitent continuer de travailler à la maison </a:t>
            </a:r>
            <a:r>
              <a:rPr lang="fr-CA" sz="1100" dirty="0">
                <a:solidFill>
                  <a:srgbClr val="272023"/>
                </a:solidFill>
                <a:latin typeface="Buenos Aires Book" pitchFamily="2" charset="77"/>
                <a:ea typeface="Calibri" panose="020F0502020204030204" pitchFamily="34" charset="0"/>
                <a:cs typeface="Times New Roman" panose="02020603050405020304" pitchFamily="18" charset="0"/>
              </a:rPr>
              <a:t>(54 % la plupart du temps; et 20 % au moins la moitié du temps)*.</a:t>
            </a:r>
            <a:endParaRPr lang="en-CA" sz="1100" dirty="0">
              <a:solidFill>
                <a:srgbClr val="272023"/>
              </a:solidFill>
              <a:latin typeface="Buenos Aires Book" pitchFamily="2" charset="77"/>
              <a:ea typeface="Calibri" panose="020F0502020204030204" pitchFamily="34" charset="0"/>
              <a:cs typeface="Times New Roman" panose="02020603050405020304" pitchFamily="18" charset="0"/>
            </a:endParaRPr>
          </a:p>
        </p:txBody>
      </p:sp>
      <p:sp>
        <p:nvSpPr>
          <p:cNvPr id="37" name="Rectangle 36">
            <a:extLst>
              <a:ext uri="{FF2B5EF4-FFF2-40B4-BE49-F238E27FC236}">
                <a16:creationId xmlns:a16="http://schemas.microsoft.com/office/drawing/2014/main" id="{4F45EDED-B30D-5049-94D8-103E9014D6B8}"/>
              </a:ext>
            </a:extLst>
          </p:cNvPr>
          <p:cNvSpPr/>
          <p:nvPr>
            <p:custDataLst>
              <p:tags r:id="rId5"/>
            </p:custDataLst>
          </p:nvPr>
        </p:nvSpPr>
        <p:spPr>
          <a:xfrm>
            <a:off x="576262" y="2942408"/>
            <a:ext cx="3480735" cy="1958059"/>
          </a:xfrm>
          <a:prstGeom prst="rect">
            <a:avLst/>
          </a:prstGeom>
          <a:solidFill>
            <a:srgbClr val="DB1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12">
            <a:extLst>
              <a:ext uri="{FF2B5EF4-FFF2-40B4-BE49-F238E27FC236}">
                <a16:creationId xmlns:a16="http://schemas.microsoft.com/office/drawing/2014/main" id="{D22D02D5-FB21-1C40-AA13-C9AD474CC0B8}"/>
              </a:ext>
            </a:extLst>
          </p:cNvPr>
          <p:cNvSpPr txBox="1"/>
          <p:nvPr>
            <p:custDataLst>
              <p:tags r:id="rId6"/>
            </p:custDataLst>
          </p:nvPr>
        </p:nvSpPr>
        <p:spPr>
          <a:xfrm>
            <a:off x="690475" y="3062841"/>
            <a:ext cx="3170326" cy="1384995"/>
          </a:xfrm>
          <a:prstGeom prst="rect">
            <a:avLst/>
          </a:prstGeom>
          <a:noFill/>
        </p:spPr>
        <p:txBody>
          <a:bodyPr wrap="square">
            <a:spAutoFit/>
          </a:bodyPr>
          <a:lstStyle/>
          <a:p>
            <a:pPr algn="just"/>
            <a:r>
              <a:rPr lang="fr-CA" sz="1050" b="1" dirty="0">
                <a:solidFill>
                  <a:schemeClr val="bg1"/>
                </a:solidFill>
                <a:latin typeface="Buenos Aires SemBd" pitchFamily="2" charset="77"/>
                <a:ea typeface="Calibri" panose="020F0502020204030204" pitchFamily="34" charset="0"/>
                <a:cs typeface="Times New Roman" panose="02020603050405020304" pitchFamily="18" charset="0"/>
              </a:rPr>
              <a:t>Il se dégage aujourd’hui un consensus selon lequel le travail hybride est là pour rester. Bien qu’il soit impossible de prédire l’impact précis de cette tendance sur l’immobilier commercial, on peut estimer un taux de disponibilité projeté de ~ 21 % d’ici les trois prochaines années. Cela obligera nécessairement les acteurs du milieu à repenser leur offre globale.</a:t>
            </a:r>
          </a:p>
        </p:txBody>
      </p:sp>
      <p:pic>
        <p:nvPicPr>
          <p:cNvPr id="39" name="Picture 2" descr="Mile End, Montreal - Wikipedia">
            <a:extLst>
              <a:ext uri="{FF2B5EF4-FFF2-40B4-BE49-F238E27FC236}">
                <a16:creationId xmlns:a16="http://schemas.microsoft.com/office/drawing/2014/main" id="{D4B3B62F-594B-4149-83DF-B3EBD0843EE6}"/>
              </a:ext>
            </a:extLst>
          </p:cNvPr>
          <p:cNvPicPr>
            <a:picLocks noChangeAspect="1" noChangeArrowheads="1"/>
          </p:cNvPicPr>
          <p:nvPr>
            <p:custDataLst>
              <p:tags r:id="rId7"/>
            </p:custDataLst>
          </p:nvPr>
        </p:nvPicPr>
        <p:blipFill rotWithShape="1">
          <a:blip r:embed="rId26" cstate="screen">
            <a:extLst>
              <a:ext uri="{BEBA8EAE-BF5A-486C-A8C5-ECC9F3942E4B}">
                <a14:imgProps xmlns:a14="http://schemas.microsoft.com/office/drawing/2010/main">
                  <a14:imgLayer r:embed="rId27">
                    <a14:imgEffect>
                      <a14:brightnessContrast bright="20000"/>
                    </a14:imgEffect>
                  </a14:imgLayer>
                </a14:imgProps>
              </a:ext>
              <a:ext uri="{28A0092B-C50C-407E-A947-70E740481C1C}">
                <a14:useLocalDpi xmlns:a14="http://schemas.microsoft.com/office/drawing/2010/main"/>
              </a:ext>
            </a:extLst>
          </a:blip>
          <a:srcRect/>
          <a:stretch/>
        </p:blipFill>
        <p:spPr bwMode="auto">
          <a:xfrm>
            <a:off x="4056998" y="2942407"/>
            <a:ext cx="2207277" cy="19580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1" name="Graphique 40">
            <a:extLst>
              <a:ext uri="{FF2B5EF4-FFF2-40B4-BE49-F238E27FC236}">
                <a16:creationId xmlns:a16="http://schemas.microsoft.com/office/drawing/2014/main" id="{8E297146-923B-DA4D-94F8-B6B325D668AC}"/>
              </a:ext>
            </a:extLst>
          </p:cNvPr>
          <p:cNvGraphicFramePr>
            <a:graphicFrameLocks/>
          </p:cNvGraphicFramePr>
          <p:nvPr>
            <p:custDataLst>
              <p:tags r:id="rId8"/>
            </p:custDataLst>
            <p:extLst>
              <p:ext uri="{D42A27DB-BD31-4B8C-83A1-F6EECF244321}">
                <p14:modId xmlns:p14="http://schemas.microsoft.com/office/powerpoint/2010/main" val="2750176248"/>
              </p:ext>
            </p:extLst>
          </p:nvPr>
        </p:nvGraphicFramePr>
        <p:xfrm>
          <a:off x="3427120" y="6131191"/>
          <a:ext cx="2778833" cy="2181536"/>
        </p:xfrm>
        <a:graphic>
          <a:graphicData uri="http://schemas.openxmlformats.org/drawingml/2006/chart">
            <c:chart xmlns:c="http://schemas.openxmlformats.org/drawingml/2006/chart" xmlns:r="http://schemas.openxmlformats.org/officeDocument/2006/relationships" r:id="rId28"/>
          </a:graphicData>
        </a:graphic>
      </p:graphicFrame>
      <p:graphicFrame>
        <p:nvGraphicFramePr>
          <p:cNvPr id="42" name="Graphique 41">
            <a:extLst>
              <a:ext uri="{FF2B5EF4-FFF2-40B4-BE49-F238E27FC236}">
                <a16:creationId xmlns:a16="http://schemas.microsoft.com/office/drawing/2014/main" id="{7A7CBC1B-8EFB-CA49-BCC5-9D825E787C5C}"/>
              </a:ext>
            </a:extLst>
          </p:cNvPr>
          <p:cNvGraphicFramePr>
            <a:graphicFrameLocks/>
          </p:cNvGraphicFramePr>
          <p:nvPr>
            <p:custDataLst>
              <p:tags r:id="rId9"/>
            </p:custDataLst>
            <p:extLst>
              <p:ext uri="{D42A27DB-BD31-4B8C-83A1-F6EECF244321}">
                <p14:modId xmlns:p14="http://schemas.microsoft.com/office/powerpoint/2010/main" val="809531135"/>
              </p:ext>
            </p:extLst>
          </p:nvPr>
        </p:nvGraphicFramePr>
        <p:xfrm>
          <a:off x="970164" y="6254850"/>
          <a:ext cx="2089624" cy="1857866"/>
        </p:xfrm>
        <a:graphic>
          <a:graphicData uri="http://schemas.openxmlformats.org/drawingml/2006/chart">
            <c:chart xmlns:c="http://schemas.openxmlformats.org/drawingml/2006/chart" xmlns:r="http://schemas.openxmlformats.org/officeDocument/2006/relationships" r:id="rId29"/>
          </a:graphicData>
        </a:graphic>
      </p:graphicFrame>
      <p:sp>
        <p:nvSpPr>
          <p:cNvPr id="43" name="TextBox 9">
            <a:extLst>
              <a:ext uri="{FF2B5EF4-FFF2-40B4-BE49-F238E27FC236}">
                <a16:creationId xmlns:a16="http://schemas.microsoft.com/office/drawing/2014/main" id="{34E7633E-2BEE-BB42-807E-82F203C2AFF6}"/>
              </a:ext>
            </a:extLst>
          </p:cNvPr>
          <p:cNvSpPr txBox="1"/>
          <p:nvPr>
            <p:custDataLst>
              <p:tags r:id="rId10"/>
            </p:custDataLst>
          </p:nvPr>
        </p:nvSpPr>
        <p:spPr>
          <a:xfrm>
            <a:off x="2249459" y="6254850"/>
            <a:ext cx="685074" cy="338554"/>
          </a:xfrm>
          <a:prstGeom prst="rect">
            <a:avLst/>
          </a:prstGeom>
          <a:noFill/>
        </p:spPr>
        <p:txBody>
          <a:bodyPr wrap="square">
            <a:spAutoFit/>
          </a:bodyPr>
          <a:lstStyle/>
          <a:p>
            <a:pPr algn="r"/>
            <a:r>
              <a:rPr lang="fr-CA" sz="800" b="1" i="1" dirty="0">
                <a:solidFill>
                  <a:srgbClr val="595959"/>
                </a:solidFill>
                <a:effectLst/>
                <a:latin typeface="Buenos Aires SemBd" pitchFamily="2" charset="77"/>
                <a:ea typeface="Calibri" panose="020F0502020204030204" pitchFamily="34" charset="0"/>
                <a:cs typeface="Times New Roman" panose="02020603050405020304" pitchFamily="18" charset="0"/>
              </a:rPr>
              <a:t>Cession de bail</a:t>
            </a:r>
            <a:endParaRPr lang="en-CA" sz="800" b="1" i="1" dirty="0">
              <a:solidFill>
                <a:srgbClr val="595959"/>
              </a:solidFill>
              <a:effectLst/>
              <a:latin typeface="Buenos Aires SemBd" pitchFamily="2" charset="77"/>
              <a:ea typeface="Calibri" panose="020F0502020204030204" pitchFamily="34" charset="0"/>
              <a:cs typeface="Times New Roman" panose="02020603050405020304" pitchFamily="18" charset="0"/>
            </a:endParaRPr>
          </a:p>
        </p:txBody>
      </p:sp>
      <p:sp>
        <p:nvSpPr>
          <p:cNvPr id="44" name="TextBox 9">
            <a:extLst>
              <a:ext uri="{FF2B5EF4-FFF2-40B4-BE49-F238E27FC236}">
                <a16:creationId xmlns:a16="http://schemas.microsoft.com/office/drawing/2014/main" id="{5759C94F-5F91-1E44-9E84-17B3E1A91955}"/>
              </a:ext>
            </a:extLst>
          </p:cNvPr>
          <p:cNvSpPr txBox="1"/>
          <p:nvPr>
            <p:custDataLst>
              <p:tags r:id="rId11"/>
            </p:custDataLst>
          </p:nvPr>
        </p:nvSpPr>
        <p:spPr>
          <a:xfrm>
            <a:off x="712867" y="6344087"/>
            <a:ext cx="668866" cy="338554"/>
          </a:xfrm>
          <a:prstGeom prst="rect">
            <a:avLst/>
          </a:prstGeom>
          <a:noFill/>
        </p:spPr>
        <p:txBody>
          <a:bodyPr wrap="square">
            <a:spAutoFit/>
          </a:bodyPr>
          <a:lstStyle/>
          <a:p>
            <a:pPr algn="r"/>
            <a:r>
              <a:rPr lang="fr-CA" sz="800" b="1" i="1" dirty="0">
                <a:solidFill>
                  <a:srgbClr val="595959"/>
                </a:solidFill>
                <a:effectLst/>
                <a:latin typeface="Buenos Aires SemBd" pitchFamily="2" charset="77"/>
                <a:ea typeface="Calibri" panose="020F0502020204030204" pitchFamily="34" charset="0"/>
                <a:cs typeface="Times New Roman" panose="02020603050405020304" pitchFamily="18" charset="0"/>
              </a:rPr>
              <a:t>Nouvelle entente</a:t>
            </a:r>
            <a:endParaRPr lang="en-CA" sz="800" b="1" i="1" dirty="0">
              <a:solidFill>
                <a:srgbClr val="595959"/>
              </a:solidFill>
              <a:effectLst/>
              <a:latin typeface="Buenos Aires SemBd" pitchFamily="2" charset="77"/>
              <a:ea typeface="Calibri" panose="020F0502020204030204" pitchFamily="34" charset="0"/>
              <a:cs typeface="Times New Roman" panose="02020603050405020304" pitchFamily="18" charset="0"/>
            </a:endParaRPr>
          </a:p>
        </p:txBody>
      </p:sp>
      <p:sp>
        <p:nvSpPr>
          <p:cNvPr id="45" name="TextBox 9">
            <a:extLst>
              <a:ext uri="{FF2B5EF4-FFF2-40B4-BE49-F238E27FC236}">
                <a16:creationId xmlns:a16="http://schemas.microsoft.com/office/drawing/2014/main" id="{F5C6AFD3-319E-464E-A5E0-563D5756A665}"/>
              </a:ext>
            </a:extLst>
          </p:cNvPr>
          <p:cNvSpPr txBox="1"/>
          <p:nvPr>
            <p:custDataLst>
              <p:tags r:id="rId12"/>
            </p:custDataLst>
          </p:nvPr>
        </p:nvSpPr>
        <p:spPr>
          <a:xfrm>
            <a:off x="1337496" y="7999138"/>
            <a:ext cx="1081149" cy="215444"/>
          </a:xfrm>
          <a:prstGeom prst="rect">
            <a:avLst/>
          </a:prstGeom>
          <a:noFill/>
        </p:spPr>
        <p:txBody>
          <a:bodyPr wrap="square">
            <a:spAutoFit/>
          </a:bodyPr>
          <a:lstStyle/>
          <a:p>
            <a:pPr algn="r"/>
            <a:r>
              <a:rPr lang="fr-CA" sz="800" b="1" i="1">
                <a:solidFill>
                  <a:srgbClr val="595959"/>
                </a:solidFill>
                <a:latin typeface="Buenos Aires SemBd" pitchFamily="2" charset="77"/>
                <a:ea typeface="Calibri" panose="020F0502020204030204" pitchFamily="34" charset="0"/>
                <a:cs typeface="Times New Roman" panose="02020603050405020304" pitchFamily="18" charset="0"/>
              </a:rPr>
              <a:t>Renouvellement</a:t>
            </a:r>
            <a:endParaRPr lang="en-CA" sz="800" b="1" i="1">
              <a:solidFill>
                <a:srgbClr val="595959"/>
              </a:solidFill>
              <a:effectLst/>
              <a:latin typeface="Buenos Aires SemBd" pitchFamily="2" charset="77"/>
              <a:ea typeface="Calibri" panose="020F0502020204030204" pitchFamily="34" charset="0"/>
              <a:cs typeface="Times New Roman" panose="02020603050405020304" pitchFamily="18" charset="0"/>
            </a:endParaRPr>
          </a:p>
        </p:txBody>
      </p:sp>
      <p:sp>
        <p:nvSpPr>
          <p:cNvPr id="46" name="TextBox 12">
            <a:extLst>
              <a:ext uri="{FF2B5EF4-FFF2-40B4-BE49-F238E27FC236}">
                <a16:creationId xmlns:a16="http://schemas.microsoft.com/office/drawing/2014/main" id="{018B0B08-A322-DC44-B513-7B685C4DC2A7}"/>
              </a:ext>
            </a:extLst>
          </p:cNvPr>
          <p:cNvSpPr txBox="1"/>
          <p:nvPr>
            <p:custDataLst>
              <p:tags r:id="rId13"/>
            </p:custDataLst>
          </p:nvPr>
        </p:nvSpPr>
        <p:spPr>
          <a:xfrm>
            <a:off x="599161" y="5671622"/>
            <a:ext cx="2781027" cy="369332"/>
          </a:xfrm>
          <a:prstGeom prst="rect">
            <a:avLst/>
          </a:prstGeom>
          <a:noFill/>
        </p:spPr>
        <p:txBody>
          <a:bodyPr wrap="square">
            <a:spAutoFit/>
          </a:bodyPr>
          <a:lstStyle/>
          <a:p>
            <a:r>
              <a:rPr lang="fr-CA" sz="1000" b="1" dirty="0">
                <a:solidFill>
                  <a:srgbClr val="272023"/>
                </a:solidFill>
                <a:latin typeface="Buenos Aires SemBd" pitchFamily="2" charset="77"/>
                <a:ea typeface="Calibri" panose="020F0502020204030204" pitchFamily="34" charset="0"/>
                <a:cs typeface="Times New Roman" panose="02020603050405020304" pitchFamily="18" charset="0"/>
              </a:rPr>
              <a:t>Types d’ententes conclues</a:t>
            </a:r>
            <a:endParaRPr lang="fr-CA" sz="1000" b="1" dirty="0">
              <a:solidFill>
                <a:srgbClr val="272023"/>
              </a:solidFill>
              <a:effectLst/>
              <a:latin typeface="Buenos Aires SemBd" pitchFamily="2" charset="77"/>
              <a:ea typeface="Calibri" panose="020F0502020204030204" pitchFamily="34" charset="0"/>
              <a:cs typeface="Times New Roman" panose="02020603050405020304" pitchFamily="18" charset="0"/>
            </a:endParaRPr>
          </a:p>
          <a:p>
            <a:r>
              <a:rPr lang="fr-CA" sz="800" dirty="0">
                <a:solidFill>
                  <a:srgbClr val="272023"/>
                </a:solidFill>
                <a:latin typeface="Buenos Aires Light" pitchFamily="2" charset="77"/>
                <a:ea typeface="Calibri" panose="020F0502020204030204" pitchFamily="34" charset="0"/>
                <a:cs typeface="Times New Roman" panose="02020603050405020304" pitchFamily="18" charset="0"/>
              </a:rPr>
              <a:t>n = 47, e</a:t>
            </a:r>
            <a:r>
              <a:rPr lang="fr-CA" sz="800" dirty="0">
                <a:solidFill>
                  <a:srgbClr val="272023"/>
                </a:solidFill>
                <a:effectLst/>
                <a:latin typeface="Buenos Aires Light" pitchFamily="2" charset="77"/>
                <a:ea typeface="Calibri" panose="020F0502020204030204" pitchFamily="34" charset="0"/>
                <a:cs typeface="Times New Roman" panose="02020603050405020304" pitchFamily="18" charset="0"/>
              </a:rPr>
              <a:t>ntentes d’avril à août 2021</a:t>
            </a:r>
            <a:endParaRPr lang="en-CA" sz="800" dirty="0">
              <a:solidFill>
                <a:srgbClr val="272023"/>
              </a:solidFill>
              <a:effectLst/>
              <a:latin typeface="Buenos Aires Light" pitchFamily="2" charset="77"/>
              <a:ea typeface="Calibri" panose="020F0502020204030204" pitchFamily="34" charset="0"/>
              <a:cs typeface="Times New Roman" panose="02020603050405020304" pitchFamily="18" charset="0"/>
            </a:endParaRPr>
          </a:p>
        </p:txBody>
      </p:sp>
      <p:sp>
        <p:nvSpPr>
          <p:cNvPr id="47" name="TextBox 12">
            <a:extLst>
              <a:ext uri="{FF2B5EF4-FFF2-40B4-BE49-F238E27FC236}">
                <a16:creationId xmlns:a16="http://schemas.microsoft.com/office/drawing/2014/main" id="{C0B63851-13F8-A84D-9184-A5573371586F}"/>
              </a:ext>
            </a:extLst>
          </p:cNvPr>
          <p:cNvSpPr txBox="1"/>
          <p:nvPr>
            <p:custDataLst>
              <p:tags r:id="rId14"/>
            </p:custDataLst>
          </p:nvPr>
        </p:nvSpPr>
        <p:spPr>
          <a:xfrm>
            <a:off x="3474484" y="5671622"/>
            <a:ext cx="2228892" cy="538609"/>
          </a:xfrm>
          <a:prstGeom prst="rect">
            <a:avLst/>
          </a:prstGeom>
          <a:noFill/>
        </p:spPr>
        <p:txBody>
          <a:bodyPr wrap="square">
            <a:spAutoFit/>
          </a:bodyPr>
          <a:lstStyle/>
          <a:p>
            <a:r>
              <a:rPr lang="fr-CA" sz="1000" b="1" dirty="0">
                <a:solidFill>
                  <a:srgbClr val="272023"/>
                </a:solidFill>
                <a:latin typeface="Buenos Aires SemBd" pitchFamily="2" charset="77"/>
                <a:cs typeface="Times New Roman" panose="02020603050405020304" pitchFamily="18" charset="0"/>
              </a:rPr>
              <a:t>Variation des superficies selon les ententes conclues</a:t>
            </a:r>
          </a:p>
          <a:p>
            <a:r>
              <a:rPr lang="fr-CA" sz="800" dirty="0">
                <a:solidFill>
                  <a:srgbClr val="272023"/>
                </a:solidFill>
                <a:latin typeface="Buenos Aires Light" pitchFamily="2" charset="77"/>
                <a:cs typeface="Times New Roman" panose="02020603050405020304" pitchFamily="18" charset="0"/>
              </a:rPr>
              <a:t>n = 47, en pi</a:t>
            </a:r>
            <a:r>
              <a:rPr lang="fr-CA" sz="800" baseline="30000" dirty="0">
                <a:solidFill>
                  <a:srgbClr val="272023"/>
                </a:solidFill>
                <a:latin typeface="Buenos Aires Light" pitchFamily="2" charset="77"/>
                <a:cs typeface="Times New Roman" panose="02020603050405020304" pitchFamily="18" charset="0"/>
              </a:rPr>
              <a:t>2</a:t>
            </a:r>
            <a:r>
              <a:rPr lang="fr-CA" sz="800" dirty="0">
                <a:solidFill>
                  <a:srgbClr val="272023"/>
                </a:solidFill>
                <a:latin typeface="Buenos Aires Light" pitchFamily="2" charset="77"/>
                <a:cs typeface="Times New Roman" panose="02020603050405020304" pitchFamily="18" charset="0"/>
              </a:rPr>
              <a:t> </a:t>
            </a:r>
            <a:endParaRPr lang="en-CA" sz="800" dirty="0">
              <a:solidFill>
                <a:srgbClr val="272023"/>
              </a:solidFill>
              <a:latin typeface="Buenos Aires Light" pitchFamily="2" charset="77"/>
              <a:cs typeface="Times New Roman" panose="02020603050405020304" pitchFamily="18" charset="0"/>
            </a:endParaRPr>
          </a:p>
        </p:txBody>
      </p:sp>
      <p:sp>
        <p:nvSpPr>
          <p:cNvPr id="48" name="ZoneTexte 47">
            <a:extLst>
              <a:ext uri="{FF2B5EF4-FFF2-40B4-BE49-F238E27FC236}">
                <a16:creationId xmlns:a16="http://schemas.microsoft.com/office/drawing/2014/main" id="{C180A316-0AC2-C742-9DD3-5EA52456E2FB}"/>
              </a:ext>
            </a:extLst>
          </p:cNvPr>
          <p:cNvSpPr txBox="1"/>
          <p:nvPr>
            <p:custDataLst>
              <p:tags r:id="rId15"/>
            </p:custDataLst>
          </p:nvPr>
        </p:nvSpPr>
        <p:spPr>
          <a:xfrm>
            <a:off x="510674" y="5179956"/>
            <a:ext cx="2703075" cy="430887"/>
          </a:xfrm>
          <a:prstGeom prst="rect">
            <a:avLst/>
          </a:prstGeom>
          <a:noFill/>
        </p:spPr>
        <p:txBody>
          <a:bodyPr wrap="square" rtlCol="0">
            <a:spAutoFit/>
          </a:bodyPr>
          <a:lstStyle/>
          <a:p>
            <a:r>
              <a:rPr lang="fr-FR" sz="1100" b="1" dirty="0">
                <a:solidFill>
                  <a:srgbClr val="272023"/>
                </a:solidFill>
                <a:latin typeface="Buenos Aires Bold" pitchFamily="2" charset="77"/>
                <a:cs typeface="Times New Roman" panose="02020603050405020304" pitchFamily="18" charset="0"/>
              </a:rPr>
              <a:t>De nouvelles ententes, mais qui impliquent des cessions de bail</a:t>
            </a:r>
          </a:p>
        </p:txBody>
      </p:sp>
      <p:sp>
        <p:nvSpPr>
          <p:cNvPr id="50" name="ZoneTexte 49">
            <a:extLst>
              <a:ext uri="{FF2B5EF4-FFF2-40B4-BE49-F238E27FC236}">
                <a16:creationId xmlns:a16="http://schemas.microsoft.com/office/drawing/2014/main" id="{A408760E-C6E5-2B42-AFC7-302A700397B5}"/>
              </a:ext>
            </a:extLst>
          </p:cNvPr>
          <p:cNvSpPr txBox="1"/>
          <p:nvPr>
            <p:custDataLst>
              <p:tags r:id="rId16"/>
            </p:custDataLst>
          </p:nvPr>
        </p:nvSpPr>
        <p:spPr>
          <a:xfrm>
            <a:off x="3356245" y="5187210"/>
            <a:ext cx="3050527" cy="430887"/>
          </a:xfrm>
          <a:prstGeom prst="rect">
            <a:avLst/>
          </a:prstGeom>
          <a:noFill/>
        </p:spPr>
        <p:txBody>
          <a:bodyPr wrap="square" rtlCol="0">
            <a:spAutoFit/>
          </a:bodyPr>
          <a:lstStyle/>
          <a:p>
            <a:r>
              <a:rPr lang="fr-FR" sz="1100" b="1" dirty="0">
                <a:solidFill>
                  <a:srgbClr val="272023"/>
                </a:solidFill>
                <a:latin typeface="Buenos Aires Bold" pitchFamily="2" charset="77"/>
                <a:cs typeface="Times New Roman" panose="02020603050405020304" pitchFamily="18" charset="0"/>
              </a:rPr>
              <a:t>Des renouvellements, avec une baisse moyenne de 8 % du nombre de pi</a:t>
            </a:r>
            <a:r>
              <a:rPr lang="fr-FR" sz="1100" b="1" baseline="30000" dirty="0">
                <a:solidFill>
                  <a:srgbClr val="272023"/>
                </a:solidFill>
                <a:latin typeface="Buenos Aires Bold" pitchFamily="2" charset="77"/>
                <a:cs typeface="Times New Roman" panose="02020603050405020304" pitchFamily="18" charset="0"/>
              </a:rPr>
              <a:t>2</a:t>
            </a:r>
          </a:p>
        </p:txBody>
      </p:sp>
      <p:sp>
        <p:nvSpPr>
          <p:cNvPr id="54" name="TextBox 8">
            <a:extLst>
              <a:ext uri="{FF2B5EF4-FFF2-40B4-BE49-F238E27FC236}">
                <a16:creationId xmlns:a16="http://schemas.microsoft.com/office/drawing/2014/main" id="{044C4A47-72B3-A248-B323-B1F2CB6EEF71}"/>
              </a:ext>
            </a:extLst>
          </p:cNvPr>
          <p:cNvSpPr txBox="1"/>
          <p:nvPr>
            <p:custDataLst>
              <p:tags r:id="rId17"/>
            </p:custDataLst>
          </p:nvPr>
        </p:nvSpPr>
        <p:spPr>
          <a:xfrm>
            <a:off x="690474" y="4663608"/>
            <a:ext cx="2295238" cy="184666"/>
          </a:xfrm>
          <a:prstGeom prst="rect">
            <a:avLst/>
          </a:prstGeom>
          <a:noFill/>
        </p:spPr>
        <p:txBody>
          <a:bodyPr wrap="square">
            <a:spAutoFit/>
          </a:bodyPr>
          <a:lstStyle/>
          <a:p>
            <a:pPr>
              <a:buClr>
                <a:srgbClr val="C2043B"/>
              </a:buClr>
            </a:pPr>
            <a:r>
              <a:rPr lang="fr-CA" sz="600" i="1">
                <a:solidFill>
                  <a:schemeClr val="bg1"/>
                </a:solidFill>
                <a:effectLst/>
                <a:latin typeface="Buenos Aires Light Italic" pitchFamily="2" charset="77"/>
                <a:ea typeface="Calibri" panose="020F0502020204030204" pitchFamily="34" charset="0"/>
                <a:cs typeface="Times New Roman" panose="02020603050405020304" pitchFamily="18" charset="0"/>
              </a:rPr>
              <a:t>Estimations de la CCMM en date d’avril 2022</a:t>
            </a:r>
            <a:endParaRPr lang="en-CA" sz="600" i="1">
              <a:solidFill>
                <a:schemeClr val="bg1"/>
              </a:solidFill>
              <a:effectLst/>
              <a:latin typeface="Buenos Aires Light Italic" pitchFamily="2" charset="77"/>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5D36477A-8E3B-B74B-A803-C0E1F5828F77}"/>
              </a:ext>
            </a:extLst>
          </p:cNvPr>
          <p:cNvSpPr/>
          <p:nvPr>
            <p:custDataLst>
              <p:tags r:id="rId18"/>
            </p:custDataLst>
          </p:nvPr>
        </p:nvSpPr>
        <p:spPr>
          <a:xfrm>
            <a:off x="576262" y="5618097"/>
            <a:ext cx="2703075" cy="2694630"/>
          </a:xfrm>
          <a:prstGeom prst="rect">
            <a:avLst/>
          </a:prstGeom>
          <a:noFill/>
          <a:ln w="6350">
            <a:solidFill>
              <a:srgbClr val="DB104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5" name="Rectangle 54">
            <a:extLst>
              <a:ext uri="{FF2B5EF4-FFF2-40B4-BE49-F238E27FC236}">
                <a16:creationId xmlns:a16="http://schemas.microsoft.com/office/drawing/2014/main" id="{9C0EDD1F-16CF-AC4F-91F7-A9A5E233A893}"/>
              </a:ext>
            </a:extLst>
          </p:cNvPr>
          <p:cNvSpPr/>
          <p:nvPr>
            <p:custDataLst>
              <p:tags r:id="rId19"/>
            </p:custDataLst>
          </p:nvPr>
        </p:nvSpPr>
        <p:spPr>
          <a:xfrm>
            <a:off x="3415942" y="5618097"/>
            <a:ext cx="2848334" cy="2694630"/>
          </a:xfrm>
          <a:prstGeom prst="rect">
            <a:avLst/>
          </a:prstGeom>
          <a:noFill/>
          <a:ln w="6350">
            <a:solidFill>
              <a:srgbClr val="DB104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9" name="Rectangle 58">
            <a:extLst>
              <a:ext uri="{FF2B5EF4-FFF2-40B4-BE49-F238E27FC236}">
                <a16:creationId xmlns:a16="http://schemas.microsoft.com/office/drawing/2014/main" id="{42CD23E0-2679-8147-8CB7-C46396D1D740}"/>
              </a:ext>
            </a:extLst>
          </p:cNvPr>
          <p:cNvSpPr/>
          <p:nvPr>
            <p:custDataLst>
              <p:tags r:id="rId20"/>
            </p:custDataLst>
          </p:nvPr>
        </p:nvSpPr>
        <p:spPr>
          <a:xfrm>
            <a:off x="4209570" y="8056004"/>
            <a:ext cx="576076" cy="141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028F8BF-4BAD-F443-BD1D-A94F389EC8C5}"/>
              </a:ext>
            </a:extLst>
          </p:cNvPr>
          <p:cNvSpPr/>
          <p:nvPr>
            <p:custDataLst>
              <p:tags r:id="rId21"/>
            </p:custDataLst>
          </p:nvPr>
        </p:nvSpPr>
        <p:spPr>
          <a:xfrm>
            <a:off x="4914441" y="8056004"/>
            <a:ext cx="697504" cy="141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12">
            <a:extLst>
              <a:ext uri="{FF2B5EF4-FFF2-40B4-BE49-F238E27FC236}">
                <a16:creationId xmlns:a16="http://schemas.microsoft.com/office/drawing/2014/main" id="{ACDDF7D8-A940-0441-83E9-875209B45F0B}"/>
              </a:ext>
            </a:extLst>
          </p:cNvPr>
          <p:cNvSpPr txBox="1"/>
          <p:nvPr>
            <p:custDataLst>
              <p:tags r:id="rId22"/>
            </p:custDataLst>
          </p:nvPr>
        </p:nvSpPr>
        <p:spPr>
          <a:xfrm>
            <a:off x="4171874" y="8019187"/>
            <a:ext cx="697505" cy="215444"/>
          </a:xfrm>
          <a:prstGeom prst="rect">
            <a:avLst/>
          </a:prstGeom>
          <a:noFill/>
        </p:spPr>
        <p:txBody>
          <a:bodyPr wrap="square">
            <a:spAutoFit/>
          </a:bodyPr>
          <a:lstStyle/>
          <a:p>
            <a:r>
              <a:rPr lang="fr-CA" sz="800">
                <a:solidFill>
                  <a:srgbClr val="272023"/>
                </a:solidFill>
                <a:latin typeface="Buenos Aires Light" pitchFamily="2" charset="77"/>
                <a:cs typeface="Times New Roman" panose="02020603050405020304" pitchFamily="18" charset="0"/>
              </a:rPr>
              <a:t>avant</a:t>
            </a:r>
            <a:endParaRPr lang="en-CA" sz="800">
              <a:solidFill>
                <a:srgbClr val="272023"/>
              </a:solidFill>
              <a:latin typeface="Buenos Aires Light" pitchFamily="2" charset="77"/>
              <a:cs typeface="Times New Roman" panose="02020603050405020304" pitchFamily="18" charset="0"/>
            </a:endParaRPr>
          </a:p>
        </p:txBody>
      </p:sp>
      <p:sp>
        <p:nvSpPr>
          <p:cNvPr id="57" name="TextBox 12">
            <a:extLst>
              <a:ext uri="{FF2B5EF4-FFF2-40B4-BE49-F238E27FC236}">
                <a16:creationId xmlns:a16="http://schemas.microsoft.com/office/drawing/2014/main" id="{505E33A5-7279-A94C-B106-DED730CEC45F}"/>
              </a:ext>
            </a:extLst>
          </p:cNvPr>
          <p:cNvSpPr txBox="1"/>
          <p:nvPr>
            <p:custDataLst>
              <p:tags r:id="rId23"/>
            </p:custDataLst>
          </p:nvPr>
        </p:nvSpPr>
        <p:spPr>
          <a:xfrm>
            <a:off x="4885384" y="8019187"/>
            <a:ext cx="697505" cy="215444"/>
          </a:xfrm>
          <a:prstGeom prst="rect">
            <a:avLst/>
          </a:prstGeom>
          <a:noFill/>
        </p:spPr>
        <p:txBody>
          <a:bodyPr wrap="square">
            <a:spAutoFit/>
          </a:bodyPr>
          <a:lstStyle/>
          <a:p>
            <a:r>
              <a:rPr lang="fr-CA" sz="800">
                <a:solidFill>
                  <a:srgbClr val="272023"/>
                </a:solidFill>
                <a:latin typeface="Buenos Aires Light" pitchFamily="2" charset="77"/>
                <a:cs typeface="Times New Roman" panose="02020603050405020304" pitchFamily="18" charset="0"/>
              </a:rPr>
              <a:t>après</a:t>
            </a:r>
            <a:endParaRPr lang="en-CA" sz="800">
              <a:solidFill>
                <a:srgbClr val="272023"/>
              </a:solidFill>
              <a:latin typeface="Buenos Aires Light" pitchFamily="2" charset="77"/>
              <a:cs typeface="Times New Roman" panose="02020603050405020304" pitchFamily="18" charset="0"/>
            </a:endParaRPr>
          </a:p>
        </p:txBody>
      </p:sp>
    </p:spTree>
    <p:extLst>
      <p:ext uri="{BB962C8B-B14F-4D97-AF65-F5344CB8AC3E}">
        <p14:creationId xmlns:p14="http://schemas.microsoft.com/office/powerpoint/2010/main" val="2863770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C01B283-3FC1-9F3D-B976-AF27F7021EF1}"/>
              </a:ext>
            </a:extLst>
          </p:cNvPr>
          <p:cNvSpPr txBox="1"/>
          <p:nvPr>
            <p:custDataLst>
              <p:tags r:id="rId1"/>
            </p:custDataLst>
          </p:nvPr>
        </p:nvSpPr>
        <p:spPr>
          <a:xfrm>
            <a:off x="487847" y="1069976"/>
            <a:ext cx="5776428" cy="307777"/>
          </a:xfrm>
          <a:prstGeom prst="rect">
            <a:avLst/>
          </a:prstGeom>
          <a:noFill/>
        </p:spPr>
        <p:txBody>
          <a:bodyPr wrap="square">
            <a:spAutoFit/>
          </a:bodyPr>
          <a:lstStyle/>
          <a:p>
            <a:r>
              <a:rPr lang="fr-CA" sz="1400" b="1">
                <a:solidFill>
                  <a:srgbClr val="DB1045"/>
                </a:solidFill>
                <a:latin typeface="Buenos Aires Bold" pitchFamily="2" charset="77"/>
              </a:rPr>
              <a:t>Le cas de l’immobilier commercial au centre-ville de Montréal</a:t>
            </a:r>
            <a:endParaRPr lang="en-CA" sz="2000" b="1">
              <a:solidFill>
                <a:srgbClr val="DB1045"/>
              </a:solidFill>
              <a:latin typeface="Buenos Aires Bold" pitchFamily="2" charset="77"/>
            </a:endParaRPr>
          </a:p>
        </p:txBody>
      </p:sp>
      <p:sp>
        <p:nvSpPr>
          <p:cNvPr id="7" name="TextBox 6">
            <a:extLst>
              <a:ext uri="{FF2B5EF4-FFF2-40B4-BE49-F238E27FC236}">
                <a16:creationId xmlns:a16="http://schemas.microsoft.com/office/drawing/2014/main" id="{BAC37889-C2FB-8ACB-0D7E-DCEF0153B2B0}"/>
              </a:ext>
            </a:extLst>
          </p:cNvPr>
          <p:cNvSpPr txBox="1"/>
          <p:nvPr>
            <p:custDataLst>
              <p:tags r:id="rId2"/>
            </p:custDataLst>
          </p:nvPr>
        </p:nvSpPr>
        <p:spPr>
          <a:xfrm>
            <a:off x="487847" y="4704247"/>
            <a:ext cx="5776428" cy="1107996"/>
          </a:xfrm>
          <a:prstGeom prst="rect">
            <a:avLst/>
          </a:prstGeom>
          <a:noFill/>
        </p:spPr>
        <p:txBody>
          <a:bodyPr wrap="square">
            <a:spAutoFit/>
          </a:bodyPr>
          <a:lstStyle/>
          <a:p>
            <a:pPr algn="just"/>
            <a:r>
              <a:rPr lang="fr-CA" sz="1100" dirty="0">
                <a:solidFill>
                  <a:srgbClr val="272023"/>
                </a:solidFill>
                <a:effectLst/>
                <a:latin typeface="Buenos Aires Regular" pitchFamily="2" charset="77"/>
                <a:ea typeface="Calibri" panose="020F0502020204030204" pitchFamily="34" charset="0"/>
                <a:cs typeface="Times New Roman" panose="02020603050405020304" pitchFamily="18" charset="0"/>
              </a:rPr>
              <a:t>En avril 2022, la Chambre de commerce du Montréal métropolitain a publié une étude </a:t>
            </a:r>
            <a:r>
              <a:rPr lang="fr-CA" sz="1100" dirty="0">
                <a:solidFill>
                  <a:srgbClr val="272023"/>
                </a:solidFill>
                <a:latin typeface="Buenos Aires Regular" pitchFamily="2" charset="77"/>
                <a:ea typeface="Calibri" panose="020F0502020204030204" pitchFamily="34" charset="0"/>
                <a:cs typeface="Times New Roman" panose="02020603050405020304" pitchFamily="18" charset="0"/>
              </a:rPr>
              <a:t>intitulée </a:t>
            </a:r>
            <a:r>
              <a:rPr lang="fr-CA" sz="1100" i="1" dirty="0">
                <a:solidFill>
                  <a:srgbClr val="272023"/>
                </a:solidFill>
                <a:latin typeface="Buenos Aires Regular" pitchFamily="2" charset="77"/>
                <a:ea typeface="Calibri" panose="020F0502020204030204" pitchFamily="34" charset="0"/>
                <a:cs typeface="Times New Roman" panose="02020603050405020304" pitchFamily="18" charset="0"/>
              </a:rPr>
              <a:t>Espaces à bureaux au centre-ville de Montréal : comment stimuler les synergies et attirer de nouvelles entreprises</a:t>
            </a:r>
            <a:r>
              <a:rPr lang="fr-CA" sz="1100" dirty="0">
                <a:solidFill>
                  <a:srgbClr val="272023"/>
                </a:solidFill>
                <a:effectLst/>
                <a:latin typeface="Buenos Aires Regular" pitchFamily="2" charset="77"/>
                <a:ea typeface="Calibri" panose="020F0502020204030204" pitchFamily="34" charset="0"/>
                <a:cs typeface="Times New Roman" panose="02020603050405020304" pitchFamily="18" charset="0"/>
              </a:rPr>
              <a:t>, qui posait la question des impacts de la pandémie sur le secteur immobilier commercial du centre-ville et sur le taux d’inoccupation. Cette étude s’inscrivait dans le cadre du projet « J’aime travailler au centre-ville ». Voici quelques-uns des constats dressés.</a:t>
            </a:r>
            <a:endParaRPr lang="en-CA" sz="1100" dirty="0">
              <a:solidFill>
                <a:srgbClr val="272023"/>
              </a:solidFill>
              <a:effectLst/>
              <a:latin typeface="Buenos Aires Regular" pitchFamily="2" charset="77"/>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D37EEEF-65A5-0395-3E62-4103A8432ECB}"/>
              </a:ext>
            </a:extLst>
          </p:cNvPr>
          <p:cNvSpPr txBox="1"/>
          <p:nvPr>
            <p:custDataLst>
              <p:tags r:id="rId3"/>
            </p:custDataLst>
          </p:nvPr>
        </p:nvSpPr>
        <p:spPr>
          <a:xfrm>
            <a:off x="487847" y="5963471"/>
            <a:ext cx="1923566" cy="1523494"/>
          </a:xfrm>
          <a:prstGeom prst="rect">
            <a:avLst/>
          </a:prstGeom>
          <a:noFill/>
        </p:spPr>
        <p:txBody>
          <a:bodyPr wrap="square">
            <a:spAutoFit/>
          </a:bodyPr>
          <a:lstStyle/>
          <a:p>
            <a:pPr algn="just">
              <a:spcAft>
                <a:spcPts val="600"/>
              </a:spcAft>
            </a:pPr>
            <a:r>
              <a:rPr lang="fr-CA" sz="1100" b="1" dirty="0">
                <a:solidFill>
                  <a:srgbClr val="C2043B"/>
                </a:solidFill>
                <a:effectLst/>
                <a:latin typeface="Buenos Aires SemBd" pitchFamily="2" charset="77"/>
                <a:ea typeface="Calibri" panose="020F0502020204030204" pitchFamily="34" charset="0"/>
                <a:cs typeface="Arial" panose="020B0604020202020204" pitchFamily="34" charset="0"/>
              </a:rPr>
              <a:t>On trouve au centre-ville d’affaires, cœur de la vitalité économique de la région métropolitaine de Montréal, des entreprises typiquement chefs de file du secteur tertiaire.</a:t>
            </a:r>
            <a:endParaRPr lang="en-CA" sz="1100" b="1" dirty="0">
              <a:solidFill>
                <a:srgbClr val="C2043B"/>
              </a:solidFill>
              <a:effectLst/>
              <a:latin typeface="Buenos Aires SemBd" pitchFamily="2" charset="77"/>
              <a:ea typeface="Calibri" panose="020F0502020204030204" pitchFamily="34" charset="0"/>
              <a:cs typeface="Arial" panose="020B0604020202020204" pitchFamily="34" charset="0"/>
            </a:endParaRPr>
          </a:p>
          <a:p>
            <a:pPr>
              <a:spcAft>
                <a:spcPts val="600"/>
              </a:spcAft>
            </a:pPr>
            <a:endParaRPr lang="en-CA" sz="1100" b="1" dirty="0">
              <a:solidFill>
                <a:srgbClr val="C2043B"/>
              </a:solidFill>
              <a:effectLst/>
              <a:latin typeface="Buenos Aires SemBd" pitchFamily="2" charset="77"/>
              <a:ea typeface="Calibri" panose="020F0502020204030204" pitchFamily="34" charset="0"/>
              <a:cs typeface="Arial" panose="020B0604020202020204" pitchFamily="34" charset="0"/>
            </a:endParaRPr>
          </a:p>
        </p:txBody>
      </p:sp>
      <p:pic>
        <p:nvPicPr>
          <p:cNvPr id="10" name="Picture 9" descr="A picture containing text, sky, outdoor, building&#10;&#10;Description automatically generated">
            <a:extLst>
              <a:ext uri="{FF2B5EF4-FFF2-40B4-BE49-F238E27FC236}">
                <a16:creationId xmlns:a16="http://schemas.microsoft.com/office/drawing/2014/main" id="{3E07AEE0-2F50-FD95-C825-28139959FEB3}"/>
              </a:ext>
            </a:extLst>
          </p:cNvPr>
          <p:cNvPicPr>
            <a:picLocks noChangeAspect="1"/>
          </p:cNvPicPr>
          <p:nvPr>
            <p:custDataLst>
              <p:tags r:id="rId4"/>
            </p:custDataLst>
          </p:nvPr>
        </p:nvPicPr>
        <p:blipFill rotWithShape="1">
          <a:blip r:embed="rId11" cstate="screen">
            <a:extLst>
              <a:ext uri="{28A0092B-C50C-407E-A947-70E740481C1C}">
                <a14:useLocalDpi xmlns:a14="http://schemas.microsoft.com/office/drawing/2010/main"/>
              </a:ext>
            </a:extLst>
          </a:blip>
          <a:srcRect/>
          <a:stretch/>
        </p:blipFill>
        <p:spPr>
          <a:xfrm>
            <a:off x="561424" y="1547032"/>
            <a:ext cx="5688012" cy="2987936"/>
          </a:xfrm>
          <a:prstGeom prst="rect">
            <a:avLst/>
          </a:prstGeom>
        </p:spPr>
      </p:pic>
      <p:sp>
        <p:nvSpPr>
          <p:cNvPr id="9" name="TextBox 8">
            <a:extLst>
              <a:ext uri="{FF2B5EF4-FFF2-40B4-BE49-F238E27FC236}">
                <a16:creationId xmlns:a16="http://schemas.microsoft.com/office/drawing/2014/main" id="{802FBA3C-3B18-BC35-985B-28DB51658434}"/>
              </a:ext>
            </a:extLst>
          </p:cNvPr>
          <p:cNvSpPr txBox="1"/>
          <p:nvPr>
            <p:custDataLst>
              <p:tags r:id="rId5"/>
            </p:custDataLst>
          </p:nvPr>
        </p:nvSpPr>
        <p:spPr>
          <a:xfrm>
            <a:off x="2458486" y="5963471"/>
            <a:ext cx="1862045" cy="1107996"/>
          </a:xfrm>
          <a:prstGeom prst="rect">
            <a:avLst/>
          </a:prstGeom>
          <a:noFill/>
        </p:spPr>
        <p:txBody>
          <a:bodyPr wrap="square">
            <a:spAutoFit/>
          </a:bodyPr>
          <a:lstStyle/>
          <a:p>
            <a:pPr algn="just">
              <a:spcAft>
                <a:spcPts val="600"/>
              </a:spcAft>
            </a:pPr>
            <a:r>
              <a:rPr lang="fr-CA" sz="1100" b="1" dirty="0">
                <a:solidFill>
                  <a:srgbClr val="C2043B"/>
                </a:solidFill>
                <a:latin typeface="Buenos Aires SemBd" pitchFamily="2" charset="77"/>
                <a:ea typeface="Calibri" panose="020F0502020204030204" pitchFamily="34" charset="0"/>
                <a:cs typeface="Arial" panose="020B0604020202020204" pitchFamily="34" charset="0"/>
              </a:rPr>
              <a:t>L</a:t>
            </a:r>
            <a:r>
              <a:rPr lang="fr-CA" sz="1100" b="1" dirty="0">
                <a:solidFill>
                  <a:srgbClr val="C2043B"/>
                </a:solidFill>
                <a:effectLst/>
                <a:latin typeface="Buenos Aires SemBd" pitchFamily="2" charset="77"/>
                <a:ea typeface="Calibri" panose="020F0502020204030204" pitchFamily="34" charset="0"/>
                <a:cs typeface="Arial" panose="020B0604020202020204" pitchFamily="34" charset="0"/>
              </a:rPr>
              <a:t>e parc immobilier du centre-ville, vaste et diversifié, a été lourdement touché par la crise sanitaire et les nouveaux modes d’organisation du travail.</a:t>
            </a:r>
            <a:endParaRPr lang="en-CA" sz="1100" b="1" dirty="0">
              <a:solidFill>
                <a:srgbClr val="C2043B"/>
              </a:solidFill>
              <a:effectLst/>
              <a:latin typeface="Buenos Aires SemBd" pitchFamily="2" charset="77"/>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4D77E28-E5C3-F801-6EA5-FCE5C2118DBA}"/>
              </a:ext>
            </a:extLst>
          </p:cNvPr>
          <p:cNvSpPr txBox="1"/>
          <p:nvPr>
            <p:custDataLst>
              <p:tags r:id="rId6"/>
            </p:custDataLst>
          </p:nvPr>
        </p:nvSpPr>
        <p:spPr>
          <a:xfrm>
            <a:off x="4382052" y="5963471"/>
            <a:ext cx="1923566" cy="1954381"/>
          </a:xfrm>
          <a:prstGeom prst="rect">
            <a:avLst/>
          </a:prstGeom>
          <a:noFill/>
        </p:spPr>
        <p:txBody>
          <a:bodyPr wrap="square">
            <a:spAutoFit/>
          </a:bodyPr>
          <a:lstStyle/>
          <a:p>
            <a:pPr algn="just">
              <a:spcAft>
                <a:spcPts val="600"/>
              </a:spcAft>
            </a:pPr>
            <a:r>
              <a:rPr lang="fr-CA" sz="1100" b="1" dirty="0">
                <a:solidFill>
                  <a:srgbClr val="C2043B"/>
                </a:solidFill>
                <a:effectLst/>
                <a:latin typeface="Buenos Aires SemBd" pitchFamily="2" charset="77"/>
                <a:ea typeface="Calibri" panose="020F0502020204030204" pitchFamily="34" charset="0"/>
                <a:cs typeface="Arial" panose="020B0604020202020204" pitchFamily="34" charset="0"/>
              </a:rPr>
              <a:t>Les contrecoups de la COVID-19 entraîneront une baisse initiale de la demande d’espaces à bureaux; un choc qui sera absorbé par la croissance de l’économie, l’arrivée de nouvelles entreprises et une plus grande agilité du marché de location et de sous-location des espaces d’affaires.</a:t>
            </a:r>
            <a:endParaRPr lang="en-CA" sz="1100" b="1" dirty="0">
              <a:solidFill>
                <a:srgbClr val="C2043B"/>
              </a:solidFill>
              <a:effectLst/>
              <a:latin typeface="Buenos Aires SemBd" pitchFamily="2" charset="77"/>
              <a:ea typeface="Calibri" panose="020F050202020403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21F4CE46-8CC4-E6FE-478D-A3EF2F64CEB5}"/>
              </a:ext>
            </a:extLst>
          </p:cNvPr>
          <p:cNvGrpSpPr/>
          <p:nvPr>
            <p:custDataLst>
              <p:tags r:id="rId7"/>
            </p:custDataLst>
          </p:nvPr>
        </p:nvGrpSpPr>
        <p:grpSpPr>
          <a:xfrm>
            <a:off x="2415750" y="5963471"/>
            <a:ext cx="1909119" cy="2462214"/>
            <a:chOff x="2415750" y="6300121"/>
            <a:chExt cx="1909119" cy="1026188"/>
          </a:xfrm>
        </p:grpSpPr>
        <p:cxnSp>
          <p:nvCxnSpPr>
            <p:cNvPr id="12" name="Straight Connector 11">
              <a:extLst>
                <a:ext uri="{FF2B5EF4-FFF2-40B4-BE49-F238E27FC236}">
                  <a16:creationId xmlns:a16="http://schemas.microsoft.com/office/drawing/2014/main" id="{018AA47C-4ABB-851B-7948-EE9C79C12823}"/>
                </a:ext>
              </a:extLst>
            </p:cNvPr>
            <p:cNvCxnSpPr/>
            <p:nvPr/>
          </p:nvCxnSpPr>
          <p:spPr>
            <a:xfrm>
              <a:off x="2415750" y="6300121"/>
              <a:ext cx="0" cy="1026188"/>
            </a:xfrm>
            <a:prstGeom prst="line">
              <a:avLst/>
            </a:prstGeom>
            <a:ln>
              <a:solidFill>
                <a:srgbClr val="DB1045">
                  <a:alpha val="24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2336D3-2DA9-0260-3924-FF74D64AAB49}"/>
                </a:ext>
              </a:extLst>
            </p:cNvPr>
            <p:cNvCxnSpPr/>
            <p:nvPr/>
          </p:nvCxnSpPr>
          <p:spPr>
            <a:xfrm>
              <a:off x="4324869" y="6300121"/>
              <a:ext cx="0" cy="1026188"/>
            </a:xfrm>
            <a:prstGeom prst="line">
              <a:avLst/>
            </a:prstGeom>
            <a:ln>
              <a:solidFill>
                <a:srgbClr val="DB1045">
                  <a:alpha val="24000"/>
                </a:srgbClr>
              </a:solidFill>
            </a:ln>
          </p:spPr>
          <p:style>
            <a:lnRef idx="1">
              <a:schemeClr val="accent1"/>
            </a:lnRef>
            <a:fillRef idx="0">
              <a:schemeClr val="accent1"/>
            </a:fillRef>
            <a:effectRef idx="0">
              <a:schemeClr val="accent1"/>
            </a:effectRef>
            <a:fontRef idx="minor">
              <a:schemeClr val="tx1"/>
            </a:fontRef>
          </p:style>
        </p:cxnSp>
      </p:grpSp>
      <p:sp>
        <p:nvSpPr>
          <p:cNvPr id="16" name="TextBox 17">
            <a:extLst>
              <a:ext uri="{FF2B5EF4-FFF2-40B4-BE49-F238E27FC236}">
                <a16:creationId xmlns:a16="http://schemas.microsoft.com/office/drawing/2014/main" id="{06F4D62F-D16F-9040-95AE-CF3F528170BC}"/>
              </a:ext>
            </a:extLst>
          </p:cNvPr>
          <p:cNvSpPr txBox="1"/>
          <p:nvPr>
            <p:custDataLst>
              <p:tags r:id="rId8"/>
            </p:custDataLst>
          </p:nvPr>
        </p:nvSpPr>
        <p:spPr>
          <a:xfrm>
            <a:off x="514898" y="8425685"/>
            <a:ext cx="5789646" cy="169277"/>
          </a:xfrm>
          <a:prstGeom prst="rect">
            <a:avLst/>
          </a:prstGeom>
          <a:noFill/>
        </p:spPr>
        <p:txBody>
          <a:bodyPr wrap="square">
            <a:spAutoFit/>
          </a:bodyPr>
          <a:lstStyle>
            <a:defPPr>
              <a:defRPr lang="en-US"/>
            </a:defPPr>
            <a:lvl1pPr>
              <a:buClr>
                <a:srgbClr val="C2043B"/>
              </a:buClr>
              <a:defRPr sz="500" i="1">
                <a:solidFill>
                  <a:srgbClr val="272023"/>
                </a:solidFill>
                <a:effectLst/>
                <a:latin typeface="Buenos Aires Thin" pitchFamily="2" charset="77"/>
                <a:ea typeface="Calibri" panose="020F0502020204030204" pitchFamily="34" charset="0"/>
                <a:cs typeface="Times New Roman" panose="02020603050405020304" pitchFamily="18" charset="0"/>
              </a:defRPr>
            </a:lvl1pPr>
          </a:lstStyle>
          <a:p>
            <a:r>
              <a:rPr lang="fr-CA"/>
              <a:t>Source : IdéesFX</a:t>
            </a:r>
          </a:p>
        </p:txBody>
      </p:sp>
    </p:spTree>
    <p:extLst>
      <p:ext uri="{BB962C8B-B14F-4D97-AF65-F5344CB8AC3E}">
        <p14:creationId xmlns:p14="http://schemas.microsoft.com/office/powerpoint/2010/main" val="3532677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EA25D8-20C8-5DDB-ACF4-4C30FE25575D}"/>
              </a:ext>
            </a:extLst>
          </p:cNvPr>
          <p:cNvSpPr txBox="1"/>
          <p:nvPr>
            <p:custDataLst>
              <p:tags r:id="rId1"/>
            </p:custDataLst>
          </p:nvPr>
        </p:nvSpPr>
        <p:spPr>
          <a:xfrm>
            <a:off x="1306629" y="1094057"/>
            <a:ext cx="1982137" cy="1169551"/>
          </a:xfrm>
          <a:prstGeom prst="rect">
            <a:avLst/>
          </a:prstGeom>
          <a:noFill/>
        </p:spPr>
        <p:txBody>
          <a:bodyPr wrap="square">
            <a:spAutoFit/>
          </a:bodyPr>
          <a:lstStyle/>
          <a:p>
            <a:r>
              <a:rPr lang="fr-CA" sz="1000" dirty="0">
                <a:solidFill>
                  <a:srgbClr val="272023"/>
                </a:solidFill>
                <a:latin typeface="Buenos Aires Book" pitchFamily="2" charset="77"/>
                <a:ea typeface="Calibri" panose="020F0502020204030204" pitchFamily="34" charset="0"/>
                <a:cs typeface="Times New Roman" panose="02020603050405020304" pitchFamily="18" charset="0"/>
              </a:rPr>
              <a:t>La région métropolitaine de Montréal peut être divisée en          </a:t>
            </a:r>
            <a:r>
              <a:rPr lang="fr-CA" sz="1000" b="1" dirty="0">
                <a:solidFill>
                  <a:srgbClr val="DB1045"/>
                </a:solidFill>
                <a:latin typeface="Buenos Aires Bold" pitchFamily="2" charset="77"/>
                <a:ea typeface="Calibri" panose="020F0502020204030204" pitchFamily="34" charset="0"/>
                <a:cs typeface="Times New Roman" panose="02020603050405020304" pitchFamily="18" charset="0"/>
              </a:rPr>
              <a:t>4 grandes zones</a:t>
            </a:r>
            <a:r>
              <a:rPr lang="fr-CA" sz="1000" dirty="0">
                <a:solidFill>
                  <a:srgbClr val="272023"/>
                </a:solidFill>
                <a:latin typeface="Buenos Aires Book" pitchFamily="2" charset="77"/>
                <a:ea typeface="Calibri" panose="020F0502020204030204" pitchFamily="34" charset="0"/>
                <a:cs typeface="Times New Roman" panose="02020603050405020304" pitchFamily="18" charset="0"/>
              </a:rPr>
              <a:t>, soit le centre-ville, le pourtour immédiat du centre-ville, l’agglomération       (c.-à-d. l’île), puis les banlieues et la Rive-Nord et la Rive-Sud.</a:t>
            </a:r>
          </a:p>
        </p:txBody>
      </p:sp>
      <p:pic>
        <p:nvPicPr>
          <p:cNvPr id="24" name="Picture 23" descr="Icon&#10;&#10;Description automatically generated">
            <a:extLst>
              <a:ext uri="{FF2B5EF4-FFF2-40B4-BE49-F238E27FC236}">
                <a16:creationId xmlns:a16="http://schemas.microsoft.com/office/drawing/2014/main" id="{3088FA2A-C380-80B6-E71C-25E1266597AD}"/>
              </a:ext>
            </a:extLst>
          </p:cNvPr>
          <p:cNvPicPr>
            <a:picLocks noChangeAspect="1"/>
          </p:cNvPicPr>
          <p:nvPr>
            <p:custDataLst>
              <p:tags r:id="rId2"/>
            </p:custDataLst>
          </p:nvPr>
        </p:nvPicPr>
        <p:blipFill>
          <a:blip r:embed="rId26" cstate="screen">
            <a:extLst>
              <a:ext uri="{28A0092B-C50C-407E-A947-70E740481C1C}">
                <a14:useLocalDpi xmlns:a14="http://schemas.microsoft.com/office/drawing/2010/main"/>
              </a:ext>
            </a:extLst>
          </a:blip>
          <a:stretch>
            <a:fillRect/>
          </a:stretch>
        </p:blipFill>
        <p:spPr>
          <a:xfrm>
            <a:off x="670683" y="1199901"/>
            <a:ext cx="488146" cy="424128"/>
          </a:xfrm>
          <a:prstGeom prst="rect">
            <a:avLst/>
          </a:prstGeom>
        </p:spPr>
      </p:pic>
      <p:sp>
        <p:nvSpPr>
          <p:cNvPr id="32" name="TextBox 17">
            <a:extLst>
              <a:ext uri="{FF2B5EF4-FFF2-40B4-BE49-F238E27FC236}">
                <a16:creationId xmlns:a16="http://schemas.microsoft.com/office/drawing/2014/main" id="{BB74FF9C-61A7-184E-90BC-D61CD6BB7779}"/>
              </a:ext>
            </a:extLst>
          </p:cNvPr>
          <p:cNvSpPr txBox="1"/>
          <p:nvPr>
            <p:custDataLst>
              <p:tags r:id="rId3"/>
            </p:custDataLst>
          </p:nvPr>
        </p:nvSpPr>
        <p:spPr>
          <a:xfrm>
            <a:off x="478778" y="8430218"/>
            <a:ext cx="5789646" cy="169277"/>
          </a:xfrm>
          <a:prstGeom prst="rect">
            <a:avLst/>
          </a:prstGeom>
          <a:noFill/>
        </p:spPr>
        <p:txBody>
          <a:bodyPr wrap="square">
            <a:spAutoFit/>
          </a:bodyPr>
          <a:lstStyle>
            <a:defPPr>
              <a:defRPr lang="en-US"/>
            </a:defPPr>
            <a:lvl1pPr>
              <a:buClr>
                <a:srgbClr val="C2043B"/>
              </a:buClr>
              <a:defRPr sz="500" i="1">
                <a:solidFill>
                  <a:srgbClr val="272023"/>
                </a:solidFill>
                <a:effectLst/>
                <a:latin typeface="Buenos Aires Thin" pitchFamily="2" charset="77"/>
                <a:ea typeface="Calibri" panose="020F0502020204030204" pitchFamily="34" charset="0"/>
                <a:cs typeface="Times New Roman" panose="02020603050405020304" pitchFamily="18" charset="0"/>
              </a:defRPr>
            </a:lvl1pPr>
          </a:lstStyle>
          <a:p>
            <a:r>
              <a:rPr lang="fr-CA"/>
              <a:t>Source : Colliers International, Les Affaires, IdéesFX</a:t>
            </a:r>
          </a:p>
        </p:txBody>
      </p:sp>
      <p:sp>
        <p:nvSpPr>
          <p:cNvPr id="6" name="TextBox 16">
            <a:extLst>
              <a:ext uri="{FF2B5EF4-FFF2-40B4-BE49-F238E27FC236}">
                <a16:creationId xmlns:a16="http://schemas.microsoft.com/office/drawing/2014/main" id="{F589D76D-40F8-79A3-38F7-F87F1313A1B5}"/>
              </a:ext>
            </a:extLst>
          </p:cNvPr>
          <p:cNvSpPr txBox="1"/>
          <p:nvPr>
            <p:custDataLst>
              <p:tags r:id="rId4"/>
            </p:custDataLst>
          </p:nvPr>
        </p:nvSpPr>
        <p:spPr>
          <a:xfrm>
            <a:off x="3288766" y="1023865"/>
            <a:ext cx="1897957" cy="1200329"/>
          </a:xfrm>
          <a:prstGeom prst="rect">
            <a:avLst/>
          </a:prstGeom>
          <a:noFill/>
        </p:spPr>
        <p:txBody>
          <a:bodyPr wrap="square">
            <a:spAutoFit/>
          </a:bodyPr>
          <a:lstStyle/>
          <a:p>
            <a:r>
              <a:rPr lang="fr-CA" sz="2800" b="1" dirty="0">
                <a:solidFill>
                  <a:srgbClr val="DB1045"/>
                </a:solidFill>
                <a:latin typeface="Buenos Aires Bold" pitchFamily="2" charset="77"/>
                <a:ea typeface="Calibri" panose="020F0502020204030204" pitchFamily="34" charset="0"/>
                <a:cs typeface="Times New Roman" panose="02020603050405020304" pitchFamily="18" charset="0"/>
              </a:rPr>
              <a:t>36 % </a:t>
            </a:r>
          </a:p>
          <a:p>
            <a:r>
              <a:rPr lang="fr-CA" sz="1100" dirty="0">
                <a:solidFill>
                  <a:srgbClr val="272023"/>
                </a:solidFill>
                <a:latin typeface="Buenos Aires Book" pitchFamily="2" charset="77"/>
                <a:ea typeface="Calibri" panose="020F0502020204030204" pitchFamily="34" charset="0"/>
                <a:cs typeface="Times New Roman" panose="02020603050405020304" pitchFamily="18" charset="0"/>
              </a:rPr>
              <a:t>des grandes entreprises du Grand Montréal sont établies sur l’île de Montréal et</a:t>
            </a:r>
          </a:p>
        </p:txBody>
      </p:sp>
      <p:sp>
        <p:nvSpPr>
          <p:cNvPr id="2" name="TextBox 16">
            <a:extLst>
              <a:ext uri="{FF2B5EF4-FFF2-40B4-BE49-F238E27FC236}">
                <a16:creationId xmlns:a16="http://schemas.microsoft.com/office/drawing/2014/main" id="{DE54CC64-B0AC-48D8-8A8F-944D17AC5AB3}"/>
              </a:ext>
            </a:extLst>
          </p:cNvPr>
          <p:cNvSpPr txBox="1"/>
          <p:nvPr>
            <p:custDataLst>
              <p:tags r:id="rId5"/>
            </p:custDataLst>
          </p:nvPr>
        </p:nvSpPr>
        <p:spPr>
          <a:xfrm>
            <a:off x="4180114" y="1929626"/>
            <a:ext cx="1191199" cy="523220"/>
          </a:xfrm>
          <a:prstGeom prst="rect">
            <a:avLst/>
          </a:prstGeom>
          <a:noFill/>
        </p:spPr>
        <p:txBody>
          <a:bodyPr wrap="square">
            <a:spAutoFit/>
          </a:bodyPr>
          <a:lstStyle/>
          <a:p>
            <a:r>
              <a:rPr lang="fr-CA" sz="2800" b="1">
                <a:solidFill>
                  <a:srgbClr val="DB1045"/>
                </a:solidFill>
                <a:latin typeface="Buenos Aires Bold" pitchFamily="2" charset="77"/>
                <a:ea typeface="Calibri" panose="020F0502020204030204" pitchFamily="34" charset="0"/>
                <a:cs typeface="Times New Roman" panose="02020603050405020304" pitchFamily="18" charset="0"/>
              </a:rPr>
              <a:t>32 % </a:t>
            </a:r>
          </a:p>
        </p:txBody>
      </p:sp>
      <p:sp>
        <p:nvSpPr>
          <p:cNvPr id="3" name="TextBox 16">
            <a:extLst>
              <a:ext uri="{FF2B5EF4-FFF2-40B4-BE49-F238E27FC236}">
                <a16:creationId xmlns:a16="http://schemas.microsoft.com/office/drawing/2014/main" id="{DB5776C8-A6D4-A02B-35A1-EE338F5FD61D}"/>
              </a:ext>
            </a:extLst>
          </p:cNvPr>
          <p:cNvSpPr txBox="1"/>
          <p:nvPr>
            <p:custDataLst>
              <p:tags r:id="rId6"/>
            </p:custDataLst>
          </p:nvPr>
        </p:nvSpPr>
        <p:spPr>
          <a:xfrm>
            <a:off x="5101508" y="1985251"/>
            <a:ext cx="1344707" cy="430887"/>
          </a:xfrm>
          <a:prstGeom prst="rect">
            <a:avLst/>
          </a:prstGeom>
          <a:noFill/>
        </p:spPr>
        <p:txBody>
          <a:bodyPr wrap="square">
            <a:spAutoFit/>
          </a:bodyPr>
          <a:lstStyle/>
          <a:p>
            <a:r>
              <a:rPr lang="fr-CA" sz="1050" dirty="0">
                <a:solidFill>
                  <a:srgbClr val="272023"/>
                </a:solidFill>
                <a:latin typeface="Buenos Aires Book" pitchFamily="2" charset="77"/>
                <a:ea typeface="Calibri" panose="020F0502020204030204" pitchFamily="34" charset="0"/>
                <a:cs typeface="Times New Roman" panose="02020603050405020304" pitchFamily="18" charset="0"/>
              </a:rPr>
              <a:t>d’entre elles sont au centre-ville  </a:t>
            </a:r>
          </a:p>
        </p:txBody>
      </p:sp>
      <p:sp>
        <p:nvSpPr>
          <p:cNvPr id="4" name="TextBox 26">
            <a:extLst>
              <a:ext uri="{FF2B5EF4-FFF2-40B4-BE49-F238E27FC236}">
                <a16:creationId xmlns:a16="http://schemas.microsoft.com/office/drawing/2014/main" id="{B17E9E83-F519-0950-97BC-0976E058EE03}"/>
              </a:ext>
            </a:extLst>
          </p:cNvPr>
          <p:cNvSpPr txBox="1"/>
          <p:nvPr>
            <p:custDataLst>
              <p:tags r:id="rId7"/>
            </p:custDataLst>
          </p:nvPr>
        </p:nvSpPr>
        <p:spPr>
          <a:xfrm>
            <a:off x="1253496" y="3418897"/>
            <a:ext cx="2926618" cy="707886"/>
          </a:xfrm>
          <a:prstGeom prst="rect">
            <a:avLst/>
          </a:prstGeom>
          <a:noFill/>
        </p:spPr>
        <p:txBody>
          <a:bodyPr wrap="square">
            <a:spAutoFit/>
          </a:bodyPr>
          <a:lstStyle/>
          <a:p>
            <a:r>
              <a:rPr lang="fr-CA" sz="1000" dirty="0">
                <a:solidFill>
                  <a:srgbClr val="272023"/>
                </a:solidFill>
                <a:latin typeface="Buenos Aires Light" pitchFamily="2" charset="77"/>
                <a:cs typeface="Times New Roman" panose="02020603050405020304" pitchFamily="18" charset="0"/>
              </a:rPr>
              <a:t>On y trouve donc une concentration importante d’entreprises de soutien, notamment des cabinets-conseils prestigieux en droit, en comptabilité et en conseils.</a:t>
            </a:r>
          </a:p>
        </p:txBody>
      </p:sp>
      <p:pic>
        <p:nvPicPr>
          <p:cNvPr id="5" name="Picture 32" descr="A picture containing text, clock&#10;&#10;Description automatically generated">
            <a:extLst>
              <a:ext uri="{FF2B5EF4-FFF2-40B4-BE49-F238E27FC236}">
                <a16:creationId xmlns:a16="http://schemas.microsoft.com/office/drawing/2014/main" id="{69EA4EF1-9A86-B09E-60E1-614E80E98CEE}"/>
              </a:ext>
            </a:extLst>
          </p:cNvPr>
          <p:cNvPicPr>
            <a:picLocks noChangeAspect="1"/>
          </p:cNvPicPr>
          <p:nvPr>
            <p:custDataLst>
              <p:tags r:id="rId8"/>
            </p:custDataLst>
          </p:nvPr>
        </p:nvPicPr>
        <p:blipFill>
          <a:blip r:embed="rId27" cstate="screen">
            <a:extLst>
              <a:ext uri="{28A0092B-C50C-407E-A947-70E740481C1C}">
                <a14:useLocalDpi xmlns:a14="http://schemas.microsoft.com/office/drawing/2010/main"/>
              </a:ext>
            </a:extLst>
          </a:blip>
          <a:stretch>
            <a:fillRect/>
          </a:stretch>
        </p:blipFill>
        <p:spPr>
          <a:xfrm>
            <a:off x="670683" y="2924544"/>
            <a:ext cx="436981" cy="424128"/>
          </a:xfrm>
          <a:prstGeom prst="rect">
            <a:avLst/>
          </a:prstGeom>
        </p:spPr>
      </p:pic>
      <p:sp>
        <p:nvSpPr>
          <p:cNvPr id="7" name="TextBox 33">
            <a:extLst>
              <a:ext uri="{FF2B5EF4-FFF2-40B4-BE49-F238E27FC236}">
                <a16:creationId xmlns:a16="http://schemas.microsoft.com/office/drawing/2014/main" id="{C5871A70-B0B6-73C7-66A2-EAED629AAE44}"/>
              </a:ext>
            </a:extLst>
          </p:cNvPr>
          <p:cNvSpPr txBox="1"/>
          <p:nvPr>
            <p:custDataLst>
              <p:tags r:id="rId9"/>
            </p:custDataLst>
          </p:nvPr>
        </p:nvSpPr>
        <p:spPr>
          <a:xfrm>
            <a:off x="1253496" y="2859609"/>
            <a:ext cx="1982137" cy="553998"/>
          </a:xfrm>
          <a:prstGeom prst="rect">
            <a:avLst/>
          </a:prstGeom>
          <a:noFill/>
        </p:spPr>
        <p:txBody>
          <a:bodyPr wrap="square">
            <a:spAutoFit/>
          </a:bodyPr>
          <a:lstStyle/>
          <a:p>
            <a:r>
              <a:rPr lang="fr-CA" sz="1000">
                <a:solidFill>
                  <a:srgbClr val="272023"/>
                </a:solidFill>
                <a:latin typeface="Buenos Aires Book" pitchFamily="2" charset="77"/>
                <a:ea typeface="Calibri" panose="020F0502020204030204" pitchFamily="34" charset="0"/>
                <a:cs typeface="Times New Roman" panose="02020603050405020304" pitchFamily="18" charset="0"/>
              </a:rPr>
              <a:t>Le centre-ville est </a:t>
            </a:r>
            <a:r>
              <a:rPr lang="fr-CA" sz="1000" b="1">
                <a:solidFill>
                  <a:srgbClr val="DB1045"/>
                </a:solidFill>
                <a:latin typeface="Buenos Aires Bold" pitchFamily="2" charset="77"/>
                <a:ea typeface="Calibri" panose="020F0502020204030204" pitchFamily="34" charset="0"/>
                <a:cs typeface="Times New Roman" panose="02020603050405020304" pitchFamily="18" charset="0"/>
              </a:rPr>
              <a:t>le cœur stratégique et décisionnel </a:t>
            </a:r>
            <a:r>
              <a:rPr lang="fr-CA" sz="1000">
                <a:solidFill>
                  <a:srgbClr val="272023"/>
                </a:solidFill>
                <a:latin typeface="Buenos Aires Book" pitchFamily="2" charset="77"/>
                <a:ea typeface="Calibri" panose="020F0502020204030204" pitchFamily="34" charset="0"/>
                <a:cs typeface="Times New Roman" panose="02020603050405020304" pitchFamily="18" charset="0"/>
              </a:rPr>
              <a:t>du Québec </a:t>
            </a:r>
            <a:r>
              <a:rPr lang="fr-CA" sz="1000" err="1">
                <a:solidFill>
                  <a:srgbClr val="272023"/>
                </a:solidFill>
                <a:latin typeface="Buenos Aires Book" pitchFamily="2" charset="77"/>
                <a:ea typeface="Calibri" panose="020F0502020204030204" pitchFamily="34" charset="0"/>
                <a:cs typeface="Times New Roman" panose="02020603050405020304" pitchFamily="18" charset="0"/>
              </a:rPr>
              <a:t>inc.</a:t>
            </a:r>
            <a:endParaRPr lang="fr-CA" sz="1000">
              <a:solidFill>
                <a:srgbClr val="272023"/>
              </a:solidFill>
              <a:latin typeface="Buenos Aires Book" pitchFamily="2" charset="77"/>
              <a:ea typeface="Calibri" panose="020F0502020204030204" pitchFamily="34" charset="0"/>
              <a:cs typeface="Times New Roman" panose="02020603050405020304" pitchFamily="18" charset="0"/>
            </a:endParaRPr>
          </a:p>
        </p:txBody>
      </p:sp>
      <p:cxnSp>
        <p:nvCxnSpPr>
          <p:cNvPr id="9" name="Straight Connector 17">
            <a:extLst>
              <a:ext uri="{FF2B5EF4-FFF2-40B4-BE49-F238E27FC236}">
                <a16:creationId xmlns:a16="http://schemas.microsoft.com/office/drawing/2014/main" id="{1F7B2778-1399-CB9E-E35C-330AA61E5479}"/>
              </a:ext>
            </a:extLst>
          </p:cNvPr>
          <p:cNvCxnSpPr>
            <a:cxnSpLocks/>
          </p:cNvCxnSpPr>
          <p:nvPr>
            <p:custDataLst>
              <p:tags r:id="rId10"/>
            </p:custDataLst>
          </p:nvPr>
        </p:nvCxnSpPr>
        <p:spPr>
          <a:xfrm flipH="1">
            <a:off x="670683" y="2667360"/>
            <a:ext cx="5633861" cy="0"/>
          </a:xfrm>
          <a:prstGeom prst="line">
            <a:avLst/>
          </a:prstGeom>
          <a:ln w="12700" cap="rnd">
            <a:solidFill>
              <a:srgbClr val="BD6F85">
                <a:alpha val="24000"/>
              </a:srgbClr>
            </a:solidFill>
            <a:prstDash val="dash"/>
          </a:ln>
        </p:spPr>
        <p:style>
          <a:lnRef idx="1">
            <a:schemeClr val="accent1"/>
          </a:lnRef>
          <a:fillRef idx="0">
            <a:schemeClr val="accent1"/>
          </a:fillRef>
          <a:effectRef idx="0">
            <a:schemeClr val="accent1"/>
          </a:effectRef>
          <a:fontRef idx="minor">
            <a:schemeClr val="tx1"/>
          </a:fontRef>
        </p:style>
      </p:cxnSp>
      <p:sp>
        <p:nvSpPr>
          <p:cNvPr id="11" name="TextBox 26">
            <a:extLst>
              <a:ext uri="{FF2B5EF4-FFF2-40B4-BE49-F238E27FC236}">
                <a16:creationId xmlns:a16="http://schemas.microsoft.com/office/drawing/2014/main" id="{26C108F2-7757-B07A-1EE6-C18E194375E6}"/>
              </a:ext>
            </a:extLst>
          </p:cNvPr>
          <p:cNvSpPr txBox="1"/>
          <p:nvPr>
            <p:custDataLst>
              <p:tags r:id="rId11"/>
            </p:custDataLst>
          </p:nvPr>
        </p:nvSpPr>
        <p:spPr>
          <a:xfrm>
            <a:off x="4269456" y="2881750"/>
            <a:ext cx="2131344" cy="1354217"/>
          </a:xfrm>
          <a:prstGeom prst="rect">
            <a:avLst/>
          </a:prstGeom>
          <a:noFill/>
        </p:spPr>
        <p:txBody>
          <a:bodyPr wrap="square">
            <a:spAutoFit/>
          </a:bodyPr>
          <a:lstStyle/>
          <a:p>
            <a:r>
              <a:rPr lang="fr-CA" sz="1000" dirty="0">
                <a:solidFill>
                  <a:srgbClr val="272023"/>
                </a:solidFill>
                <a:latin typeface="Buenos Aires Book" pitchFamily="2" charset="77"/>
                <a:cs typeface="Times New Roman" panose="02020603050405020304" pitchFamily="18" charset="0"/>
              </a:rPr>
              <a:t>Le centre-ville compte à lui seul</a:t>
            </a:r>
          </a:p>
          <a:p>
            <a:r>
              <a:rPr lang="fr-CA" sz="3200" b="1" dirty="0">
                <a:solidFill>
                  <a:srgbClr val="DB1045"/>
                </a:solidFill>
                <a:latin typeface="Buenos Aires Bold" pitchFamily="2" charset="77"/>
                <a:cs typeface="Times New Roman" panose="02020603050405020304" pitchFamily="18" charset="0"/>
              </a:rPr>
              <a:t>~ 55 </a:t>
            </a:r>
            <a:r>
              <a:rPr lang="fr-CA" sz="1000" b="1" dirty="0">
                <a:solidFill>
                  <a:srgbClr val="DB1045"/>
                </a:solidFill>
                <a:latin typeface="Buenos Aires Bold" pitchFamily="2" charset="77"/>
                <a:cs typeface="Times New Roman" panose="02020603050405020304" pitchFamily="18" charset="0"/>
              </a:rPr>
              <a:t>millions de pi</a:t>
            </a:r>
            <a:r>
              <a:rPr lang="fr-CA" sz="1000" b="1" baseline="30000" dirty="0">
                <a:solidFill>
                  <a:srgbClr val="DB1045"/>
                </a:solidFill>
                <a:latin typeface="Buenos Aires Bold" pitchFamily="2" charset="77"/>
                <a:cs typeface="Times New Roman" panose="02020603050405020304" pitchFamily="18" charset="0"/>
              </a:rPr>
              <a:t>2</a:t>
            </a:r>
            <a:r>
              <a:rPr lang="fr-CA" sz="1000" b="1" dirty="0">
                <a:solidFill>
                  <a:srgbClr val="DB1045"/>
                </a:solidFill>
                <a:latin typeface="Buenos Aires Bold" pitchFamily="2" charset="77"/>
                <a:cs typeface="Times New Roman" panose="02020603050405020304" pitchFamily="18" charset="0"/>
              </a:rPr>
              <a:t> </a:t>
            </a:r>
          </a:p>
          <a:p>
            <a:r>
              <a:rPr lang="fr-CA" sz="1000" dirty="0">
                <a:solidFill>
                  <a:srgbClr val="272023"/>
                </a:solidFill>
                <a:latin typeface="Buenos Aires Book" pitchFamily="2" charset="77"/>
                <a:cs typeface="Times New Roman" panose="02020603050405020304" pitchFamily="18" charset="0"/>
              </a:rPr>
              <a:t>d’espaces à bureaux, soit la </a:t>
            </a:r>
          </a:p>
          <a:p>
            <a:r>
              <a:rPr lang="fr-CA" sz="1000" dirty="0">
                <a:solidFill>
                  <a:srgbClr val="272023"/>
                </a:solidFill>
                <a:latin typeface="Buenos Aires Book" pitchFamily="2" charset="77"/>
                <a:cs typeface="Times New Roman" panose="02020603050405020304" pitchFamily="18" charset="0"/>
              </a:rPr>
              <a:t>2</a:t>
            </a:r>
            <a:r>
              <a:rPr lang="fr-CA" sz="1000" baseline="30000" dirty="0">
                <a:solidFill>
                  <a:srgbClr val="272023"/>
                </a:solidFill>
                <a:latin typeface="Buenos Aires Book" pitchFamily="2" charset="77"/>
                <a:cs typeface="Times New Roman" panose="02020603050405020304" pitchFamily="18" charset="0"/>
              </a:rPr>
              <a:t>e</a:t>
            </a:r>
            <a:r>
              <a:rPr lang="fr-CA" sz="1000" dirty="0">
                <a:solidFill>
                  <a:srgbClr val="272023"/>
                </a:solidFill>
                <a:latin typeface="Buenos Aires Book" pitchFamily="2" charset="77"/>
                <a:cs typeface="Times New Roman" panose="02020603050405020304" pitchFamily="18" charset="0"/>
              </a:rPr>
              <a:t> plus grande concentration </a:t>
            </a:r>
          </a:p>
          <a:p>
            <a:r>
              <a:rPr lang="fr-CA" sz="1000" dirty="0">
                <a:solidFill>
                  <a:srgbClr val="272023"/>
                </a:solidFill>
                <a:latin typeface="Buenos Aires Book" pitchFamily="2" charset="77"/>
                <a:cs typeface="Times New Roman" panose="02020603050405020304" pitchFamily="18" charset="0"/>
              </a:rPr>
              <a:t>de ce type d’espaces au Canada</a:t>
            </a:r>
          </a:p>
        </p:txBody>
      </p:sp>
      <p:cxnSp>
        <p:nvCxnSpPr>
          <p:cNvPr id="12" name="Straight Connector 17">
            <a:extLst>
              <a:ext uri="{FF2B5EF4-FFF2-40B4-BE49-F238E27FC236}">
                <a16:creationId xmlns:a16="http://schemas.microsoft.com/office/drawing/2014/main" id="{81E03B09-A05C-3D7F-4A54-D1C0AD389E6E}"/>
              </a:ext>
            </a:extLst>
          </p:cNvPr>
          <p:cNvCxnSpPr>
            <a:cxnSpLocks/>
          </p:cNvCxnSpPr>
          <p:nvPr>
            <p:custDataLst>
              <p:tags r:id="rId12"/>
            </p:custDataLst>
          </p:nvPr>
        </p:nvCxnSpPr>
        <p:spPr>
          <a:xfrm flipH="1">
            <a:off x="670684" y="5246620"/>
            <a:ext cx="5633861" cy="0"/>
          </a:xfrm>
          <a:prstGeom prst="line">
            <a:avLst/>
          </a:prstGeom>
          <a:ln w="12700" cap="rnd">
            <a:solidFill>
              <a:srgbClr val="BD6F85">
                <a:alpha val="24000"/>
              </a:srgbClr>
            </a:solidFill>
            <a:prstDash val="dash"/>
          </a:ln>
        </p:spPr>
        <p:style>
          <a:lnRef idx="1">
            <a:schemeClr val="accent1"/>
          </a:lnRef>
          <a:fillRef idx="0">
            <a:schemeClr val="accent1"/>
          </a:fillRef>
          <a:effectRef idx="0">
            <a:schemeClr val="accent1"/>
          </a:effectRef>
          <a:fontRef idx="minor">
            <a:schemeClr val="tx1"/>
          </a:fontRef>
        </p:style>
      </p:cxnSp>
      <p:sp>
        <p:nvSpPr>
          <p:cNvPr id="13" name="TextBox 26">
            <a:extLst>
              <a:ext uri="{FF2B5EF4-FFF2-40B4-BE49-F238E27FC236}">
                <a16:creationId xmlns:a16="http://schemas.microsoft.com/office/drawing/2014/main" id="{38D99026-44C4-8372-F2E4-3AAA7B2B594C}"/>
              </a:ext>
            </a:extLst>
          </p:cNvPr>
          <p:cNvSpPr txBox="1"/>
          <p:nvPr>
            <p:custDataLst>
              <p:tags r:id="rId13"/>
            </p:custDataLst>
          </p:nvPr>
        </p:nvSpPr>
        <p:spPr>
          <a:xfrm>
            <a:off x="1253496" y="4334432"/>
            <a:ext cx="4932151" cy="707886"/>
          </a:xfrm>
          <a:prstGeom prst="rect">
            <a:avLst/>
          </a:prstGeom>
          <a:noFill/>
        </p:spPr>
        <p:txBody>
          <a:bodyPr wrap="square">
            <a:spAutoFit/>
          </a:bodyPr>
          <a:lstStyle/>
          <a:p>
            <a:r>
              <a:rPr lang="fr-CA" sz="1000" dirty="0">
                <a:solidFill>
                  <a:srgbClr val="272023"/>
                </a:solidFill>
                <a:latin typeface="Buenos Aires Light" pitchFamily="2" charset="77"/>
                <a:cs typeface="Times New Roman" panose="02020603050405020304" pitchFamily="18" charset="0"/>
              </a:rPr>
              <a:t>Le centre-ville regroupe une concentration d’entreprises de l’économie de service, lesquelles sont attirées principalement par l’accessibilité des lieux, le fort potentiel de synergie entre partenaires d’affaires, le prestige et l’accès à un bassin de talents dynamiques.</a:t>
            </a:r>
          </a:p>
        </p:txBody>
      </p:sp>
      <p:pic>
        <p:nvPicPr>
          <p:cNvPr id="14" name="Picture 42" descr="Icon&#10;&#10;Description automatically generated">
            <a:extLst>
              <a:ext uri="{FF2B5EF4-FFF2-40B4-BE49-F238E27FC236}">
                <a16:creationId xmlns:a16="http://schemas.microsoft.com/office/drawing/2014/main" id="{3077E2EF-581C-0BAD-F3DC-EAB508CA6077}"/>
              </a:ext>
            </a:extLst>
          </p:cNvPr>
          <p:cNvPicPr>
            <a:picLocks noChangeAspect="1"/>
          </p:cNvPicPr>
          <p:nvPr>
            <p:custDataLst>
              <p:tags r:id="rId14"/>
            </p:custDataLst>
          </p:nvPr>
        </p:nvPicPr>
        <p:blipFill>
          <a:blip r:embed="rId28" cstate="screen">
            <a:extLst>
              <a:ext uri="{28A0092B-C50C-407E-A947-70E740481C1C}">
                <a14:useLocalDpi xmlns:a14="http://schemas.microsoft.com/office/drawing/2010/main"/>
              </a:ext>
            </a:extLst>
          </a:blip>
          <a:stretch>
            <a:fillRect/>
          </a:stretch>
        </p:blipFill>
        <p:spPr>
          <a:xfrm>
            <a:off x="670683" y="5418959"/>
            <a:ext cx="436981" cy="399949"/>
          </a:xfrm>
          <a:prstGeom prst="rect">
            <a:avLst/>
          </a:prstGeom>
        </p:spPr>
      </p:pic>
      <p:sp>
        <p:nvSpPr>
          <p:cNvPr id="15" name="TextBox 43">
            <a:extLst>
              <a:ext uri="{FF2B5EF4-FFF2-40B4-BE49-F238E27FC236}">
                <a16:creationId xmlns:a16="http://schemas.microsoft.com/office/drawing/2014/main" id="{598C220B-2A65-B589-73AB-1E862BC57422}"/>
              </a:ext>
            </a:extLst>
          </p:cNvPr>
          <p:cNvSpPr txBox="1"/>
          <p:nvPr>
            <p:custDataLst>
              <p:tags r:id="rId15"/>
            </p:custDataLst>
          </p:nvPr>
        </p:nvSpPr>
        <p:spPr>
          <a:xfrm>
            <a:off x="1281839" y="5392826"/>
            <a:ext cx="1566545" cy="1277273"/>
          </a:xfrm>
          <a:prstGeom prst="rect">
            <a:avLst/>
          </a:prstGeom>
          <a:noFill/>
        </p:spPr>
        <p:txBody>
          <a:bodyPr wrap="square">
            <a:spAutoFit/>
          </a:bodyPr>
          <a:lstStyle/>
          <a:p>
            <a:r>
              <a:rPr lang="fr-CA" sz="1100" dirty="0">
                <a:solidFill>
                  <a:srgbClr val="272023"/>
                </a:solidFill>
                <a:latin typeface="Buenos Aires Book" pitchFamily="2" charset="77"/>
                <a:ea typeface="Calibri" panose="020F0502020204030204" pitchFamily="34" charset="0"/>
                <a:cs typeface="Times New Roman" panose="02020603050405020304" pitchFamily="18" charset="0"/>
              </a:rPr>
              <a:t>Une perte de la valeur foncière des immeubles d’affaires du  centre-ville se traduirait par </a:t>
            </a:r>
            <a:r>
              <a:rPr lang="fr-CA" sz="1100" b="1" dirty="0">
                <a:solidFill>
                  <a:srgbClr val="DB1045"/>
                </a:solidFill>
                <a:latin typeface="Buenos Aires SemBd" pitchFamily="2" charset="77"/>
                <a:ea typeface="Calibri" panose="020F0502020204030204" pitchFamily="34" charset="0"/>
                <a:cs typeface="Times New Roman" panose="02020603050405020304" pitchFamily="18" charset="0"/>
              </a:rPr>
              <a:t>d’importantes pertes </a:t>
            </a:r>
          </a:p>
          <a:p>
            <a:r>
              <a:rPr lang="fr-CA" sz="1100" b="1" dirty="0">
                <a:solidFill>
                  <a:srgbClr val="DB1045"/>
                </a:solidFill>
                <a:latin typeface="Buenos Aires SemBd" pitchFamily="2" charset="77"/>
                <a:ea typeface="Calibri" panose="020F0502020204030204" pitchFamily="34" charset="0"/>
                <a:cs typeface="Times New Roman" panose="02020603050405020304" pitchFamily="18" charset="0"/>
              </a:rPr>
              <a:t>de revenus fiscaux </a:t>
            </a:r>
            <a:r>
              <a:rPr lang="fr-CA" sz="1100" dirty="0">
                <a:solidFill>
                  <a:srgbClr val="272023"/>
                </a:solidFill>
                <a:latin typeface="Buenos Aires Book" pitchFamily="2" charset="77"/>
                <a:cs typeface="Times New Roman" panose="02020603050405020304" pitchFamily="18" charset="0"/>
              </a:rPr>
              <a:t>pour la Ville de Montréal.</a:t>
            </a:r>
          </a:p>
        </p:txBody>
      </p:sp>
      <p:pic>
        <p:nvPicPr>
          <p:cNvPr id="16" name="Picture 25" descr="Icon&#10;&#10;Description automatically generated">
            <a:extLst>
              <a:ext uri="{FF2B5EF4-FFF2-40B4-BE49-F238E27FC236}">
                <a16:creationId xmlns:a16="http://schemas.microsoft.com/office/drawing/2014/main" id="{10BD98D4-6E38-4131-DD17-77A692465110}"/>
              </a:ext>
            </a:extLst>
          </p:cNvPr>
          <p:cNvPicPr>
            <a:picLocks noChangeAspect="1"/>
          </p:cNvPicPr>
          <p:nvPr>
            <p:custDataLst>
              <p:tags r:id="rId16"/>
            </p:custDataLst>
          </p:nvPr>
        </p:nvPicPr>
        <p:blipFill>
          <a:blip r:embed="rId29" cstate="screen">
            <a:extLst>
              <a:ext uri="{28A0092B-C50C-407E-A947-70E740481C1C}">
                <a14:useLocalDpi xmlns:a14="http://schemas.microsoft.com/office/drawing/2010/main"/>
              </a:ext>
            </a:extLst>
          </a:blip>
          <a:stretch>
            <a:fillRect/>
          </a:stretch>
        </p:blipFill>
        <p:spPr>
          <a:xfrm>
            <a:off x="3022559" y="5429898"/>
            <a:ext cx="451121" cy="389010"/>
          </a:xfrm>
          <a:prstGeom prst="rect">
            <a:avLst/>
          </a:prstGeom>
        </p:spPr>
      </p:pic>
      <p:sp>
        <p:nvSpPr>
          <p:cNvPr id="19" name="TextBox 44">
            <a:extLst>
              <a:ext uri="{FF2B5EF4-FFF2-40B4-BE49-F238E27FC236}">
                <a16:creationId xmlns:a16="http://schemas.microsoft.com/office/drawing/2014/main" id="{5F045964-6394-2CC7-8145-DD0A33D8A3D0}"/>
              </a:ext>
            </a:extLst>
          </p:cNvPr>
          <p:cNvSpPr txBox="1"/>
          <p:nvPr>
            <p:custDataLst>
              <p:tags r:id="rId17"/>
            </p:custDataLst>
          </p:nvPr>
        </p:nvSpPr>
        <p:spPr>
          <a:xfrm>
            <a:off x="3598044" y="5394414"/>
            <a:ext cx="2398358" cy="1061829"/>
          </a:xfrm>
          <a:prstGeom prst="rect">
            <a:avLst/>
          </a:prstGeom>
          <a:noFill/>
        </p:spPr>
        <p:txBody>
          <a:bodyPr wrap="square">
            <a:spAutoFit/>
          </a:bodyPr>
          <a:lstStyle/>
          <a:p>
            <a:r>
              <a:rPr lang="fr-CA" sz="1000" dirty="0">
                <a:solidFill>
                  <a:srgbClr val="272023"/>
                </a:solidFill>
                <a:latin typeface="Buenos Aires Light" pitchFamily="2" charset="77"/>
                <a:cs typeface="Times New Roman" panose="02020603050405020304" pitchFamily="18" charset="0"/>
              </a:rPr>
              <a:t>Les mesures sanitaires se sont traduites par une </a:t>
            </a:r>
            <a:r>
              <a:rPr lang="fr-CA" sz="1100" b="1" dirty="0">
                <a:solidFill>
                  <a:srgbClr val="DB1045"/>
                </a:solidFill>
                <a:latin typeface="Buenos Aires SemBd" pitchFamily="2" charset="77"/>
                <a:cs typeface="Times New Roman" panose="02020603050405020304" pitchFamily="18" charset="0"/>
              </a:rPr>
              <a:t>hausse des taux d’inoccupation des immeubles de classe B et C</a:t>
            </a:r>
            <a:r>
              <a:rPr lang="fr-CA" sz="1000" dirty="0">
                <a:solidFill>
                  <a:srgbClr val="272023"/>
                </a:solidFill>
                <a:latin typeface="Buenos Aires Light" pitchFamily="2" charset="77"/>
                <a:cs typeface="Times New Roman" panose="02020603050405020304" pitchFamily="18" charset="0"/>
              </a:rPr>
              <a:t>, tendances qui étaient cependant déjà observées avant la pandémie.</a:t>
            </a:r>
          </a:p>
        </p:txBody>
      </p:sp>
      <p:sp>
        <p:nvSpPr>
          <p:cNvPr id="22" name="TextBox 44">
            <a:extLst>
              <a:ext uri="{FF2B5EF4-FFF2-40B4-BE49-F238E27FC236}">
                <a16:creationId xmlns:a16="http://schemas.microsoft.com/office/drawing/2014/main" id="{5A95F532-3549-C758-6A1C-F22475637D7C}"/>
              </a:ext>
            </a:extLst>
          </p:cNvPr>
          <p:cNvSpPr txBox="1"/>
          <p:nvPr>
            <p:custDataLst>
              <p:tags r:id="rId18"/>
            </p:custDataLst>
          </p:nvPr>
        </p:nvSpPr>
        <p:spPr>
          <a:xfrm>
            <a:off x="3340629" y="6734596"/>
            <a:ext cx="2913188" cy="400110"/>
          </a:xfrm>
          <a:prstGeom prst="rect">
            <a:avLst/>
          </a:prstGeom>
          <a:noFill/>
        </p:spPr>
        <p:txBody>
          <a:bodyPr wrap="square">
            <a:spAutoFit/>
          </a:bodyPr>
          <a:lstStyle/>
          <a:p>
            <a:r>
              <a:rPr lang="fr-CA" sz="1000">
                <a:solidFill>
                  <a:srgbClr val="272023"/>
                </a:solidFill>
                <a:latin typeface="Buenos Aires Light" pitchFamily="2" charset="77"/>
                <a:cs typeface="Times New Roman" panose="02020603050405020304" pitchFamily="18" charset="0"/>
              </a:rPr>
              <a:t>De 2019 à 2021*, les taux d’inoccupation ont connu des hausses : </a:t>
            </a:r>
          </a:p>
        </p:txBody>
      </p:sp>
      <p:sp>
        <p:nvSpPr>
          <p:cNvPr id="23" name="TextBox 44">
            <a:extLst>
              <a:ext uri="{FF2B5EF4-FFF2-40B4-BE49-F238E27FC236}">
                <a16:creationId xmlns:a16="http://schemas.microsoft.com/office/drawing/2014/main" id="{9F954F04-1046-99BA-96EE-4A948DBD4F6A}"/>
              </a:ext>
            </a:extLst>
          </p:cNvPr>
          <p:cNvSpPr txBox="1"/>
          <p:nvPr>
            <p:custDataLst>
              <p:tags r:id="rId19"/>
            </p:custDataLst>
          </p:nvPr>
        </p:nvSpPr>
        <p:spPr>
          <a:xfrm>
            <a:off x="3457011" y="7134706"/>
            <a:ext cx="1226371" cy="830997"/>
          </a:xfrm>
          <a:prstGeom prst="rect">
            <a:avLst/>
          </a:prstGeom>
          <a:noFill/>
        </p:spPr>
        <p:txBody>
          <a:bodyPr wrap="square">
            <a:spAutoFit/>
          </a:bodyPr>
          <a:lstStyle/>
          <a:p>
            <a:pPr algn="r"/>
            <a:r>
              <a:rPr lang="fr-CA" sz="3200" b="1">
                <a:solidFill>
                  <a:srgbClr val="DB1045"/>
                </a:solidFill>
                <a:latin typeface="Buenos Aires Bold" pitchFamily="2" charset="77"/>
                <a:cs typeface="Times New Roman" panose="02020603050405020304" pitchFamily="18" charset="0"/>
              </a:rPr>
              <a:t>+ 5,9 </a:t>
            </a:r>
          </a:p>
          <a:p>
            <a:pPr algn="r"/>
            <a:r>
              <a:rPr lang="fr-CA" sz="800" b="1">
                <a:solidFill>
                  <a:srgbClr val="DB1045"/>
                </a:solidFill>
                <a:latin typeface="Buenos Aires Bold" pitchFamily="2" charset="77"/>
                <a:cs typeface="Times New Roman" panose="02020603050405020304" pitchFamily="18" charset="0"/>
              </a:rPr>
              <a:t>points de pourcentage </a:t>
            </a:r>
          </a:p>
        </p:txBody>
      </p:sp>
      <p:sp>
        <p:nvSpPr>
          <p:cNvPr id="25" name="TextBox 44">
            <a:extLst>
              <a:ext uri="{FF2B5EF4-FFF2-40B4-BE49-F238E27FC236}">
                <a16:creationId xmlns:a16="http://schemas.microsoft.com/office/drawing/2014/main" id="{41A9E0C7-5D8C-8A67-36EB-2E7D36D93CDA}"/>
              </a:ext>
            </a:extLst>
          </p:cNvPr>
          <p:cNvSpPr txBox="1"/>
          <p:nvPr>
            <p:custDataLst>
              <p:tags r:id="rId20"/>
            </p:custDataLst>
          </p:nvPr>
        </p:nvSpPr>
        <p:spPr>
          <a:xfrm rot="16200000">
            <a:off x="3055194" y="7564541"/>
            <a:ext cx="898486" cy="215444"/>
          </a:xfrm>
          <a:prstGeom prst="rect">
            <a:avLst/>
          </a:prstGeom>
          <a:noFill/>
        </p:spPr>
        <p:txBody>
          <a:bodyPr wrap="square">
            <a:spAutoFit/>
          </a:bodyPr>
          <a:lstStyle/>
          <a:p>
            <a:pPr algn="r"/>
            <a:r>
              <a:rPr lang="fr-CA" sz="800" i="1">
                <a:solidFill>
                  <a:srgbClr val="272023"/>
                </a:solidFill>
                <a:latin typeface="Buenos Aires Thin" pitchFamily="2" charset="77"/>
                <a:cs typeface="Times New Roman" panose="02020603050405020304" pitchFamily="18" charset="0"/>
              </a:rPr>
              <a:t>CLASSE B</a:t>
            </a:r>
          </a:p>
        </p:txBody>
      </p:sp>
      <p:sp>
        <p:nvSpPr>
          <p:cNvPr id="28" name="TextBox 44">
            <a:extLst>
              <a:ext uri="{FF2B5EF4-FFF2-40B4-BE49-F238E27FC236}">
                <a16:creationId xmlns:a16="http://schemas.microsoft.com/office/drawing/2014/main" id="{FAA492F8-7CEB-1575-0E0A-36E45898B50F}"/>
              </a:ext>
            </a:extLst>
          </p:cNvPr>
          <p:cNvSpPr txBox="1"/>
          <p:nvPr>
            <p:custDataLst>
              <p:tags r:id="rId21"/>
            </p:custDataLst>
          </p:nvPr>
        </p:nvSpPr>
        <p:spPr>
          <a:xfrm>
            <a:off x="4976469" y="7134706"/>
            <a:ext cx="1226371" cy="830997"/>
          </a:xfrm>
          <a:prstGeom prst="rect">
            <a:avLst/>
          </a:prstGeom>
          <a:noFill/>
        </p:spPr>
        <p:txBody>
          <a:bodyPr wrap="square">
            <a:spAutoFit/>
          </a:bodyPr>
          <a:lstStyle/>
          <a:p>
            <a:pPr algn="r"/>
            <a:r>
              <a:rPr lang="fr-CA" sz="3200" b="1">
                <a:solidFill>
                  <a:srgbClr val="DB1045"/>
                </a:solidFill>
                <a:latin typeface="Buenos Aires Bold" pitchFamily="2" charset="77"/>
                <a:cs typeface="Times New Roman" panose="02020603050405020304" pitchFamily="18" charset="0"/>
              </a:rPr>
              <a:t>+ 6,4 </a:t>
            </a:r>
          </a:p>
          <a:p>
            <a:pPr algn="r"/>
            <a:r>
              <a:rPr lang="fr-CA" sz="800" b="1">
                <a:solidFill>
                  <a:srgbClr val="DB1045"/>
                </a:solidFill>
                <a:latin typeface="Buenos Aires Bold" pitchFamily="2" charset="77"/>
                <a:cs typeface="Times New Roman" panose="02020603050405020304" pitchFamily="18" charset="0"/>
              </a:rPr>
              <a:t>points de pourcentage </a:t>
            </a:r>
          </a:p>
        </p:txBody>
      </p:sp>
      <p:sp>
        <p:nvSpPr>
          <p:cNvPr id="29" name="TextBox 44">
            <a:extLst>
              <a:ext uri="{FF2B5EF4-FFF2-40B4-BE49-F238E27FC236}">
                <a16:creationId xmlns:a16="http://schemas.microsoft.com/office/drawing/2014/main" id="{F9E472AD-2050-7865-3B86-9C5EEA357BB3}"/>
              </a:ext>
            </a:extLst>
          </p:cNvPr>
          <p:cNvSpPr txBox="1"/>
          <p:nvPr>
            <p:custDataLst>
              <p:tags r:id="rId22"/>
            </p:custDataLst>
          </p:nvPr>
        </p:nvSpPr>
        <p:spPr>
          <a:xfrm rot="16200000">
            <a:off x="4544543" y="7578794"/>
            <a:ext cx="898486" cy="215444"/>
          </a:xfrm>
          <a:prstGeom prst="rect">
            <a:avLst/>
          </a:prstGeom>
          <a:noFill/>
        </p:spPr>
        <p:txBody>
          <a:bodyPr wrap="square">
            <a:spAutoFit/>
          </a:bodyPr>
          <a:lstStyle/>
          <a:p>
            <a:pPr algn="r"/>
            <a:r>
              <a:rPr lang="fr-CA" sz="800" i="1">
                <a:solidFill>
                  <a:srgbClr val="272023"/>
                </a:solidFill>
                <a:latin typeface="Buenos Aires Thin" pitchFamily="2" charset="77"/>
                <a:cs typeface="Times New Roman" panose="02020603050405020304" pitchFamily="18" charset="0"/>
              </a:rPr>
              <a:t>CLASSE C</a:t>
            </a:r>
          </a:p>
        </p:txBody>
      </p:sp>
      <p:sp>
        <p:nvSpPr>
          <p:cNvPr id="30" name="TextBox 44">
            <a:extLst>
              <a:ext uri="{FF2B5EF4-FFF2-40B4-BE49-F238E27FC236}">
                <a16:creationId xmlns:a16="http://schemas.microsoft.com/office/drawing/2014/main" id="{7CBA38E5-9C63-47D4-75B2-B06AA3363A76}"/>
              </a:ext>
            </a:extLst>
          </p:cNvPr>
          <p:cNvSpPr txBox="1"/>
          <p:nvPr>
            <p:custDataLst>
              <p:tags r:id="rId23"/>
            </p:custDataLst>
          </p:nvPr>
        </p:nvSpPr>
        <p:spPr>
          <a:xfrm>
            <a:off x="3340629" y="8021478"/>
            <a:ext cx="2927795" cy="200055"/>
          </a:xfrm>
          <a:prstGeom prst="rect">
            <a:avLst/>
          </a:prstGeom>
          <a:noFill/>
        </p:spPr>
        <p:txBody>
          <a:bodyPr wrap="square">
            <a:spAutoFit/>
          </a:bodyPr>
          <a:lstStyle/>
          <a:p>
            <a:r>
              <a:rPr lang="fr-CA" sz="700" i="1" dirty="0">
                <a:solidFill>
                  <a:srgbClr val="272023"/>
                </a:solidFill>
                <a:latin typeface="Buenos Aires Thin" pitchFamily="2" charset="77"/>
                <a:cs typeface="Times New Roman" panose="02020603050405020304" pitchFamily="18" charset="0"/>
              </a:rPr>
              <a:t>*Taux d’inoccupation mesurés au 2</a:t>
            </a:r>
            <a:r>
              <a:rPr lang="fr-CA" sz="700" i="1" baseline="30000" dirty="0">
                <a:solidFill>
                  <a:srgbClr val="272023"/>
                </a:solidFill>
                <a:latin typeface="Buenos Aires Thin" pitchFamily="2" charset="77"/>
                <a:cs typeface="Times New Roman" panose="02020603050405020304" pitchFamily="18" charset="0"/>
              </a:rPr>
              <a:t>e</a:t>
            </a:r>
            <a:r>
              <a:rPr lang="fr-CA" sz="700" i="1" dirty="0">
                <a:solidFill>
                  <a:srgbClr val="272023"/>
                </a:solidFill>
                <a:latin typeface="Buenos Aires Thin" pitchFamily="2" charset="77"/>
                <a:cs typeface="Times New Roman" panose="02020603050405020304" pitchFamily="18" charset="0"/>
              </a:rPr>
              <a:t> trimestre de chaque année.</a:t>
            </a:r>
          </a:p>
        </p:txBody>
      </p:sp>
      <p:sp>
        <p:nvSpPr>
          <p:cNvPr id="37" name="Forme libre 36">
            <a:extLst>
              <a:ext uri="{FF2B5EF4-FFF2-40B4-BE49-F238E27FC236}">
                <a16:creationId xmlns:a16="http://schemas.microsoft.com/office/drawing/2014/main" id="{4108FE3B-8791-10F5-9039-D84C23318CCE}"/>
              </a:ext>
            </a:extLst>
          </p:cNvPr>
          <p:cNvSpPr/>
          <p:nvPr/>
        </p:nvSpPr>
        <p:spPr>
          <a:xfrm rot="474576">
            <a:off x="5789455" y="5888152"/>
            <a:ext cx="311637" cy="845243"/>
          </a:xfrm>
          <a:custGeom>
            <a:avLst/>
            <a:gdLst>
              <a:gd name="connsiteX0" fmla="*/ 107577 w 384279"/>
              <a:gd name="connsiteY0" fmla="*/ 0 h 845243"/>
              <a:gd name="connsiteX1" fmla="*/ 384202 w 384279"/>
              <a:gd name="connsiteY1" fmla="*/ 253573 h 845243"/>
              <a:gd name="connsiteX2" fmla="*/ 84525 w 384279"/>
              <a:gd name="connsiteY2" fmla="*/ 583986 h 845243"/>
              <a:gd name="connsiteX3" fmla="*/ 0 w 384279"/>
              <a:gd name="connsiteY3" fmla="*/ 845243 h 845243"/>
            </a:gdLst>
            <a:ahLst/>
            <a:cxnLst>
              <a:cxn ang="0">
                <a:pos x="connsiteX0" y="connsiteY0"/>
              </a:cxn>
              <a:cxn ang="0">
                <a:pos x="connsiteX1" y="connsiteY1"/>
              </a:cxn>
              <a:cxn ang="0">
                <a:pos x="connsiteX2" y="connsiteY2"/>
              </a:cxn>
              <a:cxn ang="0">
                <a:pos x="connsiteX3" y="connsiteY3"/>
              </a:cxn>
            </a:cxnLst>
            <a:rect l="l" t="t" r="r" b="b"/>
            <a:pathLst>
              <a:path w="384279" h="845243">
                <a:moveTo>
                  <a:pt x="107577" y="0"/>
                </a:moveTo>
                <a:cubicBezTo>
                  <a:pt x="247810" y="78121"/>
                  <a:pt x="388044" y="156242"/>
                  <a:pt x="384202" y="253573"/>
                </a:cubicBezTo>
                <a:cubicBezTo>
                  <a:pt x="380360" y="350904"/>
                  <a:pt x="148559" y="485374"/>
                  <a:pt x="84525" y="583986"/>
                </a:cubicBezTo>
                <a:cubicBezTo>
                  <a:pt x="20491" y="682598"/>
                  <a:pt x="10245" y="763920"/>
                  <a:pt x="0" y="845243"/>
                </a:cubicBezTo>
              </a:path>
            </a:pathLst>
          </a:custGeom>
          <a:noFill/>
          <a:ln w="19050" cap="rnd">
            <a:solidFill>
              <a:srgbClr val="DB1045"/>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9275412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00.xml><?xml version="1.0" encoding="utf-8"?>
<p:tagLst xmlns:a="http://schemas.openxmlformats.org/drawingml/2006/main" xmlns:r="http://schemas.openxmlformats.org/officeDocument/2006/relationships" xmlns:p="http://schemas.openxmlformats.org/presentationml/2006/main">
  <p:tag name="NUM" val="8"/>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8"/>
</p:tagLst>
</file>

<file path=ppt/tags/tag103.xml><?xml version="1.0" encoding="utf-8"?>
<p:tagLst xmlns:a="http://schemas.openxmlformats.org/drawingml/2006/main" xmlns:r="http://schemas.openxmlformats.org/officeDocument/2006/relationships" xmlns:p="http://schemas.openxmlformats.org/presentationml/2006/main">
  <p:tag name="NUM" val="13"/>
</p:tagLst>
</file>

<file path=ppt/tags/tag104.xml><?xml version="1.0" encoding="utf-8"?>
<p:tagLst xmlns:a="http://schemas.openxmlformats.org/drawingml/2006/main" xmlns:r="http://schemas.openxmlformats.org/officeDocument/2006/relationships" xmlns:p="http://schemas.openxmlformats.org/presentationml/2006/main">
  <p:tag name="NUM" val="14"/>
</p:tagLst>
</file>

<file path=ppt/tags/tag105.xml><?xml version="1.0" encoding="utf-8"?>
<p:tagLst xmlns:a="http://schemas.openxmlformats.org/drawingml/2006/main" xmlns:r="http://schemas.openxmlformats.org/officeDocument/2006/relationships" xmlns:p="http://schemas.openxmlformats.org/presentationml/2006/main">
  <p:tag name="NUM" val="7"/>
</p:tagLst>
</file>

<file path=ppt/tags/tag106.xml><?xml version="1.0" encoding="utf-8"?>
<p:tagLst xmlns:a="http://schemas.openxmlformats.org/drawingml/2006/main" xmlns:r="http://schemas.openxmlformats.org/officeDocument/2006/relationships" xmlns:p="http://schemas.openxmlformats.org/presentationml/2006/main">
  <p:tag name="NUM" val="15"/>
</p:tagLst>
</file>

<file path=ppt/tags/tag107.xml><?xml version="1.0" encoding="utf-8"?>
<p:tagLst xmlns:a="http://schemas.openxmlformats.org/drawingml/2006/main" xmlns:r="http://schemas.openxmlformats.org/officeDocument/2006/relationships" xmlns:p="http://schemas.openxmlformats.org/presentationml/2006/main">
  <p:tag name="NUM" val="15"/>
</p:tagLst>
</file>

<file path=ppt/tags/tag108.xml><?xml version="1.0" encoding="utf-8"?>
<p:tagLst xmlns:a="http://schemas.openxmlformats.org/drawingml/2006/main" xmlns:r="http://schemas.openxmlformats.org/officeDocument/2006/relationships" xmlns:p="http://schemas.openxmlformats.org/presentationml/2006/main">
  <p:tag name="NUM" val="15"/>
</p:tagLst>
</file>

<file path=ppt/tags/tag109.xml><?xml version="1.0" encoding="utf-8"?>
<p:tagLst xmlns:a="http://schemas.openxmlformats.org/drawingml/2006/main" xmlns:r="http://schemas.openxmlformats.org/officeDocument/2006/relationships" xmlns:p="http://schemas.openxmlformats.org/presentationml/2006/main">
  <p:tag name="NUM" val="15"/>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10.xml><?xml version="1.0" encoding="utf-8"?>
<p:tagLst xmlns:a="http://schemas.openxmlformats.org/drawingml/2006/main" xmlns:r="http://schemas.openxmlformats.org/officeDocument/2006/relationships" xmlns:p="http://schemas.openxmlformats.org/presentationml/2006/main">
  <p:tag name="NUM" val="15"/>
</p:tagLst>
</file>

<file path=ppt/tags/tag111.xml><?xml version="1.0" encoding="utf-8"?>
<p:tagLst xmlns:a="http://schemas.openxmlformats.org/drawingml/2006/main" xmlns:r="http://schemas.openxmlformats.org/officeDocument/2006/relationships" xmlns:p="http://schemas.openxmlformats.org/presentationml/2006/main">
  <p:tag name="NUM" val="15"/>
</p:tagLst>
</file>

<file path=ppt/tags/tag112.xml><?xml version="1.0" encoding="utf-8"?>
<p:tagLst xmlns:a="http://schemas.openxmlformats.org/drawingml/2006/main" xmlns:r="http://schemas.openxmlformats.org/officeDocument/2006/relationships" xmlns:p="http://schemas.openxmlformats.org/presentationml/2006/main">
  <p:tag name="NUM" val="15"/>
</p:tagLst>
</file>

<file path=ppt/tags/tag113.xml><?xml version="1.0" encoding="utf-8"?>
<p:tagLst xmlns:a="http://schemas.openxmlformats.org/drawingml/2006/main" xmlns:r="http://schemas.openxmlformats.org/officeDocument/2006/relationships" xmlns:p="http://schemas.openxmlformats.org/presentationml/2006/main">
  <p:tag name="NUM" val="21"/>
</p:tagLst>
</file>

<file path=ppt/tags/tag114.xml><?xml version="1.0" encoding="utf-8"?>
<p:tagLst xmlns:a="http://schemas.openxmlformats.org/drawingml/2006/main" xmlns:r="http://schemas.openxmlformats.org/officeDocument/2006/relationships" xmlns:p="http://schemas.openxmlformats.org/presentationml/2006/main">
  <p:tag name="NUM" val="24"/>
</p:tagLst>
</file>

<file path=ppt/tags/tag115.xml><?xml version="1.0" encoding="utf-8"?>
<p:tagLst xmlns:a="http://schemas.openxmlformats.org/drawingml/2006/main" xmlns:r="http://schemas.openxmlformats.org/officeDocument/2006/relationships" xmlns:p="http://schemas.openxmlformats.org/presentationml/2006/main">
  <p:tag name="NUM" val="25"/>
</p:tagLst>
</file>

<file path=ppt/tags/tag116.xml><?xml version="1.0" encoding="utf-8"?>
<p:tagLst xmlns:a="http://schemas.openxmlformats.org/drawingml/2006/main" xmlns:r="http://schemas.openxmlformats.org/officeDocument/2006/relationships" xmlns:p="http://schemas.openxmlformats.org/presentationml/2006/main">
  <p:tag name="NUM" val="27"/>
</p:tagLst>
</file>

<file path=ppt/tags/tag117.xml><?xml version="1.0" encoding="utf-8"?>
<p:tagLst xmlns:a="http://schemas.openxmlformats.org/drawingml/2006/main" xmlns:r="http://schemas.openxmlformats.org/officeDocument/2006/relationships" xmlns:p="http://schemas.openxmlformats.org/presentationml/2006/main">
  <p:tag name="NUM" val="28"/>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11"/>
</p:tagLst>
</file>

<file path=ppt/tags/tag120.xml><?xml version="1.0" encoding="utf-8"?>
<p:tagLst xmlns:a="http://schemas.openxmlformats.org/drawingml/2006/main" xmlns:r="http://schemas.openxmlformats.org/officeDocument/2006/relationships" xmlns:p="http://schemas.openxmlformats.org/presentationml/2006/main">
  <p:tag name="NUM" val="16"/>
</p:tagLst>
</file>

<file path=ppt/tags/tag121.xml><?xml version="1.0" encoding="utf-8"?>
<p:tagLst xmlns:a="http://schemas.openxmlformats.org/drawingml/2006/main" xmlns:r="http://schemas.openxmlformats.org/officeDocument/2006/relationships" xmlns:p="http://schemas.openxmlformats.org/presentationml/2006/main">
  <p:tag name="NUM" val="19"/>
</p:tagLst>
</file>

<file path=ppt/tags/tag122.xml><?xml version="1.0" encoding="utf-8"?>
<p:tagLst xmlns:a="http://schemas.openxmlformats.org/drawingml/2006/main" xmlns:r="http://schemas.openxmlformats.org/officeDocument/2006/relationships" xmlns:p="http://schemas.openxmlformats.org/presentationml/2006/main">
  <p:tag name="NUM" val="16"/>
</p:tagLst>
</file>

<file path=ppt/tags/tag123.xml><?xml version="1.0" encoding="utf-8"?>
<p:tagLst xmlns:a="http://schemas.openxmlformats.org/drawingml/2006/main" xmlns:r="http://schemas.openxmlformats.org/officeDocument/2006/relationships" xmlns:p="http://schemas.openxmlformats.org/presentationml/2006/main">
  <p:tag name="NUM" val="16"/>
</p:tagLst>
</file>

<file path=ppt/tags/tag124.xml><?xml version="1.0" encoding="utf-8"?>
<p:tagLst xmlns:a="http://schemas.openxmlformats.org/drawingml/2006/main" xmlns:r="http://schemas.openxmlformats.org/officeDocument/2006/relationships" xmlns:p="http://schemas.openxmlformats.org/presentationml/2006/main">
  <p:tag name="NUM" val="16"/>
</p:tagLst>
</file>

<file path=ppt/tags/tag125.xml><?xml version="1.0" encoding="utf-8"?>
<p:tagLst xmlns:a="http://schemas.openxmlformats.org/drawingml/2006/main" xmlns:r="http://schemas.openxmlformats.org/officeDocument/2006/relationships" xmlns:p="http://schemas.openxmlformats.org/presentationml/2006/main">
  <p:tag name="NUM" val="16"/>
</p:tagLst>
</file>

<file path=ppt/tags/tag126.xml><?xml version="1.0" encoding="utf-8"?>
<p:tagLst xmlns:a="http://schemas.openxmlformats.org/drawingml/2006/main" xmlns:r="http://schemas.openxmlformats.org/officeDocument/2006/relationships" xmlns:p="http://schemas.openxmlformats.org/presentationml/2006/main">
  <p:tag name="NUM" val="16"/>
</p:tagLst>
</file>

<file path=ppt/tags/tag127.xml><?xml version="1.0" encoding="utf-8"?>
<p:tagLst xmlns:a="http://schemas.openxmlformats.org/drawingml/2006/main" xmlns:r="http://schemas.openxmlformats.org/officeDocument/2006/relationships" xmlns:p="http://schemas.openxmlformats.org/presentationml/2006/main">
  <p:tag name="NUM" val="16"/>
</p:tagLst>
</file>

<file path=ppt/tags/tag128.xml><?xml version="1.0" encoding="utf-8"?>
<p:tagLst xmlns:a="http://schemas.openxmlformats.org/drawingml/2006/main" xmlns:r="http://schemas.openxmlformats.org/officeDocument/2006/relationships" xmlns:p="http://schemas.openxmlformats.org/presentationml/2006/main">
  <p:tag name="NUM" val="16"/>
</p:tagLst>
</file>

<file path=ppt/tags/tag129.xml><?xml version="1.0" encoding="utf-8"?>
<p:tagLst xmlns:a="http://schemas.openxmlformats.org/drawingml/2006/main" xmlns:r="http://schemas.openxmlformats.org/officeDocument/2006/relationships" xmlns:p="http://schemas.openxmlformats.org/presentationml/2006/main">
  <p:tag name="NUM" val="16"/>
</p:tagLst>
</file>

<file path=ppt/tags/tag13.xml><?xml version="1.0" encoding="utf-8"?>
<p:tagLst xmlns:a="http://schemas.openxmlformats.org/drawingml/2006/main" xmlns:r="http://schemas.openxmlformats.org/officeDocument/2006/relationships" xmlns:p="http://schemas.openxmlformats.org/presentationml/2006/main">
  <p:tag name="NUM" val="12"/>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NUM" val="6"/>
</p:tagLst>
</file>

<file path=ppt/tags/tag136.xml><?xml version="1.0" encoding="utf-8"?>
<p:tagLst xmlns:a="http://schemas.openxmlformats.org/drawingml/2006/main" xmlns:r="http://schemas.openxmlformats.org/officeDocument/2006/relationships" xmlns:p="http://schemas.openxmlformats.org/presentationml/2006/main">
  <p:tag name="NUM" val="7"/>
</p:tagLst>
</file>

<file path=ppt/tags/tag137.xml><?xml version="1.0" encoding="utf-8"?>
<p:tagLst xmlns:a="http://schemas.openxmlformats.org/drawingml/2006/main" xmlns:r="http://schemas.openxmlformats.org/officeDocument/2006/relationships" xmlns:p="http://schemas.openxmlformats.org/presentationml/2006/main">
  <p:tag name="NUM" val="8"/>
</p:tagLst>
</file>

<file path=ppt/tags/tag138.xml><?xml version="1.0" encoding="utf-8"?>
<p:tagLst xmlns:a="http://schemas.openxmlformats.org/drawingml/2006/main" xmlns:r="http://schemas.openxmlformats.org/officeDocument/2006/relationships" xmlns:p="http://schemas.openxmlformats.org/presentationml/2006/main">
  <p:tag name="NUM" val="9"/>
</p:tagLst>
</file>

<file path=ppt/tags/tag139.xml><?xml version="1.0" encoding="utf-8"?>
<p:tagLst xmlns:a="http://schemas.openxmlformats.org/drawingml/2006/main" xmlns:r="http://schemas.openxmlformats.org/officeDocument/2006/relationships" xmlns:p="http://schemas.openxmlformats.org/presentationml/2006/main">
  <p:tag name="NUM" val="10"/>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5"/>
</p:tagLst>
</file>

<file path=ppt/tags/tag145.xml><?xml version="1.0" encoding="utf-8"?>
<p:tagLst xmlns:a="http://schemas.openxmlformats.org/drawingml/2006/main" xmlns:r="http://schemas.openxmlformats.org/officeDocument/2006/relationships" xmlns:p="http://schemas.openxmlformats.org/presentationml/2006/main">
  <p:tag name="NUM" val="6"/>
</p:tagLst>
</file>

<file path=ppt/tags/tag146.xml><?xml version="1.0" encoding="utf-8"?>
<p:tagLst xmlns:a="http://schemas.openxmlformats.org/drawingml/2006/main" xmlns:r="http://schemas.openxmlformats.org/officeDocument/2006/relationships" xmlns:p="http://schemas.openxmlformats.org/presentationml/2006/main">
  <p:tag name="NUM" val="7"/>
</p:tagLst>
</file>

<file path=ppt/tags/tag147.xml><?xml version="1.0" encoding="utf-8"?>
<p:tagLst xmlns:a="http://schemas.openxmlformats.org/drawingml/2006/main" xmlns:r="http://schemas.openxmlformats.org/officeDocument/2006/relationships" xmlns:p="http://schemas.openxmlformats.org/presentationml/2006/main">
  <p:tag name="NUM" val="8"/>
</p:tagLst>
</file>

<file path=ppt/tags/tag148.xml><?xml version="1.0" encoding="utf-8"?>
<p:tagLst xmlns:a="http://schemas.openxmlformats.org/drawingml/2006/main" xmlns:r="http://schemas.openxmlformats.org/officeDocument/2006/relationships" xmlns:p="http://schemas.openxmlformats.org/presentationml/2006/main">
  <p:tag name="NUM" val="9"/>
</p:tagLst>
</file>

<file path=ppt/tags/tag149.xml><?xml version="1.0" encoding="utf-8"?>
<p:tagLst xmlns:a="http://schemas.openxmlformats.org/drawingml/2006/main" xmlns:r="http://schemas.openxmlformats.org/officeDocument/2006/relationships" xmlns:p="http://schemas.openxmlformats.org/presentationml/2006/main">
  <p:tag name="NUM" val="10"/>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50.xml><?xml version="1.0" encoding="utf-8"?>
<p:tagLst xmlns:a="http://schemas.openxmlformats.org/drawingml/2006/main" xmlns:r="http://schemas.openxmlformats.org/officeDocument/2006/relationships" xmlns:p="http://schemas.openxmlformats.org/presentationml/2006/main">
  <p:tag name="NUM" val="11"/>
</p:tagLst>
</file>

<file path=ppt/tags/tag151.xml><?xml version="1.0" encoding="utf-8"?>
<p:tagLst xmlns:a="http://schemas.openxmlformats.org/drawingml/2006/main" xmlns:r="http://schemas.openxmlformats.org/officeDocument/2006/relationships" xmlns:p="http://schemas.openxmlformats.org/presentationml/2006/main">
  <p:tag name="NUM" val="12"/>
</p:tagLst>
</file>

<file path=ppt/tags/tag152.xml><?xml version="1.0" encoding="utf-8"?>
<p:tagLst xmlns:a="http://schemas.openxmlformats.org/drawingml/2006/main" xmlns:r="http://schemas.openxmlformats.org/officeDocument/2006/relationships" xmlns:p="http://schemas.openxmlformats.org/presentationml/2006/main">
  <p:tag name="NUM" val="13"/>
</p:tagLst>
</file>

<file path=ppt/tags/tag153.xml><?xml version="1.0" encoding="utf-8"?>
<p:tagLst xmlns:a="http://schemas.openxmlformats.org/drawingml/2006/main" xmlns:r="http://schemas.openxmlformats.org/officeDocument/2006/relationships" xmlns:p="http://schemas.openxmlformats.org/presentationml/2006/main">
  <p:tag name="NUM" val="14"/>
</p:tagLst>
</file>

<file path=ppt/tags/tag154.xml><?xml version="1.0" encoding="utf-8"?>
<p:tagLst xmlns:a="http://schemas.openxmlformats.org/drawingml/2006/main" xmlns:r="http://schemas.openxmlformats.org/officeDocument/2006/relationships" xmlns:p="http://schemas.openxmlformats.org/presentationml/2006/main">
  <p:tag name="NUM" val="15"/>
</p:tagLst>
</file>

<file path=ppt/tags/tag155.xml><?xml version="1.0" encoding="utf-8"?>
<p:tagLst xmlns:a="http://schemas.openxmlformats.org/drawingml/2006/main" xmlns:r="http://schemas.openxmlformats.org/officeDocument/2006/relationships" xmlns:p="http://schemas.openxmlformats.org/presentationml/2006/main">
  <p:tag name="NUM" val="16"/>
</p:tagLst>
</file>

<file path=ppt/tags/tag156.xml><?xml version="1.0" encoding="utf-8"?>
<p:tagLst xmlns:a="http://schemas.openxmlformats.org/drawingml/2006/main" xmlns:r="http://schemas.openxmlformats.org/officeDocument/2006/relationships" xmlns:p="http://schemas.openxmlformats.org/presentationml/2006/main">
  <p:tag name="NUM" val="17"/>
</p:tagLst>
</file>

<file path=ppt/tags/tag157.xml><?xml version="1.0" encoding="utf-8"?>
<p:tagLst xmlns:a="http://schemas.openxmlformats.org/drawingml/2006/main" xmlns:r="http://schemas.openxmlformats.org/officeDocument/2006/relationships" xmlns:p="http://schemas.openxmlformats.org/presentationml/2006/main">
  <p:tag name="NUM" val="18"/>
</p:tagLst>
</file>

<file path=ppt/tags/tag158.xml><?xml version="1.0" encoding="utf-8"?>
<p:tagLst xmlns:a="http://schemas.openxmlformats.org/drawingml/2006/main" xmlns:r="http://schemas.openxmlformats.org/officeDocument/2006/relationships" xmlns:p="http://schemas.openxmlformats.org/presentationml/2006/main">
  <p:tag name="NUM" val="19"/>
</p:tagLst>
</file>

<file path=ppt/tags/tag159.xml><?xml version="1.0" encoding="utf-8"?>
<p:tagLst xmlns:a="http://schemas.openxmlformats.org/drawingml/2006/main" xmlns:r="http://schemas.openxmlformats.org/officeDocument/2006/relationships" xmlns:p="http://schemas.openxmlformats.org/presentationml/2006/main">
  <p:tag name="NUM" val="20"/>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60.xml><?xml version="1.0" encoding="utf-8"?>
<p:tagLst xmlns:a="http://schemas.openxmlformats.org/drawingml/2006/main" xmlns:r="http://schemas.openxmlformats.org/officeDocument/2006/relationships" xmlns:p="http://schemas.openxmlformats.org/presentationml/2006/main">
  <p:tag name="NUM" val="21"/>
</p:tagLst>
</file>

<file path=ppt/tags/tag161.xml><?xml version="1.0" encoding="utf-8"?>
<p:tagLst xmlns:a="http://schemas.openxmlformats.org/drawingml/2006/main" xmlns:r="http://schemas.openxmlformats.org/officeDocument/2006/relationships" xmlns:p="http://schemas.openxmlformats.org/presentationml/2006/main">
  <p:tag name="NUM" val="22"/>
</p:tagLst>
</file>

<file path=ppt/tags/tag162.xml><?xml version="1.0" encoding="utf-8"?>
<p:tagLst xmlns:a="http://schemas.openxmlformats.org/drawingml/2006/main" xmlns:r="http://schemas.openxmlformats.org/officeDocument/2006/relationships" xmlns:p="http://schemas.openxmlformats.org/presentationml/2006/main">
  <p:tag name="NUM" val="23"/>
</p:tagLst>
</file>

<file path=ppt/tags/tag163.xml><?xml version="1.0" encoding="utf-8"?>
<p:tagLst xmlns:a="http://schemas.openxmlformats.org/drawingml/2006/main" xmlns:r="http://schemas.openxmlformats.org/officeDocument/2006/relationships" xmlns:p="http://schemas.openxmlformats.org/presentationml/2006/main">
  <p:tag name="NUM" val="24"/>
</p:tagLst>
</file>

<file path=ppt/tags/tag164.xml><?xml version="1.0" encoding="utf-8"?>
<p:tagLst xmlns:a="http://schemas.openxmlformats.org/drawingml/2006/main" xmlns:r="http://schemas.openxmlformats.org/officeDocument/2006/relationships" xmlns:p="http://schemas.openxmlformats.org/presentationml/2006/main">
  <p:tag name="NUM" val="25"/>
</p:tagLst>
</file>

<file path=ppt/tags/tag165.xml><?xml version="1.0" encoding="utf-8"?>
<p:tagLst xmlns:a="http://schemas.openxmlformats.org/drawingml/2006/main" xmlns:r="http://schemas.openxmlformats.org/officeDocument/2006/relationships" xmlns:p="http://schemas.openxmlformats.org/presentationml/2006/main">
  <p:tag name="NUM" val="26"/>
</p:tagLst>
</file>

<file path=ppt/tags/tag166.xml><?xml version="1.0" encoding="utf-8"?>
<p:tagLst xmlns:a="http://schemas.openxmlformats.org/drawingml/2006/main" xmlns:r="http://schemas.openxmlformats.org/officeDocument/2006/relationships" xmlns:p="http://schemas.openxmlformats.org/presentationml/2006/main">
  <p:tag name="NUM" val="27"/>
</p:tagLst>
</file>

<file path=ppt/tags/tag167.xml><?xml version="1.0" encoding="utf-8"?>
<p:tagLst xmlns:a="http://schemas.openxmlformats.org/drawingml/2006/main" xmlns:r="http://schemas.openxmlformats.org/officeDocument/2006/relationships" xmlns:p="http://schemas.openxmlformats.org/presentationml/2006/main">
  <p:tag name="NUM" val="28"/>
</p:tagLst>
</file>

<file path=ppt/tags/tag168.xml><?xml version="1.0" encoding="utf-8"?>
<p:tagLst xmlns:a="http://schemas.openxmlformats.org/drawingml/2006/main" xmlns:r="http://schemas.openxmlformats.org/officeDocument/2006/relationships" xmlns:p="http://schemas.openxmlformats.org/presentationml/2006/main">
  <p:tag name="NUM" val="29"/>
</p:tagLst>
</file>

<file path=ppt/tags/tag169.xml><?xml version="1.0" encoding="utf-8"?>
<p:tagLst xmlns:a="http://schemas.openxmlformats.org/drawingml/2006/main" xmlns:r="http://schemas.openxmlformats.org/officeDocument/2006/relationships" xmlns:p="http://schemas.openxmlformats.org/presentationml/2006/main">
  <p:tag name="NUM" val="30"/>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70.xml><?xml version="1.0" encoding="utf-8"?>
<p:tagLst xmlns:a="http://schemas.openxmlformats.org/drawingml/2006/main" xmlns:r="http://schemas.openxmlformats.org/officeDocument/2006/relationships" xmlns:p="http://schemas.openxmlformats.org/presentationml/2006/main">
  <p:tag name="NUM" val="31"/>
</p:tagLst>
</file>

<file path=ppt/tags/tag171.xml><?xml version="1.0" encoding="utf-8"?>
<p:tagLst xmlns:a="http://schemas.openxmlformats.org/drawingml/2006/main" xmlns:r="http://schemas.openxmlformats.org/officeDocument/2006/relationships" xmlns:p="http://schemas.openxmlformats.org/presentationml/2006/main">
  <p:tag name="NUM" val="32"/>
</p:tagLst>
</file>

<file path=ppt/tags/tag172.xml><?xml version="1.0" encoding="utf-8"?>
<p:tagLst xmlns:a="http://schemas.openxmlformats.org/drawingml/2006/main" xmlns:r="http://schemas.openxmlformats.org/officeDocument/2006/relationships" xmlns:p="http://schemas.openxmlformats.org/presentationml/2006/main">
  <p:tag name="NUM" val="33"/>
</p:tagLst>
</file>

<file path=ppt/tags/tag173.xml><?xml version="1.0" encoding="utf-8"?>
<p:tagLst xmlns:a="http://schemas.openxmlformats.org/drawingml/2006/main" xmlns:r="http://schemas.openxmlformats.org/officeDocument/2006/relationships" xmlns:p="http://schemas.openxmlformats.org/presentationml/2006/main">
  <p:tag name="NUM" val="34"/>
</p:tagLst>
</file>

<file path=ppt/tags/tag174.xml><?xml version="1.0" encoding="utf-8"?>
<p:tagLst xmlns:a="http://schemas.openxmlformats.org/drawingml/2006/main" xmlns:r="http://schemas.openxmlformats.org/officeDocument/2006/relationships" xmlns:p="http://schemas.openxmlformats.org/presentationml/2006/main">
  <p:tag name="NUM" val="35"/>
</p:tagLst>
</file>

<file path=ppt/tags/tag175.xml><?xml version="1.0" encoding="utf-8"?>
<p:tagLst xmlns:a="http://schemas.openxmlformats.org/drawingml/2006/main" xmlns:r="http://schemas.openxmlformats.org/officeDocument/2006/relationships" xmlns:p="http://schemas.openxmlformats.org/presentationml/2006/main">
  <p:tag name="NUM" val="36"/>
</p:tagLst>
</file>

<file path=ppt/tags/tag176.xml><?xml version="1.0" encoding="utf-8"?>
<p:tagLst xmlns:a="http://schemas.openxmlformats.org/drawingml/2006/main" xmlns:r="http://schemas.openxmlformats.org/officeDocument/2006/relationships" xmlns:p="http://schemas.openxmlformats.org/presentationml/2006/main">
  <p:tag name="NUM" val="37"/>
</p:tagLst>
</file>

<file path=ppt/tags/tag177.xml><?xml version="1.0" encoding="utf-8"?>
<p:tagLst xmlns:a="http://schemas.openxmlformats.org/drawingml/2006/main" xmlns:r="http://schemas.openxmlformats.org/officeDocument/2006/relationships" xmlns:p="http://schemas.openxmlformats.org/presentationml/2006/main">
  <p:tag name="NUM" val="38"/>
</p:tagLst>
</file>

<file path=ppt/tags/tag178.xml><?xml version="1.0" encoding="utf-8"?>
<p:tagLst xmlns:a="http://schemas.openxmlformats.org/drawingml/2006/main" xmlns:r="http://schemas.openxmlformats.org/officeDocument/2006/relationships" xmlns:p="http://schemas.openxmlformats.org/presentationml/2006/main">
  <p:tag name="NUM" val="39"/>
</p:tagLst>
</file>

<file path=ppt/tags/tag179.xml><?xml version="1.0" encoding="utf-8"?>
<p:tagLst xmlns:a="http://schemas.openxmlformats.org/drawingml/2006/main" xmlns:r="http://schemas.openxmlformats.org/officeDocument/2006/relationships" xmlns:p="http://schemas.openxmlformats.org/presentationml/2006/main">
  <p:tag name="NUM" val="40"/>
</p:tagLst>
</file>

<file path=ppt/tags/tag18.xml><?xml version="1.0" encoding="utf-8"?>
<p:tagLst xmlns:a="http://schemas.openxmlformats.org/drawingml/2006/main" xmlns:r="http://schemas.openxmlformats.org/officeDocument/2006/relationships" xmlns:p="http://schemas.openxmlformats.org/presentationml/2006/main">
  <p:tag name="NUM" val="19"/>
</p:tagLst>
</file>

<file path=ppt/tags/tag180.xml><?xml version="1.0" encoding="utf-8"?>
<p:tagLst xmlns:a="http://schemas.openxmlformats.org/drawingml/2006/main" xmlns:r="http://schemas.openxmlformats.org/officeDocument/2006/relationships" xmlns:p="http://schemas.openxmlformats.org/presentationml/2006/main">
  <p:tag name="NUM" val="41"/>
</p:tagLst>
</file>

<file path=ppt/tags/tag181.xml><?xml version="1.0" encoding="utf-8"?>
<p:tagLst xmlns:a="http://schemas.openxmlformats.org/drawingml/2006/main" xmlns:r="http://schemas.openxmlformats.org/officeDocument/2006/relationships" xmlns:p="http://schemas.openxmlformats.org/presentationml/2006/main">
  <p:tag name="NUM" val="42"/>
</p:tagLst>
</file>

<file path=ppt/tags/tag182.xml><?xml version="1.0" encoding="utf-8"?>
<p:tagLst xmlns:a="http://schemas.openxmlformats.org/drawingml/2006/main" xmlns:r="http://schemas.openxmlformats.org/officeDocument/2006/relationships" xmlns:p="http://schemas.openxmlformats.org/presentationml/2006/main">
  <p:tag name="NUM" val="43"/>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3"/>
</p:tagLst>
</file>

<file path=ppt/tags/tag186.xml><?xml version="1.0" encoding="utf-8"?>
<p:tagLst xmlns:a="http://schemas.openxmlformats.org/drawingml/2006/main" xmlns:r="http://schemas.openxmlformats.org/officeDocument/2006/relationships" xmlns:p="http://schemas.openxmlformats.org/presentationml/2006/main">
  <p:tag name="NUM" val="4"/>
</p:tagLst>
</file>

<file path=ppt/tags/tag187.xml><?xml version="1.0" encoding="utf-8"?>
<p:tagLst xmlns:a="http://schemas.openxmlformats.org/drawingml/2006/main" xmlns:r="http://schemas.openxmlformats.org/officeDocument/2006/relationships" xmlns:p="http://schemas.openxmlformats.org/presentationml/2006/main">
  <p:tag name="NUM" val="5"/>
</p:tagLst>
</file>

<file path=ppt/tags/tag188.xml><?xml version="1.0" encoding="utf-8"?>
<p:tagLst xmlns:a="http://schemas.openxmlformats.org/drawingml/2006/main" xmlns:r="http://schemas.openxmlformats.org/officeDocument/2006/relationships" xmlns:p="http://schemas.openxmlformats.org/presentationml/2006/main">
  <p:tag name="NUM" val="6"/>
</p:tagLst>
</file>

<file path=ppt/tags/tag189.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21"/>
</p:tagLst>
</file>

<file path=ppt/tags/tag190.xml><?xml version="1.0" encoding="utf-8"?>
<p:tagLst xmlns:a="http://schemas.openxmlformats.org/drawingml/2006/main" xmlns:r="http://schemas.openxmlformats.org/officeDocument/2006/relationships" xmlns:p="http://schemas.openxmlformats.org/presentationml/2006/main">
  <p:tag name="NUM" val="8"/>
</p:tagLst>
</file>

<file path=ppt/tags/tag191.xml><?xml version="1.0" encoding="utf-8"?>
<p:tagLst xmlns:a="http://schemas.openxmlformats.org/drawingml/2006/main" xmlns:r="http://schemas.openxmlformats.org/officeDocument/2006/relationships" xmlns:p="http://schemas.openxmlformats.org/presentationml/2006/main">
  <p:tag name="NUM" val="9"/>
</p:tagLst>
</file>

<file path=ppt/tags/tag192.xml><?xml version="1.0" encoding="utf-8"?>
<p:tagLst xmlns:a="http://schemas.openxmlformats.org/drawingml/2006/main" xmlns:r="http://schemas.openxmlformats.org/officeDocument/2006/relationships" xmlns:p="http://schemas.openxmlformats.org/presentationml/2006/main">
  <p:tag name="NUM" val="10"/>
</p:tagLst>
</file>

<file path=ppt/tags/tag193.xml><?xml version="1.0" encoding="utf-8"?>
<p:tagLst xmlns:a="http://schemas.openxmlformats.org/drawingml/2006/main" xmlns:r="http://schemas.openxmlformats.org/officeDocument/2006/relationships" xmlns:p="http://schemas.openxmlformats.org/presentationml/2006/main">
  <p:tag name="NUM" val="11"/>
</p:tagLst>
</file>

<file path=ppt/tags/tag194.xml><?xml version="1.0" encoding="utf-8"?>
<p:tagLst xmlns:a="http://schemas.openxmlformats.org/drawingml/2006/main" xmlns:r="http://schemas.openxmlformats.org/officeDocument/2006/relationships" xmlns:p="http://schemas.openxmlformats.org/presentationml/2006/main">
  <p:tag name="NUM" val="12"/>
</p:tagLst>
</file>

<file path=ppt/tags/tag195.xml><?xml version="1.0" encoding="utf-8"?>
<p:tagLst xmlns:a="http://schemas.openxmlformats.org/drawingml/2006/main" xmlns:r="http://schemas.openxmlformats.org/officeDocument/2006/relationships" xmlns:p="http://schemas.openxmlformats.org/presentationml/2006/main">
  <p:tag name="NUM" val="13"/>
</p:tagLst>
</file>

<file path=ppt/tags/tag196.xml><?xml version="1.0" encoding="utf-8"?>
<p:tagLst xmlns:a="http://schemas.openxmlformats.org/drawingml/2006/main" xmlns:r="http://schemas.openxmlformats.org/officeDocument/2006/relationships" xmlns:p="http://schemas.openxmlformats.org/presentationml/2006/main">
  <p:tag name="NUM" val="14"/>
</p:tagLst>
</file>

<file path=ppt/tags/tag197.xml><?xml version="1.0" encoding="utf-8"?>
<p:tagLst xmlns:a="http://schemas.openxmlformats.org/drawingml/2006/main" xmlns:r="http://schemas.openxmlformats.org/officeDocument/2006/relationships" xmlns:p="http://schemas.openxmlformats.org/presentationml/2006/main">
  <p:tag name="NUM" val="15"/>
</p:tagLst>
</file>

<file path=ppt/tags/tag198.xml><?xml version="1.0" encoding="utf-8"?>
<p:tagLst xmlns:a="http://schemas.openxmlformats.org/drawingml/2006/main" xmlns:r="http://schemas.openxmlformats.org/officeDocument/2006/relationships" xmlns:p="http://schemas.openxmlformats.org/presentationml/2006/main">
  <p:tag name="NUM" val="16"/>
</p:tagLst>
</file>

<file path=ppt/tags/tag199.xml><?xml version="1.0" encoding="utf-8"?>
<p:tagLst xmlns:a="http://schemas.openxmlformats.org/drawingml/2006/main" xmlns:r="http://schemas.openxmlformats.org/officeDocument/2006/relationships" xmlns:p="http://schemas.openxmlformats.org/presentationml/2006/main">
  <p:tag name="NUM" val="1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2"/>
</p:tagLst>
</file>

<file path=ppt/tags/tag200.xml><?xml version="1.0" encoding="utf-8"?>
<p:tagLst xmlns:a="http://schemas.openxmlformats.org/drawingml/2006/main" xmlns:r="http://schemas.openxmlformats.org/officeDocument/2006/relationships" xmlns:p="http://schemas.openxmlformats.org/presentationml/2006/main">
  <p:tag name="NUM" val="18"/>
</p:tagLst>
</file>

<file path=ppt/tags/tag201.xml><?xml version="1.0" encoding="utf-8"?>
<p:tagLst xmlns:a="http://schemas.openxmlformats.org/drawingml/2006/main" xmlns:r="http://schemas.openxmlformats.org/officeDocument/2006/relationships" xmlns:p="http://schemas.openxmlformats.org/presentationml/2006/main">
  <p:tag name="NUM" val="19"/>
</p:tagLst>
</file>

<file path=ppt/tags/tag202.xml><?xml version="1.0" encoding="utf-8"?>
<p:tagLst xmlns:a="http://schemas.openxmlformats.org/drawingml/2006/main" xmlns:r="http://schemas.openxmlformats.org/officeDocument/2006/relationships" xmlns:p="http://schemas.openxmlformats.org/presentationml/2006/main">
  <p:tag name="NUM" val="20"/>
</p:tagLst>
</file>

<file path=ppt/tags/tag203.xml><?xml version="1.0" encoding="utf-8"?>
<p:tagLst xmlns:a="http://schemas.openxmlformats.org/drawingml/2006/main" xmlns:r="http://schemas.openxmlformats.org/officeDocument/2006/relationships" xmlns:p="http://schemas.openxmlformats.org/presentationml/2006/main">
  <p:tag name="NUM" val="21"/>
</p:tagLst>
</file>

<file path=ppt/tags/tag204.xml><?xml version="1.0" encoding="utf-8"?>
<p:tagLst xmlns:a="http://schemas.openxmlformats.org/drawingml/2006/main" xmlns:r="http://schemas.openxmlformats.org/officeDocument/2006/relationships" xmlns:p="http://schemas.openxmlformats.org/presentationml/2006/main">
  <p:tag name="NUM" val="22"/>
</p:tagLst>
</file>

<file path=ppt/tags/tag205.xml><?xml version="1.0" encoding="utf-8"?>
<p:tagLst xmlns:a="http://schemas.openxmlformats.org/drawingml/2006/main" xmlns:r="http://schemas.openxmlformats.org/officeDocument/2006/relationships" xmlns:p="http://schemas.openxmlformats.org/presentationml/2006/main">
  <p:tag name="NUM" val="23"/>
</p:tagLst>
</file>

<file path=ppt/tags/tag206.xml><?xml version="1.0" encoding="utf-8"?>
<p:tagLst xmlns:a="http://schemas.openxmlformats.org/drawingml/2006/main" xmlns:r="http://schemas.openxmlformats.org/officeDocument/2006/relationships" xmlns:p="http://schemas.openxmlformats.org/presentationml/2006/main">
  <p:tag name="NUM" val="24"/>
</p:tagLst>
</file>

<file path=ppt/tags/tag207.xml><?xml version="1.0" encoding="utf-8"?>
<p:tagLst xmlns:a="http://schemas.openxmlformats.org/drawingml/2006/main" xmlns:r="http://schemas.openxmlformats.org/officeDocument/2006/relationships" xmlns:p="http://schemas.openxmlformats.org/presentationml/2006/main">
  <p:tag name="NUM" val="25"/>
</p:tagLst>
</file>

<file path=ppt/tags/tag208.xml><?xml version="1.0" encoding="utf-8"?>
<p:tagLst xmlns:a="http://schemas.openxmlformats.org/drawingml/2006/main" xmlns:r="http://schemas.openxmlformats.org/officeDocument/2006/relationships" xmlns:p="http://schemas.openxmlformats.org/presentationml/2006/main">
  <p:tag name="NUM" val="26"/>
</p:tagLst>
</file>

<file path=ppt/tags/tag209.xml><?xml version="1.0" encoding="utf-8"?>
<p:tagLst xmlns:a="http://schemas.openxmlformats.org/drawingml/2006/main" xmlns:r="http://schemas.openxmlformats.org/officeDocument/2006/relationships" xmlns:p="http://schemas.openxmlformats.org/presentationml/2006/main">
  <p:tag name="NUM" val="27"/>
</p:tagLst>
</file>

<file path=ppt/tags/tag21.xml><?xml version="1.0" encoding="utf-8"?>
<p:tagLst xmlns:a="http://schemas.openxmlformats.org/drawingml/2006/main" xmlns:r="http://schemas.openxmlformats.org/officeDocument/2006/relationships" xmlns:p="http://schemas.openxmlformats.org/presentationml/2006/main">
  <p:tag name="NUM" val="22"/>
</p:tagLst>
</file>

<file path=ppt/tags/tag210.xml><?xml version="1.0" encoding="utf-8"?>
<p:tagLst xmlns:a="http://schemas.openxmlformats.org/drawingml/2006/main" xmlns:r="http://schemas.openxmlformats.org/officeDocument/2006/relationships" xmlns:p="http://schemas.openxmlformats.org/presentationml/2006/main">
  <p:tag name="NUM" val="28"/>
</p:tagLst>
</file>

<file path=ppt/tags/tag211.xml><?xml version="1.0" encoding="utf-8"?>
<p:tagLst xmlns:a="http://schemas.openxmlformats.org/drawingml/2006/main" xmlns:r="http://schemas.openxmlformats.org/officeDocument/2006/relationships" xmlns:p="http://schemas.openxmlformats.org/presentationml/2006/main">
  <p:tag name="NUM" val="1"/>
</p:tagLst>
</file>

<file path=ppt/tags/tag212.xml><?xml version="1.0" encoding="utf-8"?>
<p:tagLst xmlns:a="http://schemas.openxmlformats.org/drawingml/2006/main" xmlns:r="http://schemas.openxmlformats.org/officeDocument/2006/relationships" xmlns:p="http://schemas.openxmlformats.org/presentationml/2006/main">
  <p:tag name="NUM" val="2"/>
</p:tagLst>
</file>

<file path=ppt/tags/tag213.xml><?xml version="1.0" encoding="utf-8"?>
<p:tagLst xmlns:a="http://schemas.openxmlformats.org/drawingml/2006/main" xmlns:r="http://schemas.openxmlformats.org/officeDocument/2006/relationships" xmlns:p="http://schemas.openxmlformats.org/presentationml/2006/main">
  <p:tag name="NUM" val="3"/>
</p:tagLst>
</file>

<file path=ppt/tags/tag214.xml><?xml version="1.0" encoding="utf-8"?>
<p:tagLst xmlns:a="http://schemas.openxmlformats.org/drawingml/2006/main" xmlns:r="http://schemas.openxmlformats.org/officeDocument/2006/relationships" xmlns:p="http://schemas.openxmlformats.org/presentationml/2006/main">
  <p:tag name="NUM" val="4"/>
</p:tagLst>
</file>

<file path=ppt/tags/tag215.xml><?xml version="1.0" encoding="utf-8"?>
<p:tagLst xmlns:a="http://schemas.openxmlformats.org/drawingml/2006/main" xmlns:r="http://schemas.openxmlformats.org/officeDocument/2006/relationships" xmlns:p="http://schemas.openxmlformats.org/presentationml/2006/main">
  <p:tag name="NUM" val="5"/>
</p:tagLst>
</file>

<file path=ppt/tags/tag216.xml><?xml version="1.0" encoding="utf-8"?>
<p:tagLst xmlns:a="http://schemas.openxmlformats.org/drawingml/2006/main" xmlns:r="http://schemas.openxmlformats.org/officeDocument/2006/relationships" xmlns:p="http://schemas.openxmlformats.org/presentationml/2006/main">
  <p:tag name="NUM" val="6"/>
</p:tagLst>
</file>

<file path=ppt/tags/tag217.xml><?xml version="1.0" encoding="utf-8"?>
<p:tagLst xmlns:a="http://schemas.openxmlformats.org/drawingml/2006/main" xmlns:r="http://schemas.openxmlformats.org/officeDocument/2006/relationships" xmlns:p="http://schemas.openxmlformats.org/presentationml/2006/main">
  <p:tag name="NUM" val="1"/>
</p:tagLst>
</file>

<file path=ppt/tags/tag218.xml><?xml version="1.0" encoding="utf-8"?>
<p:tagLst xmlns:a="http://schemas.openxmlformats.org/drawingml/2006/main" xmlns:r="http://schemas.openxmlformats.org/officeDocument/2006/relationships" xmlns:p="http://schemas.openxmlformats.org/presentationml/2006/main">
  <p:tag name="NUM" val="2"/>
</p:tagLst>
</file>

<file path=ppt/tags/tag219.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22"/>
</p:tagLst>
</file>

<file path=ppt/tags/tag220.xml><?xml version="1.0" encoding="utf-8"?>
<p:tagLst xmlns:a="http://schemas.openxmlformats.org/drawingml/2006/main" xmlns:r="http://schemas.openxmlformats.org/officeDocument/2006/relationships" xmlns:p="http://schemas.openxmlformats.org/presentationml/2006/main">
  <p:tag name="NUM" val="4"/>
</p:tagLst>
</file>

<file path=ppt/tags/tag221.xml><?xml version="1.0" encoding="utf-8"?>
<p:tagLst xmlns:a="http://schemas.openxmlformats.org/drawingml/2006/main" xmlns:r="http://schemas.openxmlformats.org/officeDocument/2006/relationships" xmlns:p="http://schemas.openxmlformats.org/presentationml/2006/main">
  <p:tag name="NUM" val="5"/>
</p:tagLst>
</file>

<file path=ppt/tags/tag222.xml><?xml version="1.0" encoding="utf-8"?>
<p:tagLst xmlns:a="http://schemas.openxmlformats.org/drawingml/2006/main" xmlns:r="http://schemas.openxmlformats.org/officeDocument/2006/relationships" xmlns:p="http://schemas.openxmlformats.org/presentationml/2006/main">
  <p:tag name="NUM" val="6"/>
</p:tagLst>
</file>

<file path=ppt/tags/tag223.xml><?xml version="1.0" encoding="utf-8"?>
<p:tagLst xmlns:a="http://schemas.openxmlformats.org/drawingml/2006/main" xmlns:r="http://schemas.openxmlformats.org/officeDocument/2006/relationships" xmlns:p="http://schemas.openxmlformats.org/presentationml/2006/main">
  <p:tag name="NUM" val="7"/>
</p:tagLst>
</file>

<file path=ppt/tags/tag224.xml><?xml version="1.0" encoding="utf-8"?>
<p:tagLst xmlns:a="http://schemas.openxmlformats.org/drawingml/2006/main" xmlns:r="http://schemas.openxmlformats.org/officeDocument/2006/relationships" xmlns:p="http://schemas.openxmlformats.org/presentationml/2006/main">
  <p:tag name="NUM" val="8"/>
</p:tagLst>
</file>

<file path=ppt/tags/tag225.xml><?xml version="1.0" encoding="utf-8"?>
<p:tagLst xmlns:a="http://schemas.openxmlformats.org/drawingml/2006/main" xmlns:r="http://schemas.openxmlformats.org/officeDocument/2006/relationships" xmlns:p="http://schemas.openxmlformats.org/presentationml/2006/main">
  <p:tag name="NUM" val="9"/>
</p:tagLst>
</file>

<file path=ppt/tags/tag226.xml><?xml version="1.0" encoding="utf-8"?>
<p:tagLst xmlns:a="http://schemas.openxmlformats.org/drawingml/2006/main" xmlns:r="http://schemas.openxmlformats.org/officeDocument/2006/relationships" xmlns:p="http://schemas.openxmlformats.org/presentationml/2006/main">
  <p:tag name="NUM" val="10"/>
</p:tagLst>
</file>

<file path=ppt/tags/tag227.xml><?xml version="1.0" encoding="utf-8"?>
<p:tagLst xmlns:a="http://schemas.openxmlformats.org/drawingml/2006/main" xmlns:r="http://schemas.openxmlformats.org/officeDocument/2006/relationships" xmlns:p="http://schemas.openxmlformats.org/presentationml/2006/main">
  <p:tag name="NUM" val="11"/>
</p:tagLst>
</file>

<file path=ppt/tags/tag228.xml><?xml version="1.0" encoding="utf-8"?>
<p:tagLst xmlns:a="http://schemas.openxmlformats.org/drawingml/2006/main" xmlns:r="http://schemas.openxmlformats.org/officeDocument/2006/relationships" xmlns:p="http://schemas.openxmlformats.org/presentationml/2006/main">
  <p:tag name="NUM" val="12"/>
</p:tagLst>
</file>

<file path=ppt/tags/tag229.xml><?xml version="1.0" encoding="utf-8"?>
<p:tagLst xmlns:a="http://schemas.openxmlformats.org/drawingml/2006/main" xmlns:r="http://schemas.openxmlformats.org/officeDocument/2006/relationships" xmlns:p="http://schemas.openxmlformats.org/presentationml/2006/main">
  <p:tag name="NUM" val="1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30.xml><?xml version="1.0" encoding="utf-8"?>
<p:tagLst xmlns:a="http://schemas.openxmlformats.org/drawingml/2006/main" xmlns:r="http://schemas.openxmlformats.org/officeDocument/2006/relationships" xmlns:p="http://schemas.openxmlformats.org/presentationml/2006/main">
  <p:tag name="NUM" val="14"/>
</p:tagLst>
</file>

<file path=ppt/tags/tag231.xml><?xml version="1.0" encoding="utf-8"?>
<p:tagLst xmlns:a="http://schemas.openxmlformats.org/drawingml/2006/main" xmlns:r="http://schemas.openxmlformats.org/officeDocument/2006/relationships" xmlns:p="http://schemas.openxmlformats.org/presentationml/2006/main">
  <p:tag name="NUM" val="15"/>
</p:tagLst>
</file>

<file path=ppt/tags/tag232.xml><?xml version="1.0" encoding="utf-8"?>
<p:tagLst xmlns:a="http://schemas.openxmlformats.org/drawingml/2006/main" xmlns:r="http://schemas.openxmlformats.org/officeDocument/2006/relationships" xmlns:p="http://schemas.openxmlformats.org/presentationml/2006/main">
  <p:tag name="NUM" val="16"/>
</p:tagLst>
</file>

<file path=ppt/tags/tag233.xml><?xml version="1.0" encoding="utf-8"?>
<p:tagLst xmlns:a="http://schemas.openxmlformats.org/drawingml/2006/main" xmlns:r="http://schemas.openxmlformats.org/officeDocument/2006/relationships" xmlns:p="http://schemas.openxmlformats.org/presentationml/2006/main">
  <p:tag name="NUM" val="17"/>
</p:tagLst>
</file>

<file path=ppt/tags/tag234.xml><?xml version="1.0" encoding="utf-8"?>
<p:tagLst xmlns:a="http://schemas.openxmlformats.org/drawingml/2006/main" xmlns:r="http://schemas.openxmlformats.org/officeDocument/2006/relationships" xmlns:p="http://schemas.openxmlformats.org/presentationml/2006/main">
  <p:tag name="NUM" val="18"/>
</p:tagLst>
</file>

<file path=ppt/tags/tag235.xml><?xml version="1.0" encoding="utf-8"?>
<p:tagLst xmlns:a="http://schemas.openxmlformats.org/drawingml/2006/main" xmlns:r="http://schemas.openxmlformats.org/officeDocument/2006/relationships" xmlns:p="http://schemas.openxmlformats.org/presentationml/2006/main">
  <p:tag name="NUM" val="19"/>
</p:tagLst>
</file>

<file path=ppt/tags/tag236.xml><?xml version="1.0" encoding="utf-8"?>
<p:tagLst xmlns:a="http://schemas.openxmlformats.org/drawingml/2006/main" xmlns:r="http://schemas.openxmlformats.org/officeDocument/2006/relationships" xmlns:p="http://schemas.openxmlformats.org/presentationml/2006/main">
  <p:tag name="NUM" val="20"/>
</p:tagLst>
</file>

<file path=ppt/tags/tag237.xml><?xml version="1.0" encoding="utf-8"?>
<p:tagLst xmlns:a="http://schemas.openxmlformats.org/drawingml/2006/main" xmlns:r="http://schemas.openxmlformats.org/officeDocument/2006/relationships" xmlns:p="http://schemas.openxmlformats.org/presentationml/2006/main">
  <p:tag name="NUM" val="21"/>
</p:tagLst>
</file>

<file path=ppt/tags/tag238.xml><?xml version="1.0" encoding="utf-8"?>
<p:tagLst xmlns:a="http://schemas.openxmlformats.org/drawingml/2006/main" xmlns:r="http://schemas.openxmlformats.org/officeDocument/2006/relationships" xmlns:p="http://schemas.openxmlformats.org/presentationml/2006/main">
  <p:tag name="NUM" val="22"/>
</p:tagLst>
</file>

<file path=ppt/tags/tag239.xml><?xml version="1.0" encoding="utf-8"?>
<p:tagLst xmlns:a="http://schemas.openxmlformats.org/drawingml/2006/main" xmlns:r="http://schemas.openxmlformats.org/officeDocument/2006/relationships" xmlns:p="http://schemas.openxmlformats.org/presentationml/2006/main">
  <p:tag name="NUM" val="23"/>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40.xml><?xml version="1.0" encoding="utf-8"?>
<p:tagLst xmlns:a="http://schemas.openxmlformats.org/drawingml/2006/main" xmlns:r="http://schemas.openxmlformats.org/officeDocument/2006/relationships" xmlns:p="http://schemas.openxmlformats.org/presentationml/2006/main">
  <p:tag name="NUM" val="24"/>
</p:tagLst>
</file>

<file path=ppt/tags/tag241.xml><?xml version="1.0" encoding="utf-8"?>
<p:tagLst xmlns:a="http://schemas.openxmlformats.org/drawingml/2006/main" xmlns:r="http://schemas.openxmlformats.org/officeDocument/2006/relationships" xmlns:p="http://schemas.openxmlformats.org/presentationml/2006/main">
  <p:tag name="NUM" val="25"/>
</p:tagLst>
</file>

<file path=ppt/tags/tag242.xml><?xml version="1.0" encoding="utf-8"?>
<p:tagLst xmlns:a="http://schemas.openxmlformats.org/drawingml/2006/main" xmlns:r="http://schemas.openxmlformats.org/officeDocument/2006/relationships" xmlns:p="http://schemas.openxmlformats.org/presentationml/2006/main">
  <p:tag name="NUM" val="26"/>
</p:tagLst>
</file>

<file path=ppt/tags/tag243.xml><?xml version="1.0" encoding="utf-8"?>
<p:tagLst xmlns:a="http://schemas.openxmlformats.org/drawingml/2006/main" xmlns:r="http://schemas.openxmlformats.org/officeDocument/2006/relationships" xmlns:p="http://schemas.openxmlformats.org/presentationml/2006/main">
  <p:tag name="NUM" val="27"/>
</p:tagLst>
</file>

<file path=ppt/tags/tag244.xml><?xml version="1.0" encoding="utf-8"?>
<p:tagLst xmlns:a="http://schemas.openxmlformats.org/drawingml/2006/main" xmlns:r="http://schemas.openxmlformats.org/officeDocument/2006/relationships" xmlns:p="http://schemas.openxmlformats.org/presentationml/2006/main">
  <p:tag name="NUM" val="28"/>
</p:tagLst>
</file>

<file path=ppt/tags/tag245.xml><?xml version="1.0" encoding="utf-8"?>
<p:tagLst xmlns:a="http://schemas.openxmlformats.org/drawingml/2006/main" xmlns:r="http://schemas.openxmlformats.org/officeDocument/2006/relationships" xmlns:p="http://schemas.openxmlformats.org/presentationml/2006/main">
  <p:tag name="NUM" val="29"/>
</p:tagLst>
</file>

<file path=ppt/tags/tag246.xml><?xml version="1.0" encoding="utf-8"?>
<p:tagLst xmlns:a="http://schemas.openxmlformats.org/drawingml/2006/main" xmlns:r="http://schemas.openxmlformats.org/officeDocument/2006/relationships" xmlns:p="http://schemas.openxmlformats.org/presentationml/2006/main">
  <p:tag name="NUM" val="30"/>
</p:tagLst>
</file>

<file path=ppt/tags/tag247.xml><?xml version="1.0" encoding="utf-8"?>
<p:tagLst xmlns:a="http://schemas.openxmlformats.org/drawingml/2006/main" xmlns:r="http://schemas.openxmlformats.org/officeDocument/2006/relationships" xmlns:p="http://schemas.openxmlformats.org/presentationml/2006/main">
  <p:tag name="NUM" val="31"/>
</p:tagLst>
</file>

<file path=ppt/tags/tag248.xml><?xml version="1.0" encoding="utf-8"?>
<p:tagLst xmlns:a="http://schemas.openxmlformats.org/drawingml/2006/main" xmlns:r="http://schemas.openxmlformats.org/officeDocument/2006/relationships" xmlns:p="http://schemas.openxmlformats.org/presentationml/2006/main">
  <p:tag name="NUM" val="32"/>
</p:tagLst>
</file>

<file path=ppt/tags/tag249.xml><?xml version="1.0" encoding="utf-8"?>
<p:tagLst xmlns:a="http://schemas.openxmlformats.org/drawingml/2006/main" xmlns:r="http://schemas.openxmlformats.org/officeDocument/2006/relationships" xmlns:p="http://schemas.openxmlformats.org/presentationml/2006/main">
  <p:tag name="NUM" val="3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50.xml><?xml version="1.0" encoding="utf-8"?>
<p:tagLst xmlns:a="http://schemas.openxmlformats.org/drawingml/2006/main" xmlns:r="http://schemas.openxmlformats.org/officeDocument/2006/relationships" xmlns:p="http://schemas.openxmlformats.org/presentationml/2006/main">
  <p:tag name="NUM" val="34"/>
</p:tagLst>
</file>

<file path=ppt/tags/tag251.xml><?xml version="1.0" encoding="utf-8"?>
<p:tagLst xmlns:a="http://schemas.openxmlformats.org/drawingml/2006/main" xmlns:r="http://schemas.openxmlformats.org/officeDocument/2006/relationships" xmlns:p="http://schemas.openxmlformats.org/presentationml/2006/main">
  <p:tag name="NUM" val="35"/>
</p:tagLst>
</file>

<file path=ppt/tags/tag252.xml><?xml version="1.0" encoding="utf-8"?>
<p:tagLst xmlns:a="http://schemas.openxmlformats.org/drawingml/2006/main" xmlns:r="http://schemas.openxmlformats.org/officeDocument/2006/relationships" xmlns:p="http://schemas.openxmlformats.org/presentationml/2006/main">
  <p:tag name="NUM" val="36"/>
</p:tagLst>
</file>

<file path=ppt/tags/tag253.xml><?xml version="1.0" encoding="utf-8"?>
<p:tagLst xmlns:a="http://schemas.openxmlformats.org/drawingml/2006/main" xmlns:r="http://schemas.openxmlformats.org/officeDocument/2006/relationships" xmlns:p="http://schemas.openxmlformats.org/presentationml/2006/main">
  <p:tag name="NUM" val="37"/>
</p:tagLst>
</file>

<file path=ppt/tags/tag254.xml><?xml version="1.0" encoding="utf-8"?>
<p:tagLst xmlns:a="http://schemas.openxmlformats.org/drawingml/2006/main" xmlns:r="http://schemas.openxmlformats.org/officeDocument/2006/relationships" xmlns:p="http://schemas.openxmlformats.org/presentationml/2006/main">
  <p:tag name="NUM" val="38"/>
</p:tagLst>
</file>

<file path=ppt/tags/tag255.xml><?xml version="1.0" encoding="utf-8"?>
<p:tagLst xmlns:a="http://schemas.openxmlformats.org/drawingml/2006/main" xmlns:r="http://schemas.openxmlformats.org/officeDocument/2006/relationships" xmlns:p="http://schemas.openxmlformats.org/presentationml/2006/main">
  <p:tag name="NUM" val="39"/>
</p:tagLst>
</file>

<file path=ppt/tags/tag256.xml><?xml version="1.0" encoding="utf-8"?>
<p:tagLst xmlns:a="http://schemas.openxmlformats.org/drawingml/2006/main" xmlns:r="http://schemas.openxmlformats.org/officeDocument/2006/relationships" xmlns:p="http://schemas.openxmlformats.org/presentationml/2006/main">
  <p:tag name="NUM" val="40"/>
</p:tagLst>
</file>

<file path=ppt/tags/tag257.xml><?xml version="1.0" encoding="utf-8"?>
<p:tagLst xmlns:a="http://schemas.openxmlformats.org/drawingml/2006/main" xmlns:r="http://schemas.openxmlformats.org/officeDocument/2006/relationships" xmlns:p="http://schemas.openxmlformats.org/presentationml/2006/main">
  <p:tag name="NUM" val="41"/>
</p:tagLst>
</file>

<file path=ppt/tags/tag258.xml><?xml version="1.0" encoding="utf-8"?>
<p:tagLst xmlns:a="http://schemas.openxmlformats.org/drawingml/2006/main" xmlns:r="http://schemas.openxmlformats.org/officeDocument/2006/relationships" xmlns:p="http://schemas.openxmlformats.org/presentationml/2006/main">
  <p:tag name="NUM" val="42"/>
</p:tagLst>
</file>

<file path=ppt/tags/tag259.xml><?xml version="1.0" encoding="utf-8"?>
<p:tagLst xmlns:a="http://schemas.openxmlformats.org/drawingml/2006/main" xmlns:r="http://schemas.openxmlformats.org/officeDocument/2006/relationships" xmlns:p="http://schemas.openxmlformats.org/presentationml/2006/main">
  <p:tag name="NUM" val="43"/>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60.xml><?xml version="1.0" encoding="utf-8"?>
<p:tagLst xmlns:a="http://schemas.openxmlformats.org/drawingml/2006/main" xmlns:r="http://schemas.openxmlformats.org/officeDocument/2006/relationships" xmlns:p="http://schemas.openxmlformats.org/presentationml/2006/main">
  <p:tag name="NUM" val="44"/>
</p:tagLst>
</file>

<file path=ppt/tags/tag261.xml><?xml version="1.0" encoding="utf-8"?>
<p:tagLst xmlns:a="http://schemas.openxmlformats.org/drawingml/2006/main" xmlns:r="http://schemas.openxmlformats.org/officeDocument/2006/relationships" xmlns:p="http://schemas.openxmlformats.org/presentationml/2006/main">
  <p:tag name="NUM" val="45"/>
</p:tagLst>
</file>

<file path=ppt/tags/tag262.xml><?xml version="1.0" encoding="utf-8"?>
<p:tagLst xmlns:a="http://schemas.openxmlformats.org/drawingml/2006/main" xmlns:r="http://schemas.openxmlformats.org/officeDocument/2006/relationships" xmlns:p="http://schemas.openxmlformats.org/presentationml/2006/main">
  <p:tag name="NUM" val="46"/>
</p:tagLst>
</file>

<file path=ppt/tags/tag263.xml><?xml version="1.0" encoding="utf-8"?>
<p:tagLst xmlns:a="http://schemas.openxmlformats.org/drawingml/2006/main" xmlns:r="http://schemas.openxmlformats.org/officeDocument/2006/relationships" xmlns:p="http://schemas.openxmlformats.org/presentationml/2006/main">
  <p:tag name="NUM" val="47"/>
</p:tagLst>
</file>

<file path=ppt/tags/tag264.xml><?xml version="1.0" encoding="utf-8"?>
<p:tagLst xmlns:a="http://schemas.openxmlformats.org/drawingml/2006/main" xmlns:r="http://schemas.openxmlformats.org/officeDocument/2006/relationships" xmlns:p="http://schemas.openxmlformats.org/presentationml/2006/main">
  <p:tag name="NUM" val="48"/>
</p:tagLst>
</file>

<file path=ppt/tags/tag265.xml><?xml version="1.0" encoding="utf-8"?>
<p:tagLst xmlns:a="http://schemas.openxmlformats.org/drawingml/2006/main" xmlns:r="http://schemas.openxmlformats.org/officeDocument/2006/relationships" xmlns:p="http://schemas.openxmlformats.org/presentationml/2006/main">
  <p:tag name="NUM" val="49"/>
</p:tagLst>
</file>

<file path=ppt/tags/tag266.xml><?xml version="1.0" encoding="utf-8"?>
<p:tagLst xmlns:a="http://schemas.openxmlformats.org/drawingml/2006/main" xmlns:r="http://schemas.openxmlformats.org/officeDocument/2006/relationships" xmlns:p="http://schemas.openxmlformats.org/presentationml/2006/main">
  <p:tag name="NUM" val="3"/>
</p:tagLst>
</file>

<file path=ppt/tags/tag267.xml><?xml version="1.0" encoding="utf-8"?>
<p:tagLst xmlns:a="http://schemas.openxmlformats.org/drawingml/2006/main" xmlns:r="http://schemas.openxmlformats.org/officeDocument/2006/relationships" xmlns:p="http://schemas.openxmlformats.org/presentationml/2006/main">
  <p:tag name="NUM" val="1"/>
</p:tagLst>
</file>

<file path=ppt/tags/tag268.xml><?xml version="1.0" encoding="utf-8"?>
<p:tagLst xmlns:a="http://schemas.openxmlformats.org/drawingml/2006/main" xmlns:r="http://schemas.openxmlformats.org/officeDocument/2006/relationships" xmlns:p="http://schemas.openxmlformats.org/presentationml/2006/main">
  <p:tag name="NUM" val="2"/>
</p:tagLst>
</file>

<file path=ppt/tags/tag269.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70.xml><?xml version="1.0" encoding="utf-8"?>
<p:tagLst xmlns:a="http://schemas.openxmlformats.org/drawingml/2006/main" xmlns:r="http://schemas.openxmlformats.org/officeDocument/2006/relationships" xmlns:p="http://schemas.openxmlformats.org/presentationml/2006/main">
  <p:tag name="NUM" val="5"/>
</p:tagLst>
</file>

<file path=ppt/tags/tag271.xml><?xml version="1.0" encoding="utf-8"?>
<p:tagLst xmlns:a="http://schemas.openxmlformats.org/drawingml/2006/main" xmlns:r="http://schemas.openxmlformats.org/officeDocument/2006/relationships" xmlns:p="http://schemas.openxmlformats.org/presentationml/2006/main">
  <p:tag name="NUM" val="6"/>
</p:tagLst>
</file>

<file path=ppt/tags/tag272.xml><?xml version="1.0" encoding="utf-8"?>
<p:tagLst xmlns:a="http://schemas.openxmlformats.org/drawingml/2006/main" xmlns:r="http://schemas.openxmlformats.org/officeDocument/2006/relationships" xmlns:p="http://schemas.openxmlformats.org/presentationml/2006/main">
  <p:tag name="NUM" val="8"/>
</p:tagLst>
</file>

<file path=ppt/tags/tag273.xml><?xml version="1.0" encoding="utf-8"?>
<p:tagLst xmlns:a="http://schemas.openxmlformats.org/drawingml/2006/main" xmlns:r="http://schemas.openxmlformats.org/officeDocument/2006/relationships" xmlns:p="http://schemas.openxmlformats.org/presentationml/2006/main">
  <p:tag name="NUM" val="9"/>
</p:tagLst>
</file>

<file path=ppt/tags/tag274.xml><?xml version="1.0" encoding="utf-8"?>
<p:tagLst xmlns:a="http://schemas.openxmlformats.org/drawingml/2006/main" xmlns:r="http://schemas.openxmlformats.org/officeDocument/2006/relationships" xmlns:p="http://schemas.openxmlformats.org/presentationml/2006/main">
  <p:tag name="NUM" val="10"/>
</p:tagLst>
</file>

<file path=ppt/tags/tag275.xml><?xml version="1.0" encoding="utf-8"?>
<p:tagLst xmlns:a="http://schemas.openxmlformats.org/drawingml/2006/main" xmlns:r="http://schemas.openxmlformats.org/officeDocument/2006/relationships" xmlns:p="http://schemas.openxmlformats.org/presentationml/2006/main">
  <p:tag name="NUM" val="11"/>
</p:tagLst>
</file>

<file path=ppt/tags/tag276.xml><?xml version="1.0" encoding="utf-8"?>
<p:tagLst xmlns:a="http://schemas.openxmlformats.org/drawingml/2006/main" xmlns:r="http://schemas.openxmlformats.org/officeDocument/2006/relationships" xmlns:p="http://schemas.openxmlformats.org/presentationml/2006/main">
  <p:tag name="NUM" val="13"/>
</p:tagLst>
</file>

<file path=ppt/tags/tag277.xml><?xml version="1.0" encoding="utf-8"?>
<p:tagLst xmlns:a="http://schemas.openxmlformats.org/drawingml/2006/main" xmlns:r="http://schemas.openxmlformats.org/officeDocument/2006/relationships" xmlns:p="http://schemas.openxmlformats.org/presentationml/2006/main">
  <p:tag name="NUM" val="14"/>
</p:tagLst>
</file>

<file path=ppt/tags/tag278.xml><?xml version="1.0" encoding="utf-8"?>
<p:tagLst xmlns:a="http://schemas.openxmlformats.org/drawingml/2006/main" xmlns:r="http://schemas.openxmlformats.org/officeDocument/2006/relationships" xmlns:p="http://schemas.openxmlformats.org/presentationml/2006/main">
  <p:tag name="NUM" val="16"/>
</p:tagLst>
</file>

<file path=ppt/tags/tag279.xml><?xml version="1.0" encoding="utf-8"?>
<p:tagLst xmlns:a="http://schemas.openxmlformats.org/drawingml/2006/main" xmlns:r="http://schemas.openxmlformats.org/officeDocument/2006/relationships" xmlns:p="http://schemas.openxmlformats.org/presentationml/2006/main">
  <p:tag name="NUM" val="17"/>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80.xml><?xml version="1.0" encoding="utf-8"?>
<p:tagLst xmlns:a="http://schemas.openxmlformats.org/drawingml/2006/main" xmlns:r="http://schemas.openxmlformats.org/officeDocument/2006/relationships" xmlns:p="http://schemas.openxmlformats.org/presentationml/2006/main">
  <p:tag name="NUM" val="18"/>
</p:tagLst>
</file>

<file path=ppt/tags/tag281.xml><?xml version="1.0" encoding="utf-8"?>
<p:tagLst xmlns:a="http://schemas.openxmlformats.org/drawingml/2006/main" xmlns:r="http://schemas.openxmlformats.org/officeDocument/2006/relationships" xmlns:p="http://schemas.openxmlformats.org/presentationml/2006/main">
  <p:tag name="NUM" val="19"/>
</p:tagLst>
</file>

<file path=ppt/tags/tag282.xml><?xml version="1.0" encoding="utf-8"?>
<p:tagLst xmlns:a="http://schemas.openxmlformats.org/drawingml/2006/main" xmlns:r="http://schemas.openxmlformats.org/officeDocument/2006/relationships" xmlns:p="http://schemas.openxmlformats.org/presentationml/2006/main">
  <p:tag name="NUM" val="21"/>
</p:tagLst>
</file>

<file path=ppt/tags/tag283.xml><?xml version="1.0" encoding="utf-8"?>
<p:tagLst xmlns:a="http://schemas.openxmlformats.org/drawingml/2006/main" xmlns:r="http://schemas.openxmlformats.org/officeDocument/2006/relationships" xmlns:p="http://schemas.openxmlformats.org/presentationml/2006/main">
  <p:tag name="NUM" val="22"/>
</p:tagLst>
</file>

<file path=ppt/tags/tag284.xml><?xml version="1.0" encoding="utf-8"?>
<p:tagLst xmlns:a="http://schemas.openxmlformats.org/drawingml/2006/main" xmlns:r="http://schemas.openxmlformats.org/officeDocument/2006/relationships" xmlns:p="http://schemas.openxmlformats.org/presentationml/2006/main">
  <p:tag name="NUM" val="23"/>
</p:tagLst>
</file>

<file path=ppt/tags/tag285.xml><?xml version="1.0" encoding="utf-8"?>
<p:tagLst xmlns:a="http://schemas.openxmlformats.org/drawingml/2006/main" xmlns:r="http://schemas.openxmlformats.org/officeDocument/2006/relationships" xmlns:p="http://schemas.openxmlformats.org/presentationml/2006/main">
  <p:tag name="NUM" val="24"/>
</p:tagLst>
</file>

<file path=ppt/tags/tag286.xml><?xml version="1.0" encoding="utf-8"?>
<p:tagLst xmlns:a="http://schemas.openxmlformats.org/drawingml/2006/main" xmlns:r="http://schemas.openxmlformats.org/officeDocument/2006/relationships" xmlns:p="http://schemas.openxmlformats.org/presentationml/2006/main">
  <p:tag name="NUM" val="25"/>
</p:tagLst>
</file>

<file path=ppt/tags/tag287.xml><?xml version="1.0" encoding="utf-8"?>
<p:tagLst xmlns:a="http://schemas.openxmlformats.org/drawingml/2006/main" xmlns:r="http://schemas.openxmlformats.org/officeDocument/2006/relationships" xmlns:p="http://schemas.openxmlformats.org/presentationml/2006/main">
  <p:tag name="NUM" val="12"/>
</p:tagLst>
</file>

<file path=ppt/tags/tag288.xml><?xml version="1.0" encoding="utf-8"?>
<p:tagLst xmlns:a="http://schemas.openxmlformats.org/drawingml/2006/main" xmlns:r="http://schemas.openxmlformats.org/officeDocument/2006/relationships" xmlns:p="http://schemas.openxmlformats.org/presentationml/2006/main">
  <p:tag name="NUM" val="3"/>
</p:tagLst>
</file>

<file path=ppt/tags/tag289.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290.xml><?xml version="1.0" encoding="utf-8"?>
<p:tagLst xmlns:a="http://schemas.openxmlformats.org/drawingml/2006/main" xmlns:r="http://schemas.openxmlformats.org/officeDocument/2006/relationships" xmlns:p="http://schemas.openxmlformats.org/presentationml/2006/main">
  <p:tag name="NUM" val="4"/>
</p:tagLst>
</file>

<file path=ppt/tags/tag291.xml><?xml version="1.0" encoding="utf-8"?>
<p:tagLst xmlns:a="http://schemas.openxmlformats.org/drawingml/2006/main" xmlns:r="http://schemas.openxmlformats.org/officeDocument/2006/relationships" xmlns:p="http://schemas.openxmlformats.org/presentationml/2006/main">
  <p:tag name="NUM" val="5"/>
</p:tagLst>
</file>

<file path=ppt/tags/tag292.xml><?xml version="1.0" encoding="utf-8"?>
<p:tagLst xmlns:a="http://schemas.openxmlformats.org/drawingml/2006/main" xmlns:r="http://schemas.openxmlformats.org/officeDocument/2006/relationships" xmlns:p="http://schemas.openxmlformats.org/presentationml/2006/main">
  <p:tag name="NUM" val="6"/>
</p:tagLst>
</file>

<file path=ppt/tags/tag293.xml><?xml version="1.0" encoding="utf-8"?>
<p:tagLst xmlns:a="http://schemas.openxmlformats.org/drawingml/2006/main" xmlns:r="http://schemas.openxmlformats.org/officeDocument/2006/relationships" xmlns:p="http://schemas.openxmlformats.org/presentationml/2006/main">
  <p:tag name="NUM" val="7"/>
</p:tagLst>
</file>

<file path=ppt/tags/tag294.xml><?xml version="1.0" encoding="utf-8"?>
<p:tagLst xmlns:a="http://schemas.openxmlformats.org/drawingml/2006/main" xmlns:r="http://schemas.openxmlformats.org/officeDocument/2006/relationships" xmlns:p="http://schemas.openxmlformats.org/presentationml/2006/main">
  <p:tag name="NUM" val="11"/>
</p:tagLst>
</file>

<file path=ppt/tags/tag295.xml><?xml version="1.0" encoding="utf-8"?>
<p:tagLst xmlns:a="http://schemas.openxmlformats.org/drawingml/2006/main" xmlns:r="http://schemas.openxmlformats.org/officeDocument/2006/relationships" xmlns:p="http://schemas.openxmlformats.org/presentationml/2006/main">
  <p:tag name="NUM" val="15"/>
</p:tagLst>
</file>

<file path=ppt/tags/tag296.xml><?xml version="1.0" encoding="utf-8"?>
<p:tagLst xmlns:a="http://schemas.openxmlformats.org/drawingml/2006/main" xmlns:r="http://schemas.openxmlformats.org/officeDocument/2006/relationships" xmlns:p="http://schemas.openxmlformats.org/presentationml/2006/main">
  <p:tag name="NUM" val="17"/>
</p:tagLst>
</file>

<file path=ppt/tags/tag297.xml><?xml version="1.0" encoding="utf-8"?>
<p:tagLst xmlns:a="http://schemas.openxmlformats.org/drawingml/2006/main" xmlns:r="http://schemas.openxmlformats.org/officeDocument/2006/relationships" xmlns:p="http://schemas.openxmlformats.org/presentationml/2006/main">
  <p:tag name="NUM" val="24"/>
</p:tagLst>
</file>

<file path=ppt/tags/tag298.xml><?xml version="1.0" encoding="utf-8"?>
<p:tagLst xmlns:a="http://schemas.openxmlformats.org/drawingml/2006/main" xmlns:r="http://schemas.openxmlformats.org/officeDocument/2006/relationships" xmlns:p="http://schemas.openxmlformats.org/presentationml/2006/main">
  <p:tag name="NUM" val="25"/>
</p:tagLst>
</file>

<file path=ppt/tags/tag29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30.xml><?xml version="1.0" encoding="utf-8"?>
<p:tagLst xmlns:a="http://schemas.openxmlformats.org/drawingml/2006/main" xmlns:r="http://schemas.openxmlformats.org/officeDocument/2006/relationships" xmlns:p="http://schemas.openxmlformats.org/presentationml/2006/main">
  <p:tag name="NUM" val="7"/>
</p:tagLst>
</file>

<file path=ppt/tags/tag300.xml><?xml version="1.0" encoding="utf-8"?>
<p:tagLst xmlns:a="http://schemas.openxmlformats.org/drawingml/2006/main" xmlns:r="http://schemas.openxmlformats.org/officeDocument/2006/relationships" xmlns:p="http://schemas.openxmlformats.org/presentationml/2006/main">
  <p:tag name="NUM" val="21"/>
</p:tagLst>
</file>

<file path=ppt/tags/tag301.xml><?xml version="1.0" encoding="utf-8"?>
<p:tagLst xmlns:a="http://schemas.openxmlformats.org/drawingml/2006/main" xmlns:r="http://schemas.openxmlformats.org/officeDocument/2006/relationships" xmlns:p="http://schemas.openxmlformats.org/presentationml/2006/main">
  <p:tag name="NUM" val="22"/>
</p:tagLst>
</file>

<file path=ppt/tags/tag302.xml><?xml version="1.0" encoding="utf-8"?>
<p:tagLst xmlns:a="http://schemas.openxmlformats.org/drawingml/2006/main" xmlns:r="http://schemas.openxmlformats.org/officeDocument/2006/relationships" xmlns:p="http://schemas.openxmlformats.org/presentationml/2006/main">
  <p:tag name="NUM" val="12"/>
</p:tagLst>
</file>

<file path=ppt/tags/tag303.xml><?xml version="1.0" encoding="utf-8"?>
<p:tagLst xmlns:a="http://schemas.openxmlformats.org/drawingml/2006/main" xmlns:r="http://schemas.openxmlformats.org/officeDocument/2006/relationships" xmlns:p="http://schemas.openxmlformats.org/presentationml/2006/main">
  <p:tag name="NUM" val="9"/>
</p:tagLst>
</file>

<file path=ppt/tags/tag304.xml><?xml version="1.0" encoding="utf-8"?>
<p:tagLst xmlns:a="http://schemas.openxmlformats.org/drawingml/2006/main" xmlns:r="http://schemas.openxmlformats.org/officeDocument/2006/relationships" xmlns:p="http://schemas.openxmlformats.org/presentationml/2006/main">
  <p:tag name="NUM" val="11"/>
</p:tagLst>
</file>

<file path=ppt/tags/tag305.xml><?xml version="1.0" encoding="utf-8"?>
<p:tagLst xmlns:a="http://schemas.openxmlformats.org/drawingml/2006/main" xmlns:r="http://schemas.openxmlformats.org/officeDocument/2006/relationships" xmlns:p="http://schemas.openxmlformats.org/presentationml/2006/main">
  <p:tag name="NUM" val="14"/>
</p:tagLst>
</file>

<file path=ppt/tags/tag306.xml><?xml version="1.0" encoding="utf-8"?>
<p:tagLst xmlns:a="http://schemas.openxmlformats.org/drawingml/2006/main" xmlns:r="http://schemas.openxmlformats.org/officeDocument/2006/relationships" xmlns:p="http://schemas.openxmlformats.org/presentationml/2006/main">
  <p:tag name="NUM" val="17"/>
</p:tagLst>
</file>

<file path=ppt/tags/tag307.xml><?xml version="1.0" encoding="utf-8"?>
<p:tagLst xmlns:a="http://schemas.openxmlformats.org/drawingml/2006/main" xmlns:r="http://schemas.openxmlformats.org/officeDocument/2006/relationships" xmlns:p="http://schemas.openxmlformats.org/presentationml/2006/main">
  <p:tag name="NUM" val="24"/>
</p:tagLst>
</file>

<file path=ppt/tags/tag308.xml><?xml version="1.0" encoding="utf-8"?>
<p:tagLst xmlns:a="http://schemas.openxmlformats.org/drawingml/2006/main" xmlns:r="http://schemas.openxmlformats.org/officeDocument/2006/relationships" xmlns:p="http://schemas.openxmlformats.org/presentationml/2006/main">
  <p:tag name="NUM" val="8"/>
</p:tagLst>
</file>

<file path=ppt/tags/tag309.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10.xml><?xml version="1.0" encoding="utf-8"?>
<p:tagLst xmlns:a="http://schemas.openxmlformats.org/drawingml/2006/main" xmlns:r="http://schemas.openxmlformats.org/officeDocument/2006/relationships" xmlns:p="http://schemas.openxmlformats.org/presentationml/2006/main">
  <p:tag name="NUM" val="2"/>
</p:tagLst>
</file>

<file path=ppt/tags/tag311.xml><?xml version="1.0" encoding="utf-8"?>
<p:tagLst xmlns:a="http://schemas.openxmlformats.org/drawingml/2006/main" xmlns:r="http://schemas.openxmlformats.org/officeDocument/2006/relationships" xmlns:p="http://schemas.openxmlformats.org/presentationml/2006/main">
  <p:tag name="NUM" val="4"/>
</p:tagLst>
</file>

<file path=ppt/tags/tag312.xml><?xml version="1.0" encoding="utf-8"?>
<p:tagLst xmlns:a="http://schemas.openxmlformats.org/drawingml/2006/main" xmlns:r="http://schemas.openxmlformats.org/officeDocument/2006/relationships" xmlns:p="http://schemas.openxmlformats.org/presentationml/2006/main">
  <p:tag name="NUM" val="5"/>
</p:tagLst>
</file>

<file path=ppt/tags/tag313.xml><?xml version="1.0" encoding="utf-8"?>
<p:tagLst xmlns:a="http://schemas.openxmlformats.org/drawingml/2006/main" xmlns:r="http://schemas.openxmlformats.org/officeDocument/2006/relationships" xmlns:p="http://schemas.openxmlformats.org/presentationml/2006/main">
  <p:tag name="NUM" val="6"/>
</p:tagLst>
</file>

<file path=ppt/tags/tag314.xml><?xml version="1.0" encoding="utf-8"?>
<p:tagLst xmlns:a="http://schemas.openxmlformats.org/drawingml/2006/main" xmlns:r="http://schemas.openxmlformats.org/officeDocument/2006/relationships" xmlns:p="http://schemas.openxmlformats.org/presentationml/2006/main">
  <p:tag name="NUM" val="10"/>
</p:tagLst>
</file>

<file path=ppt/tags/tag315.xml><?xml version="1.0" encoding="utf-8"?>
<p:tagLst xmlns:a="http://schemas.openxmlformats.org/drawingml/2006/main" xmlns:r="http://schemas.openxmlformats.org/officeDocument/2006/relationships" xmlns:p="http://schemas.openxmlformats.org/presentationml/2006/main">
  <p:tag name="NUM" val="11"/>
</p:tagLst>
</file>

<file path=ppt/tags/tag316.xml><?xml version="1.0" encoding="utf-8"?>
<p:tagLst xmlns:a="http://schemas.openxmlformats.org/drawingml/2006/main" xmlns:r="http://schemas.openxmlformats.org/officeDocument/2006/relationships" xmlns:p="http://schemas.openxmlformats.org/presentationml/2006/main">
  <p:tag name="NUM" val="21"/>
</p:tagLst>
</file>

<file path=ppt/tags/tag317.xml><?xml version="1.0" encoding="utf-8"?>
<p:tagLst xmlns:a="http://schemas.openxmlformats.org/drawingml/2006/main" xmlns:r="http://schemas.openxmlformats.org/officeDocument/2006/relationships" xmlns:p="http://schemas.openxmlformats.org/presentationml/2006/main">
  <p:tag name="NUM" val="22"/>
</p:tagLst>
</file>

<file path=ppt/tags/tag318.xml><?xml version="1.0" encoding="utf-8"?>
<p:tagLst xmlns:a="http://schemas.openxmlformats.org/drawingml/2006/main" xmlns:r="http://schemas.openxmlformats.org/officeDocument/2006/relationships" xmlns:p="http://schemas.openxmlformats.org/presentationml/2006/main">
  <p:tag name="NUM" val="23"/>
</p:tagLst>
</file>

<file path=ppt/tags/tag319.xml><?xml version="1.0" encoding="utf-8"?>
<p:tagLst xmlns:a="http://schemas.openxmlformats.org/drawingml/2006/main" xmlns:r="http://schemas.openxmlformats.org/officeDocument/2006/relationships" xmlns:p="http://schemas.openxmlformats.org/presentationml/2006/main">
  <p:tag name="NUM" val="25"/>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20.xml><?xml version="1.0" encoding="utf-8"?>
<p:tagLst xmlns:a="http://schemas.openxmlformats.org/drawingml/2006/main" xmlns:r="http://schemas.openxmlformats.org/officeDocument/2006/relationships" xmlns:p="http://schemas.openxmlformats.org/presentationml/2006/main">
  <p:tag name="NUM" val="1"/>
</p:tagLst>
</file>

<file path=ppt/tags/tag321.xml><?xml version="1.0" encoding="utf-8"?>
<p:tagLst xmlns:a="http://schemas.openxmlformats.org/drawingml/2006/main" xmlns:r="http://schemas.openxmlformats.org/officeDocument/2006/relationships" xmlns:p="http://schemas.openxmlformats.org/presentationml/2006/main">
  <p:tag name="NUM" val="21"/>
</p:tagLst>
</file>

<file path=ppt/tags/tag322.xml><?xml version="1.0" encoding="utf-8"?>
<p:tagLst xmlns:a="http://schemas.openxmlformats.org/drawingml/2006/main" xmlns:r="http://schemas.openxmlformats.org/officeDocument/2006/relationships" xmlns:p="http://schemas.openxmlformats.org/presentationml/2006/main">
  <p:tag name="NUM" val="12"/>
</p:tagLst>
</file>

<file path=ppt/tags/tag323.xml><?xml version="1.0" encoding="utf-8"?>
<p:tagLst xmlns:a="http://schemas.openxmlformats.org/drawingml/2006/main" xmlns:r="http://schemas.openxmlformats.org/officeDocument/2006/relationships" xmlns:p="http://schemas.openxmlformats.org/presentationml/2006/main">
  <p:tag name="NUM" val="9"/>
</p:tagLst>
</file>

<file path=ppt/tags/tag324.xml><?xml version="1.0" encoding="utf-8"?>
<p:tagLst xmlns:a="http://schemas.openxmlformats.org/drawingml/2006/main" xmlns:r="http://schemas.openxmlformats.org/officeDocument/2006/relationships" xmlns:p="http://schemas.openxmlformats.org/presentationml/2006/main">
  <p:tag name="NUM" val="11"/>
</p:tagLst>
</file>

<file path=ppt/tags/tag325.xml><?xml version="1.0" encoding="utf-8"?>
<p:tagLst xmlns:a="http://schemas.openxmlformats.org/drawingml/2006/main" xmlns:r="http://schemas.openxmlformats.org/officeDocument/2006/relationships" xmlns:p="http://schemas.openxmlformats.org/presentationml/2006/main">
  <p:tag name="NUM" val="14"/>
</p:tagLst>
</file>

<file path=ppt/tags/tag326.xml><?xml version="1.0" encoding="utf-8"?>
<p:tagLst xmlns:a="http://schemas.openxmlformats.org/drawingml/2006/main" xmlns:r="http://schemas.openxmlformats.org/officeDocument/2006/relationships" xmlns:p="http://schemas.openxmlformats.org/presentationml/2006/main">
  <p:tag name="NUM" val="17"/>
</p:tagLst>
</file>

<file path=ppt/tags/tag327.xml><?xml version="1.0" encoding="utf-8"?>
<p:tagLst xmlns:a="http://schemas.openxmlformats.org/drawingml/2006/main" xmlns:r="http://schemas.openxmlformats.org/officeDocument/2006/relationships" xmlns:p="http://schemas.openxmlformats.org/presentationml/2006/main">
  <p:tag name="NUM" val="24"/>
</p:tagLst>
</file>

<file path=ppt/tags/tag328.xml><?xml version="1.0" encoding="utf-8"?>
<p:tagLst xmlns:a="http://schemas.openxmlformats.org/drawingml/2006/main" xmlns:r="http://schemas.openxmlformats.org/officeDocument/2006/relationships" xmlns:p="http://schemas.openxmlformats.org/presentationml/2006/main">
  <p:tag name="NUM" val="8"/>
</p:tagLst>
</file>

<file path=ppt/tags/tag329.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30.xml><?xml version="1.0" encoding="utf-8"?>
<p:tagLst xmlns:a="http://schemas.openxmlformats.org/drawingml/2006/main" xmlns:r="http://schemas.openxmlformats.org/officeDocument/2006/relationships" xmlns:p="http://schemas.openxmlformats.org/presentationml/2006/main">
  <p:tag name="NUM" val="2"/>
</p:tagLst>
</file>

<file path=ppt/tags/tag331.xml><?xml version="1.0" encoding="utf-8"?>
<p:tagLst xmlns:a="http://schemas.openxmlformats.org/drawingml/2006/main" xmlns:r="http://schemas.openxmlformats.org/officeDocument/2006/relationships" xmlns:p="http://schemas.openxmlformats.org/presentationml/2006/main">
  <p:tag name="NUM" val="4"/>
</p:tagLst>
</file>

<file path=ppt/tags/tag332.xml><?xml version="1.0" encoding="utf-8"?>
<p:tagLst xmlns:a="http://schemas.openxmlformats.org/drawingml/2006/main" xmlns:r="http://schemas.openxmlformats.org/officeDocument/2006/relationships" xmlns:p="http://schemas.openxmlformats.org/presentationml/2006/main">
  <p:tag name="NUM" val="5"/>
</p:tagLst>
</file>

<file path=ppt/tags/tag333.xml><?xml version="1.0" encoding="utf-8"?>
<p:tagLst xmlns:a="http://schemas.openxmlformats.org/drawingml/2006/main" xmlns:r="http://schemas.openxmlformats.org/officeDocument/2006/relationships" xmlns:p="http://schemas.openxmlformats.org/presentationml/2006/main">
  <p:tag name="NUM" val="6"/>
</p:tagLst>
</file>

<file path=ppt/tags/tag334.xml><?xml version="1.0" encoding="utf-8"?>
<p:tagLst xmlns:a="http://schemas.openxmlformats.org/drawingml/2006/main" xmlns:r="http://schemas.openxmlformats.org/officeDocument/2006/relationships" xmlns:p="http://schemas.openxmlformats.org/presentationml/2006/main">
  <p:tag name="NUM" val="9"/>
</p:tagLst>
</file>

<file path=ppt/tags/tag335.xml><?xml version="1.0" encoding="utf-8"?>
<p:tagLst xmlns:a="http://schemas.openxmlformats.org/drawingml/2006/main" xmlns:r="http://schemas.openxmlformats.org/officeDocument/2006/relationships" xmlns:p="http://schemas.openxmlformats.org/presentationml/2006/main">
  <p:tag name="NUM" val="10"/>
</p:tagLst>
</file>

<file path=ppt/tags/tag336.xml><?xml version="1.0" encoding="utf-8"?>
<p:tagLst xmlns:a="http://schemas.openxmlformats.org/drawingml/2006/main" xmlns:r="http://schemas.openxmlformats.org/officeDocument/2006/relationships" xmlns:p="http://schemas.openxmlformats.org/presentationml/2006/main">
  <p:tag name="NUM" val="11"/>
</p:tagLst>
</file>

<file path=ppt/tags/tag337.xml><?xml version="1.0" encoding="utf-8"?>
<p:tagLst xmlns:a="http://schemas.openxmlformats.org/drawingml/2006/main" xmlns:r="http://schemas.openxmlformats.org/officeDocument/2006/relationships" xmlns:p="http://schemas.openxmlformats.org/presentationml/2006/main">
  <p:tag name="NUM" val="22"/>
</p:tagLst>
</file>

<file path=ppt/tags/tag338.xml><?xml version="1.0" encoding="utf-8"?>
<p:tagLst xmlns:a="http://schemas.openxmlformats.org/drawingml/2006/main" xmlns:r="http://schemas.openxmlformats.org/officeDocument/2006/relationships" xmlns:p="http://schemas.openxmlformats.org/presentationml/2006/main">
  <p:tag name="NUM" val="23"/>
</p:tagLst>
</file>

<file path=ppt/tags/tag339.xml><?xml version="1.0" encoding="utf-8"?>
<p:tagLst xmlns:a="http://schemas.openxmlformats.org/drawingml/2006/main" xmlns:r="http://schemas.openxmlformats.org/officeDocument/2006/relationships" xmlns:p="http://schemas.openxmlformats.org/presentationml/2006/main">
  <p:tag name="NUM" val="24"/>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40.xml><?xml version="1.0" encoding="utf-8"?>
<p:tagLst xmlns:a="http://schemas.openxmlformats.org/drawingml/2006/main" xmlns:r="http://schemas.openxmlformats.org/officeDocument/2006/relationships" xmlns:p="http://schemas.openxmlformats.org/presentationml/2006/main">
  <p:tag name="NUM" val="26"/>
</p:tagLst>
</file>

<file path=ppt/tags/tag341.xml><?xml version="1.0" encoding="utf-8"?>
<p:tagLst xmlns:a="http://schemas.openxmlformats.org/drawingml/2006/main" xmlns:r="http://schemas.openxmlformats.org/officeDocument/2006/relationships" xmlns:p="http://schemas.openxmlformats.org/presentationml/2006/main">
  <p:tag name="NUM" val="1"/>
</p:tagLst>
</file>

<file path=ppt/tags/tag342.xml><?xml version="1.0" encoding="utf-8"?>
<p:tagLst xmlns:a="http://schemas.openxmlformats.org/drawingml/2006/main" xmlns:r="http://schemas.openxmlformats.org/officeDocument/2006/relationships" xmlns:p="http://schemas.openxmlformats.org/presentationml/2006/main">
  <p:tag name="NUM" val="13"/>
</p:tagLst>
</file>

<file path=ppt/tags/tag343.xml><?xml version="1.0" encoding="utf-8"?>
<p:tagLst xmlns:a="http://schemas.openxmlformats.org/drawingml/2006/main" xmlns:r="http://schemas.openxmlformats.org/officeDocument/2006/relationships" xmlns:p="http://schemas.openxmlformats.org/presentationml/2006/main">
  <p:tag name="NUM" val="21"/>
</p:tagLst>
</file>

<file path=ppt/tags/tag344.xml><?xml version="1.0" encoding="utf-8"?>
<p:tagLst xmlns:a="http://schemas.openxmlformats.org/drawingml/2006/main" xmlns:r="http://schemas.openxmlformats.org/officeDocument/2006/relationships" xmlns:p="http://schemas.openxmlformats.org/presentationml/2006/main">
  <p:tag name="NUM" val="13"/>
</p:tagLst>
</file>

<file path=ppt/tags/tag345.xml><?xml version="1.0" encoding="utf-8"?>
<p:tagLst xmlns:a="http://schemas.openxmlformats.org/drawingml/2006/main" xmlns:r="http://schemas.openxmlformats.org/officeDocument/2006/relationships" xmlns:p="http://schemas.openxmlformats.org/presentationml/2006/main">
  <p:tag name="NUM" val="12"/>
</p:tagLst>
</file>

<file path=ppt/tags/tag346.xml><?xml version="1.0" encoding="utf-8"?>
<p:tagLst xmlns:a="http://schemas.openxmlformats.org/drawingml/2006/main" xmlns:r="http://schemas.openxmlformats.org/officeDocument/2006/relationships" xmlns:p="http://schemas.openxmlformats.org/presentationml/2006/main">
  <p:tag name="NUM" val="9"/>
</p:tagLst>
</file>

<file path=ppt/tags/tag347.xml><?xml version="1.0" encoding="utf-8"?>
<p:tagLst xmlns:a="http://schemas.openxmlformats.org/drawingml/2006/main" xmlns:r="http://schemas.openxmlformats.org/officeDocument/2006/relationships" xmlns:p="http://schemas.openxmlformats.org/presentationml/2006/main">
  <p:tag name="NUM" val="11"/>
</p:tagLst>
</file>

<file path=ppt/tags/tag348.xml><?xml version="1.0" encoding="utf-8"?>
<p:tagLst xmlns:a="http://schemas.openxmlformats.org/drawingml/2006/main" xmlns:r="http://schemas.openxmlformats.org/officeDocument/2006/relationships" xmlns:p="http://schemas.openxmlformats.org/presentationml/2006/main">
  <p:tag name="NUM" val="14"/>
</p:tagLst>
</file>

<file path=ppt/tags/tag349.xml><?xml version="1.0" encoding="utf-8"?>
<p:tagLst xmlns:a="http://schemas.openxmlformats.org/drawingml/2006/main" xmlns:r="http://schemas.openxmlformats.org/officeDocument/2006/relationships" xmlns:p="http://schemas.openxmlformats.org/presentationml/2006/main">
  <p:tag name="NUM" val="17"/>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50.xml><?xml version="1.0" encoding="utf-8"?>
<p:tagLst xmlns:a="http://schemas.openxmlformats.org/drawingml/2006/main" xmlns:r="http://schemas.openxmlformats.org/officeDocument/2006/relationships" xmlns:p="http://schemas.openxmlformats.org/presentationml/2006/main">
  <p:tag name="NUM" val="24"/>
</p:tagLst>
</file>

<file path=ppt/tags/tag351.xml><?xml version="1.0" encoding="utf-8"?>
<p:tagLst xmlns:a="http://schemas.openxmlformats.org/drawingml/2006/main" xmlns:r="http://schemas.openxmlformats.org/officeDocument/2006/relationships" xmlns:p="http://schemas.openxmlformats.org/presentationml/2006/main">
  <p:tag name="NUM" val="8"/>
</p:tagLst>
</file>

<file path=ppt/tags/tag352.xml><?xml version="1.0" encoding="utf-8"?>
<p:tagLst xmlns:a="http://schemas.openxmlformats.org/drawingml/2006/main" xmlns:r="http://schemas.openxmlformats.org/officeDocument/2006/relationships" xmlns:p="http://schemas.openxmlformats.org/presentationml/2006/main">
  <p:tag name="NUM" val="3"/>
</p:tagLst>
</file>

<file path=ppt/tags/tag353.xml><?xml version="1.0" encoding="utf-8"?>
<p:tagLst xmlns:a="http://schemas.openxmlformats.org/drawingml/2006/main" xmlns:r="http://schemas.openxmlformats.org/officeDocument/2006/relationships" xmlns:p="http://schemas.openxmlformats.org/presentationml/2006/main">
  <p:tag name="NUM" val="2"/>
</p:tagLst>
</file>

<file path=ppt/tags/tag354.xml><?xml version="1.0" encoding="utf-8"?>
<p:tagLst xmlns:a="http://schemas.openxmlformats.org/drawingml/2006/main" xmlns:r="http://schemas.openxmlformats.org/officeDocument/2006/relationships" xmlns:p="http://schemas.openxmlformats.org/presentationml/2006/main">
  <p:tag name="NUM" val="4"/>
</p:tagLst>
</file>

<file path=ppt/tags/tag355.xml><?xml version="1.0" encoding="utf-8"?>
<p:tagLst xmlns:a="http://schemas.openxmlformats.org/drawingml/2006/main" xmlns:r="http://schemas.openxmlformats.org/officeDocument/2006/relationships" xmlns:p="http://schemas.openxmlformats.org/presentationml/2006/main">
  <p:tag name="NUM" val="5"/>
</p:tagLst>
</file>

<file path=ppt/tags/tag356.xml><?xml version="1.0" encoding="utf-8"?>
<p:tagLst xmlns:a="http://schemas.openxmlformats.org/drawingml/2006/main" xmlns:r="http://schemas.openxmlformats.org/officeDocument/2006/relationships" xmlns:p="http://schemas.openxmlformats.org/presentationml/2006/main">
  <p:tag name="NUM" val="6"/>
</p:tagLst>
</file>

<file path=ppt/tags/tag357.xml><?xml version="1.0" encoding="utf-8"?>
<p:tagLst xmlns:a="http://schemas.openxmlformats.org/drawingml/2006/main" xmlns:r="http://schemas.openxmlformats.org/officeDocument/2006/relationships" xmlns:p="http://schemas.openxmlformats.org/presentationml/2006/main">
  <p:tag name="NUM" val="9"/>
</p:tagLst>
</file>

<file path=ppt/tags/tag358.xml><?xml version="1.0" encoding="utf-8"?>
<p:tagLst xmlns:a="http://schemas.openxmlformats.org/drawingml/2006/main" xmlns:r="http://schemas.openxmlformats.org/officeDocument/2006/relationships" xmlns:p="http://schemas.openxmlformats.org/presentationml/2006/main">
  <p:tag name="NUM" val="10"/>
</p:tagLst>
</file>

<file path=ppt/tags/tag359.xml><?xml version="1.0" encoding="utf-8"?>
<p:tagLst xmlns:a="http://schemas.openxmlformats.org/drawingml/2006/main" xmlns:r="http://schemas.openxmlformats.org/officeDocument/2006/relationships" xmlns:p="http://schemas.openxmlformats.org/presentationml/2006/main">
  <p:tag name="NUM" val="11"/>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60.xml><?xml version="1.0" encoding="utf-8"?>
<p:tagLst xmlns:a="http://schemas.openxmlformats.org/drawingml/2006/main" xmlns:r="http://schemas.openxmlformats.org/officeDocument/2006/relationships" xmlns:p="http://schemas.openxmlformats.org/presentationml/2006/main">
  <p:tag name="NUM" val="12"/>
</p:tagLst>
</file>

<file path=ppt/tags/tag361.xml><?xml version="1.0" encoding="utf-8"?>
<p:tagLst xmlns:a="http://schemas.openxmlformats.org/drawingml/2006/main" xmlns:r="http://schemas.openxmlformats.org/officeDocument/2006/relationships" xmlns:p="http://schemas.openxmlformats.org/presentationml/2006/main">
  <p:tag name="NUM" val="22"/>
</p:tagLst>
</file>

<file path=ppt/tags/tag362.xml><?xml version="1.0" encoding="utf-8"?>
<p:tagLst xmlns:a="http://schemas.openxmlformats.org/drawingml/2006/main" xmlns:r="http://schemas.openxmlformats.org/officeDocument/2006/relationships" xmlns:p="http://schemas.openxmlformats.org/presentationml/2006/main">
  <p:tag name="NUM" val="23"/>
</p:tagLst>
</file>

<file path=ppt/tags/tag363.xml><?xml version="1.0" encoding="utf-8"?>
<p:tagLst xmlns:a="http://schemas.openxmlformats.org/drawingml/2006/main" xmlns:r="http://schemas.openxmlformats.org/officeDocument/2006/relationships" xmlns:p="http://schemas.openxmlformats.org/presentationml/2006/main">
  <p:tag name="NUM" val="25"/>
</p:tagLst>
</file>

<file path=ppt/tags/tag364.xml><?xml version="1.0" encoding="utf-8"?>
<p:tagLst xmlns:a="http://schemas.openxmlformats.org/drawingml/2006/main" xmlns:r="http://schemas.openxmlformats.org/officeDocument/2006/relationships" xmlns:p="http://schemas.openxmlformats.org/presentationml/2006/main">
  <p:tag name="NUM" val="26"/>
</p:tagLst>
</file>

<file path=ppt/tags/tag365.xml><?xml version="1.0" encoding="utf-8"?>
<p:tagLst xmlns:a="http://schemas.openxmlformats.org/drawingml/2006/main" xmlns:r="http://schemas.openxmlformats.org/officeDocument/2006/relationships" xmlns:p="http://schemas.openxmlformats.org/presentationml/2006/main">
  <p:tag name="NUM" val="1"/>
</p:tagLst>
</file>

<file path=ppt/tags/tag366.xml><?xml version="1.0" encoding="utf-8"?>
<p:tagLst xmlns:a="http://schemas.openxmlformats.org/drawingml/2006/main" xmlns:r="http://schemas.openxmlformats.org/officeDocument/2006/relationships" xmlns:p="http://schemas.openxmlformats.org/presentationml/2006/main">
  <p:tag name="NUM" val="13"/>
</p:tagLst>
</file>

<file path=ppt/tags/tag367.xml><?xml version="1.0" encoding="utf-8"?>
<p:tagLst xmlns:a="http://schemas.openxmlformats.org/drawingml/2006/main" xmlns:r="http://schemas.openxmlformats.org/officeDocument/2006/relationships" xmlns:p="http://schemas.openxmlformats.org/presentationml/2006/main">
  <p:tag name="NUM" val="14"/>
</p:tagLst>
</file>

<file path=ppt/tags/tag368.xml><?xml version="1.0" encoding="utf-8"?>
<p:tagLst xmlns:a="http://schemas.openxmlformats.org/drawingml/2006/main" xmlns:r="http://schemas.openxmlformats.org/officeDocument/2006/relationships" xmlns:p="http://schemas.openxmlformats.org/presentationml/2006/main">
  <p:tag name="NUM" val="12"/>
</p:tagLst>
</file>

<file path=ppt/tags/tag369.xml><?xml version="1.0" encoding="utf-8"?>
<p:tagLst xmlns:a="http://schemas.openxmlformats.org/drawingml/2006/main" xmlns:r="http://schemas.openxmlformats.org/officeDocument/2006/relationships" xmlns:p="http://schemas.openxmlformats.org/presentationml/2006/main">
  <p:tag name="NUM" val="9"/>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70.xml><?xml version="1.0" encoding="utf-8"?>
<p:tagLst xmlns:a="http://schemas.openxmlformats.org/drawingml/2006/main" xmlns:r="http://schemas.openxmlformats.org/officeDocument/2006/relationships" xmlns:p="http://schemas.openxmlformats.org/presentationml/2006/main">
  <p:tag name="NUM" val="11"/>
</p:tagLst>
</file>

<file path=ppt/tags/tag371.xml><?xml version="1.0" encoding="utf-8"?>
<p:tagLst xmlns:a="http://schemas.openxmlformats.org/drawingml/2006/main" xmlns:r="http://schemas.openxmlformats.org/officeDocument/2006/relationships" xmlns:p="http://schemas.openxmlformats.org/presentationml/2006/main">
  <p:tag name="NUM" val="14"/>
</p:tagLst>
</file>

<file path=ppt/tags/tag372.xml><?xml version="1.0" encoding="utf-8"?>
<p:tagLst xmlns:a="http://schemas.openxmlformats.org/drawingml/2006/main" xmlns:r="http://schemas.openxmlformats.org/officeDocument/2006/relationships" xmlns:p="http://schemas.openxmlformats.org/presentationml/2006/main">
  <p:tag name="NUM" val="17"/>
</p:tagLst>
</file>

<file path=ppt/tags/tag373.xml><?xml version="1.0" encoding="utf-8"?>
<p:tagLst xmlns:a="http://schemas.openxmlformats.org/drawingml/2006/main" xmlns:r="http://schemas.openxmlformats.org/officeDocument/2006/relationships" xmlns:p="http://schemas.openxmlformats.org/presentationml/2006/main">
  <p:tag name="NUM" val="24"/>
</p:tagLst>
</file>

<file path=ppt/tags/tag374.xml><?xml version="1.0" encoding="utf-8"?>
<p:tagLst xmlns:a="http://schemas.openxmlformats.org/drawingml/2006/main" xmlns:r="http://schemas.openxmlformats.org/officeDocument/2006/relationships" xmlns:p="http://schemas.openxmlformats.org/presentationml/2006/main">
  <p:tag name="NUM" val="8"/>
</p:tagLst>
</file>

<file path=ppt/tags/tag375.xml><?xml version="1.0" encoding="utf-8"?>
<p:tagLst xmlns:a="http://schemas.openxmlformats.org/drawingml/2006/main" xmlns:r="http://schemas.openxmlformats.org/officeDocument/2006/relationships" xmlns:p="http://schemas.openxmlformats.org/presentationml/2006/main">
  <p:tag name="NUM" val="3"/>
</p:tagLst>
</file>

<file path=ppt/tags/tag376.xml><?xml version="1.0" encoding="utf-8"?>
<p:tagLst xmlns:a="http://schemas.openxmlformats.org/drawingml/2006/main" xmlns:r="http://schemas.openxmlformats.org/officeDocument/2006/relationships" xmlns:p="http://schemas.openxmlformats.org/presentationml/2006/main">
  <p:tag name="NUM" val="2"/>
</p:tagLst>
</file>

<file path=ppt/tags/tag377.xml><?xml version="1.0" encoding="utf-8"?>
<p:tagLst xmlns:a="http://schemas.openxmlformats.org/drawingml/2006/main" xmlns:r="http://schemas.openxmlformats.org/officeDocument/2006/relationships" xmlns:p="http://schemas.openxmlformats.org/presentationml/2006/main">
  <p:tag name="NUM" val="4"/>
</p:tagLst>
</file>

<file path=ppt/tags/tag378.xml><?xml version="1.0" encoding="utf-8"?>
<p:tagLst xmlns:a="http://schemas.openxmlformats.org/drawingml/2006/main" xmlns:r="http://schemas.openxmlformats.org/officeDocument/2006/relationships" xmlns:p="http://schemas.openxmlformats.org/presentationml/2006/main">
  <p:tag name="NUM" val="5"/>
</p:tagLst>
</file>

<file path=ppt/tags/tag379.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80.xml><?xml version="1.0" encoding="utf-8"?>
<p:tagLst xmlns:a="http://schemas.openxmlformats.org/drawingml/2006/main" xmlns:r="http://schemas.openxmlformats.org/officeDocument/2006/relationships" xmlns:p="http://schemas.openxmlformats.org/presentationml/2006/main">
  <p:tag name="NUM" val="9"/>
</p:tagLst>
</file>

<file path=ppt/tags/tag381.xml><?xml version="1.0" encoding="utf-8"?>
<p:tagLst xmlns:a="http://schemas.openxmlformats.org/drawingml/2006/main" xmlns:r="http://schemas.openxmlformats.org/officeDocument/2006/relationships" xmlns:p="http://schemas.openxmlformats.org/presentationml/2006/main">
  <p:tag name="NUM" val="10"/>
</p:tagLst>
</file>

<file path=ppt/tags/tag382.xml><?xml version="1.0" encoding="utf-8"?>
<p:tagLst xmlns:a="http://schemas.openxmlformats.org/drawingml/2006/main" xmlns:r="http://schemas.openxmlformats.org/officeDocument/2006/relationships" xmlns:p="http://schemas.openxmlformats.org/presentationml/2006/main">
  <p:tag name="NUM" val="11"/>
</p:tagLst>
</file>

<file path=ppt/tags/tag383.xml><?xml version="1.0" encoding="utf-8"?>
<p:tagLst xmlns:a="http://schemas.openxmlformats.org/drawingml/2006/main" xmlns:r="http://schemas.openxmlformats.org/officeDocument/2006/relationships" xmlns:p="http://schemas.openxmlformats.org/presentationml/2006/main">
  <p:tag name="NUM" val="21"/>
</p:tagLst>
</file>

<file path=ppt/tags/tag384.xml><?xml version="1.0" encoding="utf-8"?>
<p:tagLst xmlns:a="http://schemas.openxmlformats.org/drawingml/2006/main" xmlns:r="http://schemas.openxmlformats.org/officeDocument/2006/relationships" xmlns:p="http://schemas.openxmlformats.org/presentationml/2006/main">
  <p:tag name="NUM" val="22"/>
</p:tagLst>
</file>

<file path=ppt/tags/tag385.xml><?xml version="1.0" encoding="utf-8"?>
<p:tagLst xmlns:a="http://schemas.openxmlformats.org/drawingml/2006/main" xmlns:r="http://schemas.openxmlformats.org/officeDocument/2006/relationships" xmlns:p="http://schemas.openxmlformats.org/presentationml/2006/main">
  <p:tag name="NUM" val="25"/>
</p:tagLst>
</file>

<file path=ppt/tags/tag386.xml><?xml version="1.0" encoding="utf-8"?>
<p:tagLst xmlns:a="http://schemas.openxmlformats.org/drawingml/2006/main" xmlns:r="http://schemas.openxmlformats.org/officeDocument/2006/relationships" xmlns:p="http://schemas.openxmlformats.org/presentationml/2006/main">
  <p:tag name="NUM" val="26"/>
</p:tagLst>
</file>

<file path=ppt/tags/tag387.xml><?xml version="1.0" encoding="utf-8"?>
<p:tagLst xmlns:a="http://schemas.openxmlformats.org/drawingml/2006/main" xmlns:r="http://schemas.openxmlformats.org/officeDocument/2006/relationships" xmlns:p="http://schemas.openxmlformats.org/presentationml/2006/main">
  <p:tag name="NUM" val="1"/>
</p:tagLst>
</file>

<file path=ppt/tags/tag388.xml><?xml version="1.0" encoding="utf-8"?>
<p:tagLst xmlns:a="http://schemas.openxmlformats.org/drawingml/2006/main" xmlns:r="http://schemas.openxmlformats.org/officeDocument/2006/relationships" xmlns:p="http://schemas.openxmlformats.org/presentationml/2006/main">
  <p:tag name="NUM" val="23"/>
</p:tagLst>
</file>

<file path=ppt/tags/tag389.xml><?xml version="1.0" encoding="utf-8"?>
<p:tagLst xmlns:a="http://schemas.openxmlformats.org/drawingml/2006/main" xmlns:r="http://schemas.openxmlformats.org/officeDocument/2006/relationships" xmlns:p="http://schemas.openxmlformats.org/presentationml/2006/main">
  <p:tag name="NUM" val="2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390.xml><?xml version="1.0" encoding="utf-8"?>
<p:tagLst xmlns:a="http://schemas.openxmlformats.org/drawingml/2006/main" xmlns:r="http://schemas.openxmlformats.org/officeDocument/2006/relationships" xmlns:p="http://schemas.openxmlformats.org/presentationml/2006/main">
  <p:tag name="NUM" val="12"/>
</p:tagLst>
</file>

<file path=ppt/tags/tag391.xml><?xml version="1.0" encoding="utf-8"?>
<p:tagLst xmlns:a="http://schemas.openxmlformats.org/drawingml/2006/main" xmlns:r="http://schemas.openxmlformats.org/officeDocument/2006/relationships" xmlns:p="http://schemas.openxmlformats.org/presentationml/2006/main">
  <p:tag name="NUM" val="9"/>
</p:tagLst>
</file>

<file path=ppt/tags/tag392.xml><?xml version="1.0" encoding="utf-8"?>
<p:tagLst xmlns:a="http://schemas.openxmlformats.org/drawingml/2006/main" xmlns:r="http://schemas.openxmlformats.org/officeDocument/2006/relationships" xmlns:p="http://schemas.openxmlformats.org/presentationml/2006/main">
  <p:tag name="NUM" val="11"/>
</p:tagLst>
</file>

<file path=ppt/tags/tag393.xml><?xml version="1.0" encoding="utf-8"?>
<p:tagLst xmlns:a="http://schemas.openxmlformats.org/drawingml/2006/main" xmlns:r="http://schemas.openxmlformats.org/officeDocument/2006/relationships" xmlns:p="http://schemas.openxmlformats.org/presentationml/2006/main">
  <p:tag name="NUM" val="14"/>
</p:tagLst>
</file>

<file path=ppt/tags/tag394.xml><?xml version="1.0" encoding="utf-8"?>
<p:tagLst xmlns:a="http://schemas.openxmlformats.org/drawingml/2006/main" xmlns:r="http://schemas.openxmlformats.org/officeDocument/2006/relationships" xmlns:p="http://schemas.openxmlformats.org/presentationml/2006/main">
  <p:tag name="NUM" val="17"/>
</p:tagLst>
</file>

<file path=ppt/tags/tag395.xml><?xml version="1.0" encoding="utf-8"?>
<p:tagLst xmlns:a="http://schemas.openxmlformats.org/drawingml/2006/main" xmlns:r="http://schemas.openxmlformats.org/officeDocument/2006/relationships" xmlns:p="http://schemas.openxmlformats.org/presentationml/2006/main">
  <p:tag name="NUM" val="24"/>
</p:tagLst>
</file>

<file path=ppt/tags/tag396.xml><?xml version="1.0" encoding="utf-8"?>
<p:tagLst xmlns:a="http://schemas.openxmlformats.org/drawingml/2006/main" xmlns:r="http://schemas.openxmlformats.org/officeDocument/2006/relationships" xmlns:p="http://schemas.openxmlformats.org/presentationml/2006/main">
  <p:tag name="NUM" val="8"/>
</p:tagLst>
</file>

<file path=ppt/tags/tag397.xml><?xml version="1.0" encoding="utf-8"?>
<p:tagLst xmlns:a="http://schemas.openxmlformats.org/drawingml/2006/main" xmlns:r="http://schemas.openxmlformats.org/officeDocument/2006/relationships" xmlns:p="http://schemas.openxmlformats.org/presentationml/2006/main">
  <p:tag name="NUM" val="3"/>
</p:tagLst>
</file>

<file path=ppt/tags/tag398.xml><?xml version="1.0" encoding="utf-8"?>
<p:tagLst xmlns:a="http://schemas.openxmlformats.org/drawingml/2006/main" xmlns:r="http://schemas.openxmlformats.org/officeDocument/2006/relationships" xmlns:p="http://schemas.openxmlformats.org/presentationml/2006/main">
  <p:tag name="NUM" val="2"/>
</p:tagLst>
</file>

<file path=ppt/tags/tag39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00.xml><?xml version="1.0" encoding="utf-8"?>
<p:tagLst xmlns:a="http://schemas.openxmlformats.org/drawingml/2006/main" xmlns:r="http://schemas.openxmlformats.org/officeDocument/2006/relationships" xmlns:p="http://schemas.openxmlformats.org/presentationml/2006/main">
  <p:tag name="NUM" val="5"/>
</p:tagLst>
</file>

<file path=ppt/tags/tag401.xml><?xml version="1.0" encoding="utf-8"?>
<p:tagLst xmlns:a="http://schemas.openxmlformats.org/drawingml/2006/main" xmlns:r="http://schemas.openxmlformats.org/officeDocument/2006/relationships" xmlns:p="http://schemas.openxmlformats.org/presentationml/2006/main">
  <p:tag name="NUM" val="6"/>
</p:tagLst>
</file>

<file path=ppt/tags/tag402.xml><?xml version="1.0" encoding="utf-8"?>
<p:tagLst xmlns:a="http://schemas.openxmlformats.org/drawingml/2006/main" xmlns:r="http://schemas.openxmlformats.org/officeDocument/2006/relationships" xmlns:p="http://schemas.openxmlformats.org/presentationml/2006/main">
  <p:tag name="NUM" val="9"/>
</p:tagLst>
</file>

<file path=ppt/tags/tag403.xml><?xml version="1.0" encoding="utf-8"?>
<p:tagLst xmlns:a="http://schemas.openxmlformats.org/drawingml/2006/main" xmlns:r="http://schemas.openxmlformats.org/officeDocument/2006/relationships" xmlns:p="http://schemas.openxmlformats.org/presentationml/2006/main">
  <p:tag name="NUM" val="10"/>
</p:tagLst>
</file>

<file path=ppt/tags/tag404.xml><?xml version="1.0" encoding="utf-8"?>
<p:tagLst xmlns:a="http://schemas.openxmlformats.org/drawingml/2006/main" xmlns:r="http://schemas.openxmlformats.org/officeDocument/2006/relationships" xmlns:p="http://schemas.openxmlformats.org/presentationml/2006/main">
  <p:tag name="NUM" val="11"/>
</p:tagLst>
</file>

<file path=ppt/tags/tag405.xml><?xml version="1.0" encoding="utf-8"?>
<p:tagLst xmlns:a="http://schemas.openxmlformats.org/drawingml/2006/main" xmlns:r="http://schemas.openxmlformats.org/officeDocument/2006/relationships" xmlns:p="http://schemas.openxmlformats.org/presentationml/2006/main">
  <p:tag name="NUM" val="22"/>
</p:tagLst>
</file>

<file path=ppt/tags/tag406.xml><?xml version="1.0" encoding="utf-8"?>
<p:tagLst xmlns:a="http://schemas.openxmlformats.org/drawingml/2006/main" xmlns:r="http://schemas.openxmlformats.org/officeDocument/2006/relationships" xmlns:p="http://schemas.openxmlformats.org/presentationml/2006/main">
  <p:tag name="NUM" val="23"/>
</p:tagLst>
</file>

<file path=ppt/tags/tag407.xml><?xml version="1.0" encoding="utf-8"?>
<p:tagLst xmlns:a="http://schemas.openxmlformats.org/drawingml/2006/main" xmlns:r="http://schemas.openxmlformats.org/officeDocument/2006/relationships" xmlns:p="http://schemas.openxmlformats.org/presentationml/2006/main">
  <p:tag name="NUM" val="25"/>
</p:tagLst>
</file>

<file path=ppt/tags/tag408.xml><?xml version="1.0" encoding="utf-8"?>
<p:tagLst xmlns:a="http://schemas.openxmlformats.org/drawingml/2006/main" xmlns:r="http://schemas.openxmlformats.org/officeDocument/2006/relationships" xmlns:p="http://schemas.openxmlformats.org/presentationml/2006/main">
  <p:tag name="NUM" val="26"/>
</p:tagLst>
</file>

<file path=ppt/tags/tag409.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10.xml><?xml version="1.0" encoding="utf-8"?>
<p:tagLst xmlns:a="http://schemas.openxmlformats.org/drawingml/2006/main" xmlns:r="http://schemas.openxmlformats.org/officeDocument/2006/relationships" xmlns:p="http://schemas.openxmlformats.org/presentationml/2006/main">
  <p:tag name="NUM" val="13"/>
</p:tagLst>
</file>

<file path=ppt/tags/tag411.xml><?xml version="1.0" encoding="utf-8"?>
<p:tagLst xmlns:a="http://schemas.openxmlformats.org/drawingml/2006/main" xmlns:r="http://schemas.openxmlformats.org/officeDocument/2006/relationships" xmlns:p="http://schemas.openxmlformats.org/presentationml/2006/main">
  <p:tag name="NUM" val="14"/>
</p:tagLst>
</file>

<file path=ppt/tags/tag412.xml><?xml version="1.0" encoding="utf-8"?>
<p:tagLst xmlns:a="http://schemas.openxmlformats.org/drawingml/2006/main" xmlns:r="http://schemas.openxmlformats.org/officeDocument/2006/relationships" xmlns:p="http://schemas.openxmlformats.org/presentationml/2006/main">
  <p:tag name="NUM" val="21"/>
</p:tagLst>
</file>

<file path=ppt/tags/tag413.xml><?xml version="1.0" encoding="utf-8"?>
<p:tagLst xmlns:a="http://schemas.openxmlformats.org/drawingml/2006/main" xmlns:r="http://schemas.openxmlformats.org/officeDocument/2006/relationships" xmlns:p="http://schemas.openxmlformats.org/presentationml/2006/main">
  <p:tag name="NUM" val="12"/>
</p:tagLst>
</file>

<file path=ppt/tags/tag414.xml><?xml version="1.0" encoding="utf-8"?>
<p:tagLst xmlns:a="http://schemas.openxmlformats.org/drawingml/2006/main" xmlns:r="http://schemas.openxmlformats.org/officeDocument/2006/relationships" xmlns:p="http://schemas.openxmlformats.org/presentationml/2006/main">
  <p:tag name="NUM" val="9"/>
</p:tagLst>
</file>

<file path=ppt/tags/tag415.xml><?xml version="1.0" encoding="utf-8"?>
<p:tagLst xmlns:a="http://schemas.openxmlformats.org/drawingml/2006/main" xmlns:r="http://schemas.openxmlformats.org/officeDocument/2006/relationships" xmlns:p="http://schemas.openxmlformats.org/presentationml/2006/main">
  <p:tag name="NUM" val="11"/>
</p:tagLst>
</file>

<file path=ppt/tags/tag416.xml><?xml version="1.0" encoding="utf-8"?>
<p:tagLst xmlns:a="http://schemas.openxmlformats.org/drawingml/2006/main" xmlns:r="http://schemas.openxmlformats.org/officeDocument/2006/relationships" xmlns:p="http://schemas.openxmlformats.org/presentationml/2006/main">
  <p:tag name="NUM" val="14"/>
</p:tagLst>
</file>

<file path=ppt/tags/tag417.xml><?xml version="1.0" encoding="utf-8"?>
<p:tagLst xmlns:a="http://schemas.openxmlformats.org/drawingml/2006/main" xmlns:r="http://schemas.openxmlformats.org/officeDocument/2006/relationships" xmlns:p="http://schemas.openxmlformats.org/presentationml/2006/main">
  <p:tag name="NUM" val="17"/>
</p:tagLst>
</file>

<file path=ppt/tags/tag418.xml><?xml version="1.0" encoding="utf-8"?>
<p:tagLst xmlns:a="http://schemas.openxmlformats.org/drawingml/2006/main" xmlns:r="http://schemas.openxmlformats.org/officeDocument/2006/relationships" xmlns:p="http://schemas.openxmlformats.org/presentationml/2006/main">
  <p:tag name="NUM" val="24"/>
</p:tagLst>
</file>

<file path=ppt/tags/tag419.xml><?xml version="1.0" encoding="utf-8"?>
<p:tagLst xmlns:a="http://schemas.openxmlformats.org/drawingml/2006/main" xmlns:r="http://schemas.openxmlformats.org/officeDocument/2006/relationships" xmlns:p="http://schemas.openxmlformats.org/presentationml/2006/main">
  <p:tag name="NUM" val="8"/>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20.xml><?xml version="1.0" encoding="utf-8"?>
<p:tagLst xmlns:a="http://schemas.openxmlformats.org/drawingml/2006/main" xmlns:r="http://schemas.openxmlformats.org/officeDocument/2006/relationships" xmlns:p="http://schemas.openxmlformats.org/presentationml/2006/main">
  <p:tag name="NUM" val="3"/>
</p:tagLst>
</file>

<file path=ppt/tags/tag421.xml><?xml version="1.0" encoding="utf-8"?>
<p:tagLst xmlns:a="http://schemas.openxmlformats.org/drawingml/2006/main" xmlns:r="http://schemas.openxmlformats.org/officeDocument/2006/relationships" xmlns:p="http://schemas.openxmlformats.org/presentationml/2006/main">
  <p:tag name="NUM" val="2"/>
</p:tagLst>
</file>

<file path=ppt/tags/tag422.xml><?xml version="1.0" encoding="utf-8"?>
<p:tagLst xmlns:a="http://schemas.openxmlformats.org/drawingml/2006/main" xmlns:r="http://schemas.openxmlformats.org/officeDocument/2006/relationships" xmlns:p="http://schemas.openxmlformats.org/presentationml/2006/main">
  <p:tag name="NUM" val="4"/>
</p:tagLst>
</file>

<file path=ppt/tags/tag423.xml><?xml version="1.0" encoding="utf-8"?>
<p:tagLst xmlns:a="http://schemas.openxmlformats.org/drawingml/2006/main" xmlns:r="http://schemas.openxmlformats.org/officeDocument/2006/relationships" xmlns:p="http://schemas.openxmlformats.org/presentationml/2006/main">
  <p:tag name="NUM" val="5"/>
</p:tagLst>
</file>

<file path=ppt/tags/tag424.xml><?xml version="1.0" encoding="utf-8"?>
<p:tagLst xmlns:a="http://schemas.openxmlformats.org/drawingml/2006/main" xmlns:r="http://schemas.openxmlformats.org/officeDocument/2006/relationships" xmlns:p="http://schemas.openxmlformats.org/presentationml/2006/main">
  <p:tag name="NUM" val="6"/>
</p:tagLst>
</file>

<file path=ppt/tags/tag425.xml><?xml version="1.0" encoding="utf-8"?>
<p:tagLst xmlns:a="http://schemas.openxmlformats.org/drawingml/2006/main" xmlns:r="http://schemas.openxmlformats.org/officeDocument/2006/relationships" xmlns:p="http://schemas.openxmlformats.org/presentationml/2006/main">
  <p:tag name="NUM" val="9"/>
</p:tagLst>
</file>

<file path=ppt/tags/tag426.xml><?xml version="1.0" encoding="utf-8"?>
<p:tagLst xmlns:a="http://schemas.openxmlformats.org/drawingml/2006/main" xmlns:r="http://schemas.openxmlformats.org/officeDocument/2006/relationships" xmlns:p="http://schemas.openxmlformats.org/presentationml/2006/main">
  <p:tag name="NUM" val="10"/>
</p:tagLst>
</file>

<file path=ppt/tags/tag427.xml><?xml version="1.0" encoding="utf-8"?>
<p:tagLst xmlns:a="http://schemas.openxmlformats.org/drawingml/2006/main" xmlns:r="http://schemas.openxmlformats.org/officeDocument/2006/relationships" xmlns:p="http://schemas.openxmlformats.org/presentationml/2006/main">
  <p:tag name="NUM" val="11"/>
</p:tagLst>
</file>

<file path=ppt/tags/tag428.xml><?xml version="1.0" encoding="utf-8"?>
<p:tagLst xmlns:a="http://schemas.openxmlformats.org/drawingml/2006/main" xmlns:r="http://schemas.openxmlformats.org/officeDocument/2006/relationships" xmlns:p="http://schemas.openxmlformats.org/presentationml/2006/main">
  <p:tag name="NUM" val="22"/>
</p:tagLst>
</file>

<file path=ppt/tags/tag429.xml><?xml version="1.0" encoding="utf-8"?>
<p:tagLst xmlns:a="http://schemas.openxmlformats.org/drawingml/2006/main" xmlns:r="http://schemas.openxmlformats.org/officeDocument/2006/relationships" xmlns:p="http://schemas.openxmlformats.org/presentationml/2006/main">
  <p:tag name="NUM" val="23"/>
</p:tagLst>
</file>

<file path=ppt/tags/tag43.xml><?xml version="1.0" encoding="utf-8"?>
<p:tagLst xmlns:a="http://schemas.openxmlformats.org/drawingml/2006/main" xmlns:r="http://schemas.openxmlformats.org/officeDocument/2006/relationships" xmlns:p="http://schemas.openxmlformats.org/presentationml/2006/main">
  <p:tag name="NUM" val="7"/>
</p:tagLst>
</file>

<file path=ppt/tags/tag430.xml><?xml version="1.0" encoding="utf-8"?>
<p:tagLst xmlns:a="http://schemas.openxmlformats.org/drawingml/2006/main" xmlns:r="http://schemas.openxmlformats.org/officeDocument/2006/relationships" xmlns:p="http://schemas.openxmlformats.org/presentationml/2006/main">
  <p:tag name="NUM" val="24"/>
</p:tagLst>
</file>

<file path=ppt/tags/tag431.xml><?xml version="1.0" encoding="utf-8"?>
<p:tagLst xmlns:a="http://schemas.openxmlformats.org/drawingml/2006/main" xmlns:r="http://schemas.openxmlformats.org/officeDocument/2006/relationships" xmlns:p="http://schemas.openxmlformats.org/presentationml/2006/main">
  <p:tag name="NUM" val="25"/>
</p:tagLst>
</file>

<file path=ppt/tags/tag432.xml><?xml version="1.0" encoding="utf-8"?>
<p:tagLst xmlns:a="http://schemas.openxmlformats.org/drawingml/2006/main" xmlns:r="http://schemas.openxmlformats.org/officeDocument/2006/relationships" xmlns:p="http://schemas.openxmlformats.org/presentationml/2006/main">
  <p:tag name="NUM" val="1"/>
</p:tagLst>
</file>

<file path=ppt/tags/tag433.xml><?xml version="1.0" encoding="utf-8"?>
<p:tagLst xmlns:a="http://schemas.openxmlformats.org/drawingml/2006/main" xmlns:r="http://schemas.openxmlformats.org/officeDocument/2006/relationships" xmlns:p="http://schemas.openxmlformats.org/presentationml/2006/main">
  <p:tag name="NUM" val="21"/>
</p:tagLst>
</file>

<file path=ppt/tags/tag434.xml><?xml version="1.0" encoding="utf-8"?>
<p:tagLst xmlns:a="http://schemas.openxmlformats.org/drawingml/2006/main" xmlns:r="http://schemas.openxmlformats.org/officeDocument/2006/relationships" xmlns:p="http://schemas.openxmlformats.org/presentationml/2006/main">
  <p:tag name="NUM" val="13"/>
</p:tagLst>
</file>

<file path=ppt/tags/tag435.xml><?xml version="1.0" encoding="utf-8"?>
<p:tagLst xmlns:a="http://schemas.openxmlformats.org/drawingml/2006/main" xmlns:r="http://schemas.openxmlformats.org/officeDocument/2006/relationships" xmlns:p="http://schemas.openxmlformats.org/presentationml/2006/main">
  <p:tag name="NUM" val="22"/>
</p:tagLst>
</file>

<file path=ppt/tags/tag436.xml><?xml version="1.0" encoding="utf-8"?>
<p:tagLst xmlns:a="http://schemas.openxmlformats.org/drawingml/2006/main" xmlns:r="http://schemas.openxmlformats.org/officeDocument/2006/relationships" xmlns:p="http://schemas.openxmlformats.org/presentationml/2006/main">
  <p:tag name="NUM" val="12"/>
</p:tagLst>
</file>

<file path=ppt/tags/tag437.xml><?xml version="1.0" encoding="utf-8"?>
<p:tagLst xmlns:a="http://schemas.openxmlformats.org/drawingml/2006/main" xmlns:r="http://schemas.openxmlformats.org/officeDocument/2006/relationships" xmlns:p="http://schemas.openxmlformats.org/presentationml/2006/main">
  <p:tag name="NUM" val="9"/>
</p:tagLst>
</file>

<file path=ppt/tags/tag438.xml><?xml version="1.0" encoding="utf-8"?>
<p:tagLst xmlns:a="http://schemas.openxmlformats.org/drawingml/2006/main" xmlns:r="http://schemas.openxmlformats.org/officeDocument/2006/relationships" xmlns:p="http://schemas.openxmlformats.org/presentationml/2006/main">
  <p:tag name="NUM" val="11"/>
</p:tagLst>
</file>

<file path=ppt/tags/tag439.xml><?xml version="1.0" encoding="utf-8"?>
<p:tagLst xmlns:a="http://schemas.openxmlformats.org/drawingml/2006/main" xmlns:r="http://schemas.openxmlformats.org/officeDocument/2006/relationships" xmlns:p="http://schemas.openxmlformats.org/presentationml/2006/main">
  <p:tag name="NUM" val="14"/>
</p:tagLst>
</file>

<file path=ppt/tags/tag44.xml><?xml version="1.0" encoding="utf-8"?>
<p:tagLst xmlns:a="http://schemas.openxmlformats.org/drawingml/2006/main" xmlns:r="http://schemas.openxmlformats.org/officeDocument/2006/relationships" xmlns:p="http://schemas.openxmlformats.org/presentationml/2006/main">
  <p:tag name="NUM" val="8"/>
</p:tagLst>
</file>

<file path=ppt/tags/tag440.xml><?xml version="1.0" encoding="utf-8"?>
<p:tagLst xmlns:a="http://schemas.openxmlformats.org/drawingml/2006/main" xmlns:r="http://schemas.openxmlformats.org/officeDocument/2006/relationships" xmlns:p="http://schemas.openxmlformats.org/presentationml/2006/main">
  <p:tag name="NUM" val="17"/>
</p:tagLst>
</file>

<file path=ppt/tags/tag441.xml><?xml version="1.0" encoding="utf-8"?>
<p:tagLst xmlns:a="http://schemas.openxmlformats.org/drawingml/2006/main" xmlns:r="http://schemas.openxmlformats.org/officeDocument/2006/relationships" xmlns:p="http://schemas.openxmlformats.org/presentationml/2006/main">
  <p:tag name="NUM" val="24"/>
</p:tagLst>
</file>

<file path=ppt/tags/tag442.xml><?xml version="1.0" encoding="utf-8"?>
<p:tagLst xmlns:a="http://schemas.openxmlformats.org/drawingml/2006/main" xmlns:r="http://schemas.openxmlformats.org/officeDocument/2006/relationships" xmlns:p="http://schemas.openxmlformats.org/presentationml/2006/main">
  <p:tag name="NUM" val="8"/>
</p:tagLst>
</file>

<file path=ppt/tags/tag443.xml><?xml version="1.0" encoding="utf-8"?>
<p:tagLst xmlns:a="http://schemas.openxmlformats.org/drawingml/2006/main" xmlns:r="http://schemas.openxmlformats.org/officeDocument/2006/relationships" xmlns:p="http://schemas.openxmlformats.org/presentationml/2006/main">
  <p:tag name="NUM" val="3"/>
</p:tagLst>
</file>

<file path=ppt/tags/tag444.xml><?xml version="1.0" encoding="utf-8"?>
<p:tagLst xmlns:a="http://schemas.openxmlformats.org/drawingml/2006/main" xmlns:r="http://schemas.openxmlformats.org/officeDocument/2006/relationships" xmlns:p="http://schemas.openxmlformats.org/presentationml/2006/main">
  <p:tag name="NUM" val="2"/>
</p:tagLst>
</file>

<file path=ppt/tags/tag445.xml><?xml version="1.0" encoding="utf-8"?>
<p:tagLst xmlns:a="http://schemas.openxmlformats.org/drawingml/2006/main" xmlns:r="http://schemas.openxmlformats.org/officeDocument/2006/relationships" xmlns:p="http://schemas.openxmlformats.org/presentationml/2006/main">
  <p:tag name="NUM" val="4"/>
</p:tagLst>
</file>

<file path=ppt/tags/tag446.xml><?xml version="1.0" encoding="utf-8"?>
<p:tagLst xmlns:a="http://schemas.openxmlformats.org/drawingml/2006/main" xmlns:r="http://schemas.openxmlformats.org/officeDocument/2006/relationships" xmlns:p="http://schemas.openxmlformats.org/presentationml/2006/main">
  <p:tag name="NUM" val="5"/>
</p:tagLst>
</file>

<file path=ppt/tags/tag447.xml><?xml version="1.0" encoding="utf-8"?>
<p:tagLst xmlns:a="http://schemas.openxmlformats.org/drawingml/2006/main" xmlns:r="http://schemas.openxmlformats.org/officeDocument/2006/relationships" xmlns:p="http://schemas.openxmlformats.org/presentationml/2006/main">
  <p:tag name="NUM" val="6"/>
</p:tagLst>
</file>

<file path=ppt/tags/tag448.xml><?xml version="1.0" encoding="utf-8"?>
<p:tagLst xmlns:a="http://schemas.openxmlformats.org/drawingml/2006/main" xmlns:r="http://schemas.openxmlformats.org/officeDocument/2006/relationships" xmlns:p="http://schemas.openxmlformats.org/presentationml/2006/main">
  <p:tag name="NUM" val="9"/>
</p:tagLst>
</file>

<file path=ppt/tags/tag449.xml><?xml version="1.0" encoding="utf-8"?>
<p:tagLst xmlns:a="http://schemas.openxmlformats.org/drawingml/2006/main" xmlns:r="http://schemas.openxmlformats.org/officeDocument/2006/relationships" xmlns:p="http://schemas.openxmlformats.org/presentationml/2006/main">
  <p:tag name="NUM" val="10"/>
</p:tagLst>
</file>

<file path=ppt/tags/tag45.xml><?xml version="1.0" encoding="utf-8"?>
<p:tagLst xmlns:a="http://schemas.openxmlformats.org/drawingml/2006/main" xmlns:r="http://schemas.openxmlformats.org/officeDocument/2006/relationships" xmlns:p="http://schemas.openxmlformats.org/presentationml/2006/main">
  <p:tag name="NUM" val="9"/>
</p:tagLst>
</file>

<file path=ppt/tags/tag450.xml><?xml version="1.0" encoding="utf-8"?>
<p:tagLst xmlns:a="http://schemas.openxmlformats.org/drawingml/2006/main" xmlns:r="http://schemas.openxmlformats.org/officeDocument/2006/relationships" xmlns:p="http://schemas.openxmlformats.org/presentationml/2006/main">
  <p:tag name="NUM" val="11"/>
</p:tagLst>
</file>

<file path=ppt/tags/tag451.xml><?xml version="1.0" encoding="utf-8"?>
<p:tagLst xmlns:a="http://schemas.openxmlformats.org/drawingml/2006/main" xmlns:r="http://schemas.openxmlformats.org/officeDocument/2006/relationships" xmlns:p="http://schemas.openxmlformats.org/presentationml/2006/main">
  <p:tag name="NUM" val="21"/>
</p:tagLst>
</file>

<file path=ppt/tags/tag452.xml><?xml version="1.0" encoding="utf-8"?>
<p:tagLst xmlns:a="http://schemas.openxmlformats.org/drawingml/2006/main" xmlns:r="http://schemas.openxmlformats.org/officeDocument/2006/relationships" xmlns:p="http://schemas.openxmlformats.org/presentationml/2006/main">
  <p:tag name="NUM" val="22"/>
</p:tagLst>
</file>

<file path=ppt/tags/tag453.xml><?xml version="1.0" encoding="utf-8"?>
<p:tagLst xmlns:a="http://schemas.openxmlformats.org/drawingml/2006/main" xmlns:r="http://schemas.openxmlformats.org/officeDocument/2006/relationships" xmlns:p="http://schemas.openxmlformats.org/presentationml/2006/main">
  <p:tag name="NUM" val="23"/>
</p:tagLst>
</file>

<file path=ppt/tags/tag454.xml><?xml version="1.0" encoding="utf-8"?>
<p:tagLst xmlns:a="http://schemas.openxmlformats.org/drawingml/2006/main" xmlns:r="http://schemas.openxmlformats.org/officeDocument/2006/relationships" xmlns:p="http://schemas.openxmlformats.org/presentationml/2006/main">
  <p:tag name="NUM" val="24"/>
</p:tagLst>
</file>

<file path=ppt/tags/tag455.xml><?xml version="1.0" encoding="utf-8"?>
<p:tagLst xmlns:a="http://schemas.openxmlformats.org/drawingml/2006/main" xmlns:r="http://schemas.openxmlformats.org/officeDocument/2006/relationships" xmlns:p="http://schemas.openxmlformats.org/presentationml/2006/main">
  <p:tag name="NUM" val="25"/>
</p:tagLst>
</file>

<file path=ppt/tags/tag456.xml><?xml version="1.0" encoding="utf-8"?>
<p:tagLst xmlns:a="http://schemas.openxmlformats.org/drawingml/2006/main" xmlns:r="http://schemas.openxmlformats.org/officeDocument/2006/relationships" xmlns:p="http://schemas.openxmlformats.org/presentationml/2006/main">
  <p:tag name="NUM" val="1"/>
</p:tagLst>
</file>

<file path=ppt/tags/tag457.xml><?xml version="1.0" encoding="utf-8"?>
<p:tagLst xmlns:a="http://schemas.openxmlformats.org/drawingml/2006/main" xmlns:r="http://schemas.openxmlformats.org/officeDocument/2006/relationships" xmlns:p="http://schemas.openxmlformats.org/presentationml/2006/main">
  <p:tag name="NUM" val="13"/>
</p:tagLst>
</file>

<file path=ppt/tags/tag458.xml><?xml version="1.0" encoding="utf-8"?>
<p:tagLst xmlns:a="http://schemas.openxmlformats.org/drawingml/2006/main" xmlns:r="http://schemas.openxmlformats.org/officeDocument/2006/relationships" xmlns:p="http://schemas.openxmlformats.org/presentationml/2006/main">
  <p:tag name="NUM" val="14"/>
</p:tagLst>
</file>

<file path=ppt/tags/tag459.xml><?xml version="1.0" encoding="utf-8"?>
<p:tagLst xmlns:a="http://schemas.openxmlformats.org/drawingml/2006/main" xmlns:r="http://schemas.openxmlformats.org/officeDocument/2006/relationships" xmlns:p="http://schemas.openxmlformats.org/presentationml/2006/main">
  <p:tag name="NUM" val="12"/>
</p:tagLst>
</file>

<file path=ppt/tags/tag46.xml><?xml version="1.0" encoding="utf-8"?>
<p:tagLst xmlns:a="http://schemas.openxmlformats.org/drawingml/2006/main" xmlns:r="http://schemas.openxmlformats.org/officeDocument/2006/relationships" xmlns:p="http://schemas.openxmlformats.org/presentationml/2006/main">
  <p:tag name="NUM" val="10"/>
</p:tagLst>
</file>

<file path=ppt/tags/tag460.xml><?xml version="1.0" encoding="utf-8"?>
<p:tagLst xmlns:a="http://schemas.openxmlformats.org/drawingml/2006/main" xmlns:r="http://schemas.openxmlformats.org/officeDocument/2006/relationships" xmlns:p="http://schemas.openxmlformats.org/presentationml/2006/main">
  <p:tag name="NUM" val="9"/>
</p:tagLst>
</file>

<file path=ppt/tags/tag461.xml><?xml version="1.0" encoding="utf-8"?>
<p:tagLst xmlns:a="http://schemas.openxmlformats.org/drawingml/2006/main" xmlns:r="http://schemas.openxmlformats.org/officeDocument/2006/relationships" xmlns:p="http://schemas.openxmlformats.org/presentationml/2006/main">
  <p:tag name="NUM" val="11"/>
</p:tagLst>
</file>

<file path=ppt/tags/tag462.xml><?xml version="1.0" encoding="utf-8"?>
<p:tagLst xmlns:a="http://schemas.openxmlformats.org/drawingml/2006/main" xmlns:r="http://schemas.openxmlformats.org/officeDocument/2006/relationships" xmlns:p="http://schemas.openxmlformats.org/presentationml/2006/main">
  <p:tag name="NUM" val="14"/>
</p:tagLst>
</file>

<file path=ppt/tags/tag463.xml><?xml version="1.0" encoding="utf-8"?>
<p:tagLst xmlns:a="http://schemas.openxmlformats.org/drawingml/2006/main" xmlns:r="http://schemas.openxmlformats.org/officeDocument/2006/relationships" xmlns:p="http://schemas.openxmlformats.org/presentationml/2006/main">
  <p:tag name="NUM" val="17"/>
</p:tagLst>
</file>

<file path=ppt/tags/tag464.xml><?xml version="1.0" encoding="utf-8"?>
<p:tagLst xmlns:a="http://schemas.openxmlformats.org/drawingml/2006/main" xmlns:r="http://schemas.openxmlformats.org/officeDocument/2006/relationships" xmlns:p="http://schemas.openxmlformats.org/presentationml/2006/main">
  <p:tag name="NUM" val="24"/>
</p:tagLst>
</file>

<file path=ppt/tags/tag465.xml><?xml version="1.0" encoding="utf-8"?>
<p:tagLst xmlns:a="http://schemas.openxmlformats.org/drawingml/2006/main" xmlns:r="http://schemas.openxmlformats.org/officeDocument/2006/relationships" xmlns:p="http://schemas.openxmlformats.org/presentationml/2006/main">
  <p:tag name="NUM" val="8"/>
</p:tagLst>
</file>

<file path=ppt/tags/tag466.xml><?xml version="1.0" encoding="utf-8"?>
<p:tagLst xmlns:a="http://schemas.openxmlformats.org/drawingml/2006/main" xmlns:r="http://schemas.openxmlformats.org/officeDocument/2006/relationships" xmlns:p="http://schemas.openxmlformats.org/presentationml/2006/main">
  <p:tag name="NUM" val="3"/>
</p:tagLst>
</file>

<file path=ppt/tags/tag467.xml><?xml version="1.0" encoding="utf-8"?>
<p:tagLst xmlns:a="http://schemas.openxmlformats.org/drawingml/2006/main" xmlns:r="http://schemas.openxmlformats.org/officeDocument/2006/relationships" xmlns:p="http://schemas.openxmlformats.org/presentationml/2006/main">
  <p:tag name="NUM" val="3"/>
</p:tagLst>
</file>

<file path=ppt/tags/tag468.xml><?xml version="1.0" encoding="utf-8"?>
<p:tagLst xmlns:a="http://schemas.openxmlformats.org/drawingml/2006/main" xmlns:r="http://schemas.openxmlformats.org/officeDocument/2006/relationships" xmlns:p="http://schemas.openxmlformats.org/presentationml/2006/main">
  <p:tag name="NUM" val="4"/>
</p:tagLst>
</file>

<file path=ppt/tags/tag469.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11"/>
</p:tagLst>
</file>

<file path=ppt/tags/tag470.xml><?xml version="1.0" encoding="utf-8"?>
<p:tagLst xmlns:a="http://schemas.openxmlformats.org/drawingml/2006/main" xmlns:r="http://schemas.openxmlformats.org/officeDocument/2006/relationships" xmlns:p="http://schemas.openxmlformats.org/presentationml/2006/main">
  <p:tag name="NUM" val="8"/>
</p:tagLst>
</file>

<file path=ppt/tags/tag471.xml><?xml version="1.0" encoding="utf-8"?>
<p:tagLst xmlns:a="http://schemas.openxmlformats.org/drawingml/2006/main" xmlns:r="http://schemas.openxmlformats.org/officeDocument/2006/relationships" xmlns:p="http://schemas.openxmlformats.org/presentationml/2006/main">
  <p:tag name="NUM" val="9"/>
</p:tagLst>
</file>

<file path=ppt/tags/tag472.xml><?xml version="1.0" encoding="utf-8"?>
<p:tagLst xmlns:a="http://schemas.openxmlformats.org/drawingml/2006/main" xmlns:r="http://schemas.openxmlformats.org/officeDocument/2006/relationships" xmlns:p="http://schemas.openxmlformats.org/presentationml/2006/main">
  <p:tag name="NUM" val="10"/>
</p:tagLst>
</file>

<file path=ppt/tags/tag473.xml><?xml version="1.0" encoding="utf-8"?>
<p:tagLst xmlns:a="http://schemas.openxmlformats.org/drawingml/2006/main" xmlns:r="http://schemas.openxmlformats.org/officeDocument/2006/relationships" xmlns:p="http://schemas.openxmlformats.org/presentationml/2006/main">
  <p:tag name="NUM" val="11"/>
</p:tagLst>
</file>

<file path=ppt/tags/tag474.xml><?xml version="1.0" encoding="utf-8"?>
<p:tagLst xmlns:a="http://schemas.openxmlformats.org/drawingml/2006/main" xmlns:r="http://schemas.openxmlformats.org/officeDocument/2006/relationships" xmlns:p="http://schemas.openxmlformats.org/presentationml/2006/main">
  <p:tag name="NUM" val="22"/>
</p:tagLst>
</file>

<file path=ppt/tags/tag475.xml><?xml version="1.0" encoding="utf-8"?>
<p:tagLst xmlns:a="http://schemas.openxmlformats.org/drawingml/2006/main" xmlns:r="http://schemas.openxmlformats.org/officeDocument/2006/relationships" xmlns:p="http://schemas.openxmlformats.org/presentationml/2006/main">
  <p:tag name="NUM" val="23"/>
</p:tagLst>
</file>

<file path=ppt/tags/tag476.xml><?xml version="1.0" encoding="utf-8"?>
<p:tagLst xmlns:a="http://schemas.openxmlformats.org/drawingml/2006/main" xmlns:r="http://schemas.openxmlformats.org/officeDocument/2006/relationships" xmlns:p="http://schemas.openxmlformats.org/presentationml/2006/main">
  <p:tag name="NUM" val="24"/>
</p:tagLst>
</file>

<file path=ppt/tags/tag477.xml><?xml version="1.0" encoding="utf-8"?>
<p:tagLst xmlns:a="http://schemas.openxmlformats.org/drawingml/2006/main" xmlns:r="http://schemas.openxmlformats.org/officeDocument/2006/relationships" xmlns:p="http://schemas.openxmlformats.org/presentationml/2006/main">
  <p:tag name="NUM" val="25"/>
</p:tagLst>
</file>

<file path=ppt/tags/tag478.xml><?xml version="1.0" encoding="utf-8"?>
<p:tagLst xmlns:a="http://schemas.openxmlformats.org/drawingml/2006/main" xmlns:r="http://schemas.openxmlformats.org/officeDocument/2006/relationships" xmlns:p="http://schemas.openxmlformats.org/presentationml/2006/main">
  <p:tag name="NUM" val="1"/>
</p:tagLst>
</file>

<file path=ppt/tags/tag479.xml><?xml version="1.0" encoding="utf-8"?>
<p:tagLst xmlns:a="http://schemas.openxmlformats.org/drawingml/2006/main" xmlns:r="http://schemas.openxmlformats.org/officeDocument/2006/relationships" xmlns:p="http://schemas.openxmlformats.org/presentationml/2006/main">
  <p:tag name="NUM" val="13"/>
</p:tagLst>
</file>

<file path=ppt/tags/tag48.xml><?xml version="1.0" encoding="utf-8"?>
<p:tagLst xmlns:a="http://schemas.openxmlformats.org/drawingml/2006/main" xmlns:r="http://schemas.openxmlformats.org/officeDocument/2006/relationships" xmlns:p="http://schemas.openxmlformats.org/presentationml/2006/main">
  <p:tag name="NUM" val="12"/>
</p:tagLst>
</file>

<file path=ppt/tags/tag480.xml><?xml version="1.0" encoding="utf-8"?>
<p:tagLst xmlns:a="http://schemas.openxmlformats.org/drawingml/2006/main" xmlns:r="http://schemas.openxmlformats.org/officeDocument/2006/relationships" xmlns:p="http://schemas.openxmlformats.org/presentationml/2006/main">
  <p:tag name="NUM" val="14"/>
</p:tagLst>
</file>

<file path=ppt/tags/tag481.xml><?xml version="1.0" encoding="utf-8"?>
<p:tagLst xmlns:a="http://schemas.openxmlformats.org/drawingml/2006/main" xmlns:r="http://schemas.openxmlformats.org/officeDocument/2006/relationships" xmlns:p="http://schemas.openxmlformats.org/presentationml/2006/main">
  <p:tag name="NUM" val="21"/>
</p:tagLst>
</file>

<file path=ppt/tags/tag482.xml><?xml version="1.0" encoding="utf-8"?>
<p:tagLst xmlns:a="http://schemas.openxmlformats.org/drawingml/2006/main" xmlns:r="http://schemas.openxmlformats.org/officeDocument/2006/relationships" xmlns:p="http://schemas.openxmlformats.org/presentationml/2006/main">
  <p:tag name="NUM" val="12"/>
</p:tagLst>
</file>

<file path=ppt/tags/tag483.xml><?xml version="1.0" encoding="utf-8"?>
<p:tagLst xmlns:a="http://schemas.openxmlformats.org/drawingml/2006/main" xmlns:r="http://schemas.openxmlformats.org/officeDocument/2006/relationships" xmlns:p="http://schemas.openxmlformats.org/presentationml/2006/main">
  <p:tag name="NUM" val="9"/>
</p:tagLst>
</file>

<file path=ppt/tags/tag484.xml><?xml version="1.0" encoding="utf-8"?>
<p:tagLst xmlns:a="http://schemas.openxmlformats.org/drawingml/2006/main" xmlns:r="http://schemas.openxmlformats.org/officeDocument/2006/relationships" xmlns:p="http://schemas.openxmlformats.org/presentationml/2006/main">
  <p:tag name="NUM" val="11"/>
</p:tagLst>
</file>

<file path=ppt/tags/tag485.xml><?xml version="1.0" encoding="utf-8"?>
<p:tagLst xmlns:a="http://schemas.openxmlformats.org/drawingml/2006/main" xmlns:r="http://schemas.openxmlformats.org/officeDocument/2006/relationships" xmlns:p="http://schemas.openxmlformats.org/presentationml/2006/main">
  <p:tag name="NUM" val="14"/>
</p:tagLst>
</file>

<file path=ppt/tags/tag486.xml><?xml version="1.0" encoding="utf-8"?>
<p:tagLst xmlns:a="http://schemas.openxmlformats.org/drawingml/2006/main" xmlns:r="http://schemas.openxmlformats.org/officeDocument/2006/relationships" xmlns:p="http://schemas.openxmlformats.org/presentationml/2006/main">
  <p:tag name="NUM" val="17"/>
</p:tagLst>
</file>

<file path=ppt/tags/tag487.xml><?xml version="1.0" encoding="utf-8"?>
<p:tagLst xmlns:a="http://schemas.openxmlformats.org/drawingml/2006/main" xmlns:r="http://schemas.openxmlformats.org/officeDocument/2006/relationships" xmlns:p="http://schemas.openxmlformats.org/presentationml/2006/main">
  <p:tag name="NUM" val="24"/>
</p:tagLst>
</file>

<file path=ppt/tags/tag488.xml><?xml version="1.0" encoding="utf-8"?>
<p:tagLst xmlns:a="http://schemas.openxmlformats.org/drawingml/2006/main" xmlns:r="http://schemas.openxmlformats.org/officeDocument/2006/relationships" xmlns:p="http://schemas.openxmlformats.org/presentationml/2006/main">
  <p:tag name="NUM" val="8"/>
</p:tagLst>
</file>

<file path=ppt/tags/tag489.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3"/>
</p:tagLst>
</file>

<file path=ppt/tags/tag490.xml><?xml version="1.0" encoding="utf-8"?>
<p:tagLst xmlns:a="http://schemas.openxmlformats.org/drawingml/2006/main" xmlns:r="http://schemas.openxmlformats.org/officeDocument/2006/relationships" xmlns:p="http://schemas.openxmlformats.org/presentationml/2006/main">
  <p:tag name="NUM" val="3"/>
</p:tagLst>
</file>

<file path=ppt/tags/tag491.xml><?xml version="1.0" encoding="utf-8"?>
<p:tagLst xmlns:a="http://schemas.openxmlformats.org/drawingml/2006/main" xmlns:r="http://schemas.openxmlformats.org/officeDocument/2006/relationships" xmlns:p="http://schemas.openxmlformats.org/presentationml/2006/main">
  <p:tag name="NUM" val="4"/>
</p:tagLst>
</file>

<file path=ppt/tags/tag492.xml><?xml version="1.0" encoding="utf-8"?>
<p:tagLst xmlns:a="http://schemas.openxmlformats.org/drawingml/2006/main" xmlns:r="http://schemas.openxmlformats.org/officeDocument/2006/relationships" xmlns:p="http://schemas.openxmlformats.org/presentationml/2006/main">
  <p:tag name="NUM" val="5"/>
</p:tagLst>
</file>

<file path=ppt/tags/tag493.xml><?xml version="1.0" encoding="utf-8"?>
<p:tagLst xmlns:a="http://schemas.openxmlformats.org/drawingml/2006/main" xmlns:r="http://schemas.openxmlformats.org/officeDocument/2006/relationships" xmlns:p="http://schemas.openxmlformats.org/presentationml/2006/main">
  <p:tag name="NUM" val="6"/>
</p:tagLst>
</file>

<file path=ppt/tags/tag494.xml><?xml version="1.0" encoding="utf-8"?>
<p:tagLst xmlns:a="http://schemas.openxmlformats.org/drawingml/2006/main" xmlns:r="http://schemas.openxmlformats.org/officeDocument/2006/relationships" xmlns:p="http://schemas.openxmlformats.org/presentationml/2006/main">
  <p:tag name="NUM" val="9"/>
</p:tagLst>
</file>

<file path=ppt/tags/tag495.xml><?xml version="1.0" encoding="utf-8"?>
<p:tagLst xmlns:a="http://schemas.openxmlformats.org/drawingml/2006/main" xmlns:r="http://schemas.openxmlformats.org/officeDocument/2006/relationships" xmlns:p="http://schemas.openxmlformats.org/presentationml/2006/main">
  <p:tag name="NUM" val="10"/>
</p:tagLst>
</file>

<file path=ppt/tags/tag496.xml><?xml version="1.0" encoding="utf-8"?>
<p:tagLst xmlns:a="http://schemas.openxmlformats.org/drawingml/2006/main" xmlns:r="http://schemas.openxmlformats.org/officeDocument/2006/relationships" xmlns:p="http://schemas.openxmlformats.org/presentationml/2006/main">
  <p:tag name="NUM" val="11"/>
</p:tagLst>
</file>

<file path=ppt/tags/tag497.xml><?xml version="1.0" encoding="utf-8"?>
<p:tagLst xmlns:a="http://schemas.openxmlformats.org/drawingml/2006/main" xmlns:r="http://schemas.openxmlformats.org/officeDocument/2006/relationships" xmlns:p="http://schemas.openxmlformats.org/presentationml/2006/main">
  <p:tag name="NUM" val="13"/>
</p:tagLst>
</file>

<file path=ppt/tags/tag498.xml><?xml version="1.0" encoding="utf-8"?>
<p:tagLst xmlns:a="http://schemas.openxmlformats.org/drawingml/2006/main" xmlns:r="http://schemas.openxmlformats.org/officeDocument/2006/relationships" xmlns:p="http://schemas.openxmlformats.org/presentationml/2006/main">
  <p:tag name="NUM" val="22"/>
</p:tagLst>
</file>

<file path=ppt/tags/tag499.xml><?xml version="1.0" encoding="utf-8"?>
<p:tagLst xmlns:a="http://schemas.openxmlformats.org/drawingml/2006/main" xmlns:r="http://schemas.openxmlformats.org/officeDocument/2006/relationships" xmlns:p="http://schemas.openxmlformats.org/presentationml/2006/main">
  <p:tag name="NUM" val="24"/>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4"/>
</p:tagLst>
</file>

<file path=ppt/tags/tag500.xml><?xml version="1.0" encoding="utf-8"?>
<p:tagLst xmlns:a="http://schemas.openxmlformats.org/drawingml/2006/main" xmlns:r="http://schemas.openxmlformats.org/officeDocument/2006/relationships" xmlns:p="http://schemas.openxmlformats.org/presentationml/2006/main">
  <p:tag name="NUM" val="25"/>
</p:tagLst>
</file>

<file path=ppt/tags/tag501.xml><?xml version="1.0" encoding="utf-8"?>
<p:tagLst xmlns:a="http://schemas.openxmlformats.org/drawingml/2006/main" xmlns:r="http://schemas.openxmlformats.org/officeDocument/2006/relationships" xmlns:p="http://schemas.openxmlformats.org/presentationml/2006/main">
  <p:tag name="NUM" val="26"/>
</p:tagLst>
</file>

<file path=ppt/tags/tag502.xml><?xml version="1.0" encoding="utf-8"?>
<p:tagLst xmlns:a="http://schemas.openxmlformats.org/drawingml/2006/main" xmlns:r="http://schemas.openxmlformats.org/officeDocument/2006/relationships" xmlns:p="http://schemas.openxmlformats.org/presentationml/2006/main">
  <p:tag name="NUM" val="1"/>
</p:tagLst>
</file>

<file path=ppt/tags/tag503.xml><?xml version="1.0" encoding="utf-8"?>
<p:tagLst xmlns:a="http://schemas.openxmlformats.org/drawingml/2006/main" xmlns:r="http://schemas.openxmlformats.org/officeDocument/2006/relationships" xmlns:p="http://schemas.openxmlformats.org/presentationml/2006/main">
  <p:tag name="NUM" val="14"/>
</p:tagLst>
</file>

<file path=ppt/tags/tag504.xml><?xml version="1.0" encoding="utf-8"?>
<p:tagLst xmlns:a="http://schemas.openxmlformats.org/drawingml/2006/main" xmlns:r="http://schemas.openxmlformats.org/officeDocument/2006/relationships" xmlns:p="http://schemas.openxmlformats.org/presentationml/2006/main">
  <p:tag name="NUM" val="21"/>
</p:tagLst>
</file>

<file path=ppt/tags/tag505.xml><?xml version="1.0" encoding="utf-8"?>
<p:tagLst xmlns:a="http://schemas.openxmlformats.org/drawingml/2006/main" xmlns:r="http://schemas.openxmlformats.org/officeDocument/2006/relationships" xmlns:p="http://schemas.openxmlformats.org/presentationml/2006/main">
  <p:tag name="NUM" val="12"/>
</p:tagLst>
</file>

<file path=ppt/tags/tag506.xml><?xml version="1.0" encoding="utf-8"?>
<p:tagLst xmlns:a="http://schemas.openxmlformats.org/drawingml/2006/main" xmlns:r="http://schemas.openxmlformats.org/officeDocument/2006/relationships" xmlns:p="http://schemas.openxmlformats.org/presentationml/2006/main">
  <p:tag name="NUM" val="9"/>
</p:tagLst>
</file>

<file path=ppt/tags/tag507.xml><?xml version="1.0" encoding="utf-8"?>
<p:tagLst xmlns:a="http://schemas.openxmlformats.org/drawingml/2006/main" xmlns:r="http://schemas.openxmlformats.org/officeDocument/2006/relationships" xmlns:p="http://schemas.openxmlformats.org/presentationml/2006/main">
  <p:tag name="NUM" val="11"/>
</p:tagLst>
</file>

<file path=ppt/tags/tag508.xml><?xml version="1.0" encoding="utf-8"?>
<p:tagLst xmlns:a="http://schemas.openxmlformats.org/drawingml/2006/main" xmlns:r="http://schemas.openxmlformats.org/officeDocument/2006/relationships" xmlns:p="http://schemas.openxmlformats.org/presentationml/2006/main">
  <p:tag name="NUM" val="14"/>
</p:tagLst>
</file>

<file path=ppt/tags/tag509.xml><?xml version="1.0" encoding="utf-8"?>
<p:tagLst xmlns:a="http://schemas.openxmlformats.org/drawingml/2006/main" xmlns:r="http://schemas.openxmlformats.org/officeDocument/2006/relationships" xmlns:p="http://schemas.openxmlformats.org/presentationml/2006/main">
  <p:tag name="NUM" val="17"/>
</p:tagLst>
</file>

<file path=ppt/tags/tag51.xml><?xml version="1.0" encoding="utf-8"?>
<p:tagLst xmlns:a="http://schemas.openxmlformats.org/drawingml/2006/main" xmlns:r="http://schemas.openxmlformats.org/officeDocument/2006/relationships" xmlns:p="http://schemas.openxmlformats.org/presentationml/2006/main">
  <p:tag name="NUM" val="15"/>
</p:tagLst>
</file>

<file path=ppt/tags/tag510.xml><?xml version="1.0" encoding="utf-8"?>
<p:tagLst xmlns:a="http://schemas.openxmlformats.org/drawingml/2006/main" xmlns:r="http://schemas.openxmlformats.org/officeDocument/2006/relationships" xmlns:p="http://schemas.openxmlformats.org/presentationml/2006/main">
  <p:tag name="NUM" val="24"/>
</p:tagLst>
</file>

<file path=ppt/tags/tag511.xml><?xml version="1.0" encoding="utf-8"?>
<p:tagLst xmlns:a="http://schemas.openxmlformats.org/drawingml/2006/main" xmlns:r="http://schemas.openxmlformats.org/officeDocument/2006/relationships" xmlns:p="http://schemas.openxmlformats.org/presentationml/2006/main">
  <p:tag name="NUM" val="8"/>
</p:tagLst>
</file>

<file path=ppt/tags/tag512.xml><?xml version="1.0" encoding="utf-8"?>
<p:tagLst xmlns:a="http://schemas.openxmlformats.org/drawingml/2006/main" xmlns:r="http://schemas.openxmlformats.org/officeDocument/2006/relationships" xmlns:p="http://schemas.openxmlformats.org/presentationml/2006/main">
  <p:tag name="NUM" val="3"/>
</p:tagLst>
</file>

<file path=ppt/tags/tag513.xml><?xml version="1.0" encoding="utf-8"?>
<p:tagLst xmlns:a="http://schemas.openxmlformats.org/drawingml/2006/main" xmlns:r="http://schemas.openxmlformats.org/officeDocument/2006/relationships" xmlns:p="http://schemas.openxmlformats.org/presentationml/2006/main">
  <p:tag name="NUM" val="2"/>
</p:tagLst>
</file>

<file path=ppt/tags/tag514.xml><?xml version="1.0" encoding="utf-8"?>
<p:tagLst xmlns:a="http://schemas.openxmlformats.org/drawingml/2006/main" xmlns:r="http://schemas.openxmlformats.org/officeDocument/2006/relationships" xmlns:p="http://schemas.openxmlformats.org/presentationml/2006/main">
  <p:tag name="NUM" val="4"/>
</p:tagLst>
</file>

<file path=ppt/tags/tag515.xml><?xml version="1.0" encoding="utf-8"?>
<p:tagLst xmlns:a="http://schemas.openxmlformats.org/drawingml/2006/main" xmlns:r="http://schemas.openxmlformats.org/officeDocument/2006/relationships" xmlns:p="http://schemas.openxmlformats.org/presentationml/2006/main">
  <p:tag name="NUM" val="5"/>
</p:tagLst>
</file>

<file path=ppt/tags/tag516.xml><?xml version="1.0" encoding="utf-8"?>
<p:tagLst xmlns:a="http://schemas.openxmlformats.org/drawingml/2006/main" xmlns:r="http://schemas.openxmlformats.org/officeDocument/2006/relationships" xmlns:p="http://schemas.openxmlformats.org/presentationml/2006/main">
  <p:tag name="NUM" val="6"/>
</p:tagLst>
</file>

<file path=ppt/tags/tag517.xml><?xml version="1.0" encoding="utf-8"?>
<p:tagLst xmlns:a="http://schemas.openxmlformats.org/drawingml/2006/main" xmlns:r="http://schemas.openxmlformats.org/officeDocument/2006/relationships" xmlns:p="http://schemas.openxmlformats.org/presentationml/2006/main">
  <p:tag name="NUM" val="9"/>
</p:tagLst>
</file>

<file path=ppt/tags/tag518.xml><?xml version="1.0" encoding="utf-8"?>
<p:tagLst xmlns:a="http://schemas.openxmlformats.org/drawingml/2006/main" xmlns:r="http://schemas.openxmlformats.org/officeDocument/2006/relationships" xmlns:p="http://schemas.openxmlformats.org/presentationml/2006/main">
  <p:tag name="NUM" val="10"/>
</p:tagLst>
</file>

<file path=ppt/tags/tag519.xml><?xml version="1.0" encoding="utf-8"?>
<p:tagLst xmlns:a="http://schemas.openxmlformats.org/drawingml/2006/main" xmlns:r="http://schemas.openxmlformats.org/officeDocument/2006/relationships" xmlns:p="http://schemas.openxmlformats.org/presentationml/2006/main">
  <p:tag name="NUM" val="11"/>
</p:tagLst>
</file>

<file path=ppt/tags/tag52.xml><?xml version="1.0" encoding="utf-8"?>
<p:tagLst xmlns:a="http://schemas.openxmlformats.org/drawingml/2006/main" xmlns:r="http://schemas.openxmlformats.org/officeDocument/2006/relationships" xmlns:p="http://schemas.openxmlformats.org/presentationml/2006/main">
  <p:tag name="NUM" val="16"/>
</p:tagLst>
</file>

<file path=ppt/tags/tag520.xml><?xml version="1.0" encoding="utf-8"?>
<p:tagLst xmlns:a="http://schemas.openxmlformats.org/drawingml/2006/main" xmlns:r="http://schemas.openxmlformats.org/officeDocument/2006/relationships" xmlns:p="http://schemas.openxmlformats.org/presentationml/2006/main">
  <p:tag name="NUM" val="12"/>
</p:tagLst>
</file>

<file path=ppt/tags/tag521.xml><?xml version="1.0" encoding="utf-8"?>
<p:tagLst xmlns:a="http://schemas.openxmlformats.org/drawingml/2006/main" xmlns:r="http://schemas.openxmlformats.org/officeDocument/2006/relationships" xmlns:p="http://schemas.openxmlformats.org/presentationml/2006/main">
  <p:tag name="NUM" val="13"/>
</p:tagLst>
</file>

<file path=ppt/tags/tag522.xml><?xml version="1.0" encoding="utf-8"?>
<p:tagLst xmlns:a="http://schemas.openxmlformats.org/drawingml/2006/main" xmlns:r="http://schemas.openxmlformats.org/officeDocument/2006/relationships" xmlns:p="http://schemas.openxmlformats.org/presentationml/2006/main">
  <p:tag name="NUM" val="14"/>
</p:tagLst>
</file>

<file path=ppt/tags/tag523.xml><?xml version="1.0" encoding="utf-8"?>
<p:tagLst xmlns:a="http://schemas.openxmlformats.org/drawingml/2006/main" xmlns:r="http://schemas.openxmlformats.org/officeDocument/2006/relationships" xmlns:p="http://schemas.openxmlformats.org/presentationml/2006/main">
  <p:tag name="NUM" val="21"/>
</p:tagLst>
</file>

<file path=ppt/tags/tag524.xml><?xml version="1.0" encoding="utf-8"?>
<p:tagLst xmlns:a="http://schemas.openxmlformats.org/drawingml/2006/main" xmlns:r="http://schemas.openxmlformats.org/officeDocument/2006/relationships" xmlns:p="http://schemas.openxmlformats.org/presentationml/2006/main">
  <p:tag name="NUM" val="22"/>
</p:tagLst>
</file>

<file path=ppt/tags/tag525.xml><?xml version="1.0" encoding="utf-8"?>
<p:tagLst xmlns:a="http://schemas.openxmlformats.org/drawingml/2006/main" xmlns:r="http://schemas.openxmlformats.org/officeDocument/2006/relationships" xmlns:p="http://schemas.openxmlformats.org/presentationml/2006/main">
  <p:tag name="NUM" val="23"/>
</p:tagLst>
</file>

<file path=ppt/tags/tag526.xml><?xml version="1.0" encoding="utf-8"?>
<p:tagLst xmlns:a="http://schemas.openxmlformats.org/drawingml/2006/main" xmlns:r="http://schemas.openxmlformats.org/officeDocument/2006/relationships" xmlns:p="http://schemas.openxmlformats.org/presentationml/2006/main">
  <p:tag name="NUM" val="26"/>
</p:tagLst>
</file>

<file path=ppt/tags/tag527.xml><?xml version="1.0" encoding="utf-8"?>
<p:tagLst xmlns:a="http://schemas.openxmlformats.org/drawingml/2006/main" xmlns:r="http://schemas.openxmlformats.org/officeDocument/2006/relationships" xmlns:p="http://schemas.openxmlformats.org/presentationml/2006/main">
  <p:tag name="NUM" val="1"/>
</p:tagLst>
</file>

<file path=ppt/tags/tag528.xml><?xml version="1.0" encoding="utf-8"?>
<p:tagLst xmlns:a="http://schemas.openxmlformats.org/drawingml/2006/main" xmlns:r="http://schemas.openxmlformats.org/officeDocument/2006/relationships" xmlns:p="http://schemas.openxmlformats.org/presentationml/2006/main">
  <p:tag name="NUM" val="9"/>
</p:tagLst>
</file>

<file path=ppt/tags/tag529.xml><?xml version="1.0" encoding="utf-8"?>
<p:tagLst xmlns:a="http://schemas.openxmlformats.org/drawingml/2006/main" xmlns:r="http://schemas.openxmlformats.org/officeDocument/2006/relationships" xmlns:p="http://schemas.openxmlformats.org/presentationml/2006/main">
  <p:tag name="NUM" val="11"/>
</p:tagLst>
</file>

<file path=ppt/tags/tag53.xml><?xml version="1.0" encoding="utf-8"?>
<p:tagLst xmlns:a="http://schemas.openxmlformats.org/drawingml/2006/main" xmlns:r="http://schemas.openxmlformats.org/officeDocument/2006/relationships" xmlns:p="http://schemas.openxmlformats.org/presentationml/2006/main">
  <p:tag name="NUM" val="17"/>
</p:tagLst>
</file>

<file path=ppt/tags/tag530.xml><?xml version="1.0" encoding="utf-8"?>
<p:tagLst xmlns:a="http://schemas.openxmlformats.org/drawingml/2006/main" xmlns:r="http://schemas.openxmlformats.org/officeDocument/2006/relationships" xmlns:p="http://schemas.openxmlformats.org/presentationml/2006/main">
  <p:tag name="NUM" val="14"/>
</p:tagLst>
</file>

<file path=ppt/tags/tag531.xml><?xml version="1.0" encoding="utf-8"?>
<p:tagLst xmlns:a="http://schemas.openxmlformats.org/drawingml/2006/main" xmlns:r="http://schemas.openxmlformats.org/officeDocument/2006/relationships" xmlns:p="http://schemas.openxmlformats.org/presentationml/2006/main">
  <p:tag name="NUM" val="17"/>
</p:tagLst>
</file>

<file path=ppt/tags/tag532.xml><?xml version="1.0" encoding="utf-8"?>
<p:tagLst xmlns:a="http://schemas.openxmlformats.org/drawingml/2006/main" xmlns:r="http://schemas.openxmlformats.org/officeDocument/2006/relationships" xmlns:p="http://schemas.openxmlformats.org/presentationml/2006/main">
  <p:tag name="NUM" val="24"/>
</p:tagLst>
</file>

<file path=ppt/tags/tag533.xml><?xml version="1.0" encoding="utf-8"?>
<p:tagLst xmlns:a="http://schemas.openxmlformats.org/drawingml/2006/main" xmlns:r="http://schemas.openxmlformats.org/officeDocument/2006/relationships" xmlns:p="http://schemas.openxmlformats.org/presentationml/2006/main">
  <p:tag name="NUM" val="8"/>
</p:tagLst>
</file>

<file path=ppt/tags/tag534.xml><?xml version="1.0" encoding="utf-8"?>
<p:tagLst xmlns:a="http://schemas.openxmlformats.org/drawingml/2006/main" xmlns:r="http://schemas.openxmlformats.org/officeDocument/2006/relationships" xmlns:p="http://schemas.openxmlformats.org/presentationml/2006/main">
  <p:tag name="NUM" val="1"/>
</p:tagLst>
</file>

<file path=ppt/tags/tag535.xml><?xml version="1.0" encoding="utf-8"?>
<p:tagLst xmlns:a="http://schemas.openxmlformats.org/drawingml/2006/main" xmlns:r="http://schemas.openxmlformats.org/officeDocument/2006/relationships" xmlns:p="http://schemas.openxmlformats.org/presentationml/2006/main">
  <p:tag name="NUM" val="2"/>
</p:tagLst>
</file>

<file path=ppt/tags/tag536.xml><?xml version="1.0" encoding="utf-8"?>
<p:tagLst xmlns:a="http://schemas.openxmlformats.org/drawingml/2006/main" xmlns:r="http://schemas.openxmlformats.org/officeDocument/2006/relationships" xmlns:p="http://schemas.openxmlformats.org/presentationml/2006/main">
  <p:tag name="NUM" val="2"/>
</p:tagLst>
</file>

<file path=ppt/tags/tag537.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8"/>
</p:tagLst>
</file>

<file path=ppt/tags/tag55.xml><?xml version="1.0" encoding="utf-8"?>
<p:tagLst xmlns:a="http://schemas.openxmlformats.org/drawingml/2006/main" xmlns:r="http://schemas.openxmlformats.org/officeDocument/2006/relationships" xmlns:p="http://schemas.openxmlformats.org/presentationml/2006/main">
  <p:tag name="NUM" val="19"/>
</p:tagLst>
</file>

<file path=ppt/tags/tag56.xml><?xml version="1.0" encoding="utf-8"?>
<p:tagLst xmlns:a="http://schemas.openxmlformats.org/drawingml/2006/main" xmlns:r="http://schemas.openxmlformats.org/officeDocument/2006/relationships" xmlns:p="http://schemas.openxmlformats.org/presentationml/2006/main">
  <p:tag name="NUM" val="20"/>
</p:tagLst>
</file>

<file path=ppt/tags/tag57.xml><?xml version="1.0" encoding="utf-8"?>
<p:tagLst xmlns:a="http://schemas.openxmlformats.org/drawingml/2006/main" xmlns:r="http://schemas.openxmlformats.org/officeDocument/2006/relationships" xmlns:p="http://schemas.openxmlformats.org/presentationml/2006/main">
  <p:tag name="NUM" val="21"/>
</p:tagLst>
</file>

<file path=ppt/tags/tag58.xml><?xml version="1.0" encoding="utf-8"?>
<p:tagLst xmlns:a="http://schemas.openxmlformats.org/drawingml/2006/main" xmlns:r="http://schemas.openxmlformats.org/officeDocument/2006/relationships" xmlns:p="http://schemas.openxmlformats.org/presentationml/2006/main">
  <p:tag name="NUM" val="22"/>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NUM" val="8"/>
</p:tagLst>
</file>

<file path=ppt/tags/tag67.xml><?xml version="1.0" encoding="utf-8"?>
<p:tagLst xmlns:a="http://schemas.openxmlformats.org/drawingml/2006/main" xmlns:r="http://schemas.openxmlformats.org/officeDocument/2006/relationships" xmlns:p="http://schemas.openxmlformats.org/presentationml/2006/main">
  <p:tag name="NUM" val="9"/>
</p:tagLst>
</file>

<file path=ppt/tags/tag68.xml><?xml version="1.0" encoding="utf-8"?>
<p:tagLst xmlns:a="http://schemas.openxmlformats.org/drawingml/2006/main" xmlns:r="http://schemas.openxmlformats.org/officeDocument/2006/relationships" xmlns:p="http://schemas.openxmlformats.org/presentationml/2006/main">
  <p:tag name="NUM" val="10"/>
</p:tagLst>
</file>

<file path=ppt/tags/tag69.xml><?xml version="1.0" encoding="utf-8"?>
<p:tagLst xmlns:a="http://schemas.openxmlformats.org/drawingml/2006/main" xmlns:r="http://schemas.openxmlformats.org/officeDocument/2006/relationships" xmlns:p="http://schemas.openxmlformats.org/presentationml/2006/main">
  <p:tag name="NUM" val="1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2"/>
</p:tagLst>
</file>

<file path=ppt/tags/tag71.xml><?xml version="1.0" encoding="utf-8"?>
<p:tagLst xmlns:a="http://schemas.openxmlformats.org/drawingml/2006/main" xmlns:r="http://schemas.openxmlformats.org/officeDocument/2006/relationships" xmlns:p="http://schemas.openxmlformats.org/presentationml/2006/main">
  <p:tag name="NUM" val="13"/>
</p:tagLst>
</file>

<file path=ppt/tags/tag72.xml><?xml version="1.0" encoding="utf-8"?>
<p:tagLst xmlns:a="http://schemas.openxmlformats.org/drawingml/2006/main" xmlns:r="http://schemas.openxmlformats.org/officeDocument/2006/relationships" xmlns:p="http://schemas.openxmlformats.org/presentationml/2006/main">
  <p:tag name="NUM" val="14"/>
</p:tagLst>
</file>

<file path=ppt/tags/tag73.xml><?xml version="1.0" encoding="utf-8"?>
<p:tagLst xmlns:a="http://schemas.openxmlformats.org/drawingml/2006/main" xmlns:r="http://schemas.openxmlformats.org/officeDocument/2006/relationships" xmlns:p="http://schemas.openxmlformats.org/presentationml/2006/main">
  <p:tag name="NUM" val="15"/>
</p:tagLst>
</file>

<file path=ppt/tags/tag74.xml><?xml version="1.0" encoding="utf-8"?>
<p:tagLst xmlns:a="http://schemas.openxmlformats.org/drawingml/2006/main" xmlns:r="http://schemas.openxmlformats.org/officeDocument/2006/relationships" xmlns:p="http://schemas.openxmlformats.org/presentationml/2006/main">
  <p:tag name="NUM" val="16"/>
</p:tagLst>
</file>

<file path=ppt/tags/tag75.xml><?xml version="1.0" encoding="utf-8"?>
<p:tagLst xmlns:a="http://schemas.openxmlformats.org/drawingml/2006/main" xmlns:r="http://schemas.openxmlformats.org/officeDocument/2006/relationships" xmlns:p="http://schemas.openxmlformats.org/presentationml/2006/main">
  <p:tag name="NUM" val="17"/>
</p:tagLst>
</file>

<file path=ppt/tags/tag76.xml><?xml version="1.0" encoding="utf-8"?>
<p:tagLst xmlns:a="http://schemas.openxmlformats.org/drawingml/2006/main" xmlns:r="http://schemas.openxmlformats.org/officeDocument/2006/relationships" xmlns:p="http://schemas.openxmlformats.org/presentationml/2006/main">
  <p:tag name="NUM" val="18"/>
</p:tagLst>
</file>

<file path=ppt/tags/tag77.xml><?xml version="1.0" encoding="utf-8"?>
<p:tagLst xmlns:a="http://schemas.openxmlformats.org/drawingml/2006/main" xmlns:r="http://schemas.openxmlformats.org/officeDocument/2006/relationships" xmlns:p="http://schemas.openxmlformats.org/presentationml/2006/main">
  <p:tag name="NUM" val="19"/>
</p:tagLst>
</file>

<file path=ppt/tags/tag78.xml><?xml version="1.0" encoding="utf-8"?>
<p:tagLst xmlns:a="http://schemas.openxmlformats.org/drawingml/2006/main" xmlns:r="http://schemas.openxmlformats.org/officeDocument/2006/relationships" xmlns:p="http://schemas.openxmlformats.org/presentationml/2006/main">
  <p:tag name="NUM" val="20"/>
</p:tagLst>
</file>

<file path=ppt/tags/tag79.xml><?xml version="1.0" encoding="utf-8"?>
<p:tagLst xmlns:a="http://schemas.openxmlformats.org/drawingml/2006/main" xmlns:r="http://schemas.openxmlformats.org/officeDocument/2006/relationships" xmlns:p="http://schemas.openxmlformats.org/presentationml/2006/main">
  <p:tag name="NUM" val="21"/>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22"/>
</p:tagLst>
</file>

<file path=ppt/tags/tag81.xml><?xml version="1.0" encoding="utf-8"?>
<p:tagLst xmlns:a="http://schemas.openxmlformats.org/drawingml/2006/main" xmlns:r="http://schemas.openxmlformats.org/officeDocument/2006/relationships" xmlns:p="http://schemas.openxmlformats.org/presentationml/2006/main">
  <p:tag name="NUM" val="23"/>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7"/>
</p:tagLst>
</file>

<file path=ppt/tags/tag89.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28"/>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8"/>
</p:tagLst>
</file>

<file path=ppt/tags/tag97.xml><?xml version="1.0" encoding="utf-8"?>
<p:tagLst xmlns:a="http://schemas.openxmlformats.org/drawingml/2006/main" xmlns:r="http://schemas.openxmlformats.org/officeDocument/2006/relationships" xmlns:p="http://schemas.openxmlformats.org/presentationml/2006/main">
  <p:tag name="NUM" val="9"/>
</p:tagLst>
</file>

<file path=ppt/tags/tag98.xml><?xml version="1.0" encoding="utf-8"?>
<p:tagLst xmlns:a="http://schemas.openxmlformats.org/drawingml/2006/main" xmlns:r="http://schemas.openxmlformats.org/officeDocument/2006/relationships" xmlns:p="http://schemas.openxmlformats.org/presentationml/2006/main">
  <p:tag name="NUM" val="10"/>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1FB2BBB7C2B34F819971A2769BF8CF" ma:contentTypeVersion="16" ma:contentTypeDescription="Crée un document." ma:contentTypeScope="" ma:versionID="536997c385b0dce0f67e09740086c581">
  <xsd:schema xmlns:xsd="http://www.w3.org/2001/XMLSchema" xmlns:xs="http://www.w3.org/2001/XMLSchema" xmlns:p="http://schemas.microsoft.com/office/2006/metadata/properties" xmlns:ns2="945c5102-3842-4d4f-a06c-9aa13595a14b" xmlns:ns3="af0865f7-4cc7-4109-a9f2-bc418de35c27" targetNamespace="http://schemas.microsoft.com/office/2006/metadata/properties" ma:root="true" ma:fieldsID="8df63899179fcf2aa48ca6c523f00aba" ns2:_="" ns3:_="">
    <xsd:import namespace="945c5102-3842-4d4f-a06c-9aa13595a14b"/>
    <xsd:import namespace="af0865f7-4cc7-4109-a9f2-bc418de35c2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c5102-3842-4d4f-a06c-9aa13595a1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66c34aee-4f83-4cf6-9921-25be6a332e2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0865f7-4cc7-4109-a9f2-bc418de35c27"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e5703394-1fbd-40ca-b051-64f83e353c6e}" ma:internalName="TaxCatchAll" ma:showField="CatchAllData" ma:web="af0865f7-4cc7-4109-a9f2-bc418de35c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45c5102-3842-4d4f-a06c-9aa13595a14b">
      <Terms xmlns="http://schemas.microsoft.com/office/infopath/2007/PartnerControls"/>
    </lcf76f155ced4ddcb4097134ff3c332f>
    <TaxCatchAll xmlns="af0865f7-4cc7-4109-a9f2-bc418de35c2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3FE0E0-2D78-45F6-BCCE-CF0F193F4E93}">
  <ds:schemaRefs>
    <ds:schemaRef ds:uri="945c5102-3842-4d4f-a06c-9aa13595a14b"/>
    <ds:schemaRef ds:uri="af0865f7-4cc7-4109-a9f2-bc418de35c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76377AF-688A-41F3-9D9B-FDB83CC86187}">
  <ds:schemaRefs>
    <ds:schemaRef ds:uri="945c5102-3842-4d4f-a06c-9aa13595a14b"/>
    <ds:schemaRef ds:uri="af0865f7-4cc7-4109-a9f2-bc418de35c27"/>
    <ds:schemaRef ds:uri="http://purl.org/dc/terms/"/>
    <ds:schemaRef ds:uri="http://schemas.microsoft.com/office/2006/metadata/propertie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6194755B-FF02-40DA-A7CF-54C31F7C61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7389</TotalTime>
  <Words>5875</Words>
  <Application>Microsoft Office PowerPoint</Application>
  <PresentationFormat>Personnalisé</PresentationFormat>
  <Paragraphs>527</Paragraphs>
  <Slides>29</Slides>
  <Notes>23</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29</vt:i4>
      </vt:variant>
    </vt:vector>
  </HeadingPairs>
  <TitlesOfParts>
    <vt:vector size="44" baseType="lpstr">
      <vt:lpstr>Arial</vt:lpstr>
      <vt:lpstr>Buenos Aires Bold</vt:lpstr>
      <vt:lpstr>Buenos Aires Bold Italic</vt:lpstr>
      <vt:lpstr>Buenos Aires Book</vt:lpstr>
      <vt:lpstr>Buenos Aires Light</vt:lpstr>
      <vt:lpstr>Buenos Aires Light Italic</vt:lpstr>
      <vt:lpstr>Buenos Aires Regular</vt:lpstr>
      <vt:lpstr>Buenos Aires SemBd</vt:lpstr>
      <vt:lpstr>Buenos Aires Thin</vt:lpstr>
      <vt:lpstr>Calibri</vt:lpstr>
      <vt:lpstr>Calibri Light</vt:lpstr>
      <vt:lpstr>Montserrat</vt:lpstr>
      <vt:lpstr>Montserrat Light</vt:lpstr>
      <vt:lpstr>Montserrat SemiBold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Béatrice Girardin</dc:creator>
  <cp:keywords/>
  <dc:description/>
  <cp:lastModifiedBy>Alicia Dufour</cp:lastModifiedBy>
  <cp:revision>84</cp:revision>
  <dcterms:created xsi:type="dcterms:W3CDTF">2022-06-15T17:13:51Z</dcterms:created>
  <dcterms:modified xsi:type="dcterms:W3CDTF">2022-08-16T18:46:15Z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0x010100CA1FB2BBB7C2B34F819971A2769BF8CF</vt:lpwstr>
  </property>
  <property fmtid="{D5CDD505-2E9C-101B-9397-08002B2CF9AE}" pid="3" name="MediaServiceImageTags">
    <vt:lpwstr/>
  </property>
</Properties>
</file>